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0"/>
  </p:notesMasterIdLst>
  <p:sldIdLst>
    <p:sldId id="265" r:id="rId2"/>
    <p:sldId id="278" r:id="rId3"/>
    <p:sldId id="279" r:id="rId4"/>
    <p:sldId id="267" r:id="rId5"/>
    <p:sldId id="285" r:id="rId6"/>
    <p:sldId id="286" r:id="rId7"/>
    <p:sldId id="287" r:id="rId8"/>
    <p:sldId id="283" r:id="rId9"/>
    <p:sldId id="276" r:id="rId10"/>
    <p:sldId id="277" r:id="rId11"/>
    <p:sldId id="284" r:id="rId12"/>
    <p:sldId id="288" r:id="rId13"/>
    <p:sldId id="257" r:id="rId14"/>
    <p:sldId id="258" r:id="rId15"/>
    <p:sldId id="259" r:id="rId16"/>
    <p:sldId id="261" r:id="rId17"/>
    <p:sldId id="28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73" autoAdjust="0"/>
  </p:normalViewPr>
  <p:slideViewPr>
    <p:cSldViewPr>
      <p:cViewPr>
        <p:scale>
          <a:sx n="60" d="100"/>
          <a:sy n="60" d="100"/>
        </p:scale>
        <p:origin x="-143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80;&#1085;&#1072;\Desktop\&#1050;&#1085;&#1080;&#1075;&#1072;1%20(2)%20-%20&#1082;&#1086;&#1087;&#1080;&#11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'Замусоренные места'!$A$1:$A$7</c:f>
              <c:strCache>
                <c:ptCount val="7"/>
                <c:pt idx="0">
                  <c:v>Улица</c:v>
                </c:pt>
                <c:pt idx="1">
                  <c:v>Жилые дома</c:v>
                </c:pt>
                <c:pt idx="2">
                  <c:v>Зоны отдыха</c:v>
                </c:pt>
                <c:pt idx="3">
                  <c:v>Торговые точки</c:v>
                </c:pt>
                <c:pt idx="4">
                  <c:v>Территория школы</c:v>
                </c:pt>
                <c:pt idx="5">
                  <c:v>Вокруг мусорных контейнеров</c:v>
                </c:pt>
                <c:pt idx="6">
                  <c:v>Другие места</c:v>
                </c:pt>
              </c:strCache>
            </c:strRef>
          </c:cat>
          <c:val>
            <c:numRef>
              <c:f>'Замусоренные места'!$B$1:$B$7</c:f>
              <c:numCache>
                <c:formatCode>General</c:formatCode>
                <c:ptCount val="7"/>
                <c:pt idx="0">
                  <c:v>21</c:v>
                </c:pt>
                <c:pt idx="1">
                  <c:v>7</c:v>
                </c:pt>
                <c:pt idx="2">
                  <c:v>7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44732160"/>
        <c:axId val="144734848"/>
        <c:axId val="0"/>
      </c:bar3DChart>
      <c:catAx>
        <c:axId val="1447321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4734848"/>
        <c:crosses val="autoZero"/>
        <c:auto val="1"/>
        <c:lblAlgn val="ctr"/>
        <c:lblOffset val="100"/>
        <c:noMultiLvlLbl val="0"/>
      </c:catAx>
      <c:valAx>
        <c:axId val="144734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447321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'Больше всего мусорят'!$A$1:$A$5</c:f>
              <c:strCache>
                <c:ptCount val="5"/>
                <c:pt idx="0">
                  <c:v>Молодежь</c:v>
                </c:pt>
                <c:pt idx="1">
                  <c:v>Взворслые</c:v>
                </c:pt>
                <c:pt idx="2">
                  <c:v>Подростки</c:v>
                </c:pt>
                <c:pt idx="3">
                  <c:v>Не жители села</c:v>
                </c:pt>
                <c:pt idx="4">
                  <c:v>Ученики начальных классов</c:v>
                </c:pt>
              </c:strCache>
            </c:strRef>
          </c:cat>
          <c:val>
            <c:numRef>
              <c:f>'Больше всего мусорят'!$B$1:$B$5</c:f>
              <c:numCache>
                <c:formatCode>General</c:formatCode>
                <c:ptCount val="5"/>
                <c:pt idx="0">
                  <c:v>27</c:v>
                </c:pt>
                <c:pt idx="1">
                  <c:v>12</c:v>
                </c:pt>
                <c:pt idx="2">
                  <c:v>7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'Выбрасывают мусор в людном мест'!$A$1:$A$2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'Выбрасывают мусор в людном мест'!$B$1:$B$2</c:f>
              <c:numCache>
                <c:formatCode>General</c:formatCode>
                <c:ptCount val="2"/>
                <c:pt idx="0">
                  <c:v>40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'Что вырасывают на улицу'!$A$1:$A$7</c:f>
              <c:strCache>
                <c:ptCount val="7"/>
                <c:pt idx="0">
                  <c:v>Обертку от конфеты</c:v>
                </c:pt>
                <c:pt idx="1">
                  <c:v>Шкурку от банана или апельсина</c:v>
                </c:pt>
                <c:pt idx="2">
                  <c:v>Банку или бутылку</c:v>
                </c:pt>
                <c:pt idx="3">
                  <c:v>Картонную коробку</c:v>
                </c:pt>
                <c:pt idx="4">
                  <c:v>Прочитанную газету</c:v>
                </c:pt>
                <c:pt idx="5">
                  <c:v>Разовый стакан</c:v>
                </c:pt>
                <c:pt idx="6">
                  <c:v>Другое</c:v>
                </c:pt>
              </c:strCache>
            </c:strRef>
          </c:cat>
          <c:val>
            <c:numRef>
              <c:f>'Что вырасывают на улицу'!$B$1:$B$7</c:f>
              <c:numCache>
                <c:formatCode>General</c:formatCode>
                <c:ptCount val="7"/>
                <c:pt idx="0">
                  <c:v>14</c:v>
                </c:pt>
                <c:pt idx="1">
                  <c:v>9</c:v>
                </c:pt>
                <c:pt idx="2">
                  <c:v>5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44496128"/>
        <c:axId val="144497664"/>
        <c:axId val="0"/>
      </c:bar3DChart>
      <c:catAx>
        <c:axId val="1444961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4497664"/>
        <c:crosses val="autoZero"/>
        <c:auto val="1"/>
        <c:lblAlgn val="ctr"/>
        <c:lblOffset val="100"/>
        <c:noMultiLvlLbl val="0"/>
      </c:catAx>
      <c:valAx>
        <c:axId val="144497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4496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'Отходы в муорном ведре'!$A$1:$A$5</c:f>
              <c:strCache>
                <c:ptCount val="5"/>
                <c:pt idx="0">
                  <c:v>Бумага</c:v>
                </c:pt>
                <c:pt idx="1">
                  <c:v>Пищевые отходы</c:v>
                </c:pt>
                <c:pt idx="2">
                  <c:v>Пластик</c:v>
                </c:pt>
                <c:pt idx="3">
                  <c:v>Стекло</c:v>
                </c:pt>
                <c:pt idx="4">
                  <c:v>Другое</c:v>
                </c:pt>
              </c:strCache>
            </c:strRef>
          </c:cat>
          <c:val>
            <c:numRef>
              <c:f>'Отходы в муорном ведре'!$B$1:$B$5</c:f>
              <c:numCache>
                <c:formatCode>General</c:formatCode>
                <c:ptCount val="5"/>
                <c:pt idx="0">
                  <c:v>19</c:v>
                </c:pt>
                <c:pt idx="1">
                  <c:v>16</c:v>
                </c:pt>
                <c:pt idx="2">
                  <c:v>14</c:v>
                </c:pt>
                <c:pt idx="3">
                  <c:v>4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'Как часто выкидывают'!$A$1:$A$3</c:f>
              <c:strCache>
                <c:ptCount val="3"/>
                <c:pt idx="0">
                  <c:v>Ежедневно</c:v>
                </c:pt>
                <c:pt idx="1">
                  <c:v>2 раза в неделю</c:v>
                </c:pt>
                <c:pt idx="2">
                  <c:v>Раз в неделю</c:v>
                </c:pt>
              </c:strCache>
            </c:strRef>
          </c:cat>
          <c:val>
            <c:numRef>
              <c:f>'Как часто выкидывают'!$B$1:$B$3</c:f>
              <c:numCache>
                <c:formatCode>General</c:formatCode>
                <c:ptCount val="3"/>
                <c:pt idx="0">
                  <c:v>18</c:v>
                </c:pt>
                <c:pt idx="1">
                  <c:v>16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954496"/>
        <c:axId val="146965632"/>
        <c:axId val="0"/>
      </c:bar3DChart>
      <c:catAx>
        <c:axId val="1469544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6965632"/>
        <c:crosses val="autoZero"/>
        <c:auto val="1"/>
        <c:lblAlgn val="ctr"/>
        <c:lblOffset val="100"/>
        <c:noMultiLvlLbl val="0"/>
      </c:catAx>
      <c:valAx>
        <c:axId val="14696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954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'Условия для вывоза мусора'!$A$1:$A$3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Иногда</c:v>
                </c:pt>
              </c:strCache>
            </c:strRef>
          </c:cat>
          <c:val>
            <c:numRef>
              <c:f>'Условия для вывоза мусора'!$B$1:$B$3</c:f>
              <c:numCache>
                <c:formatCode>General</c:formatCode>
                <c:ptCount val="3"/>
                <c:pt idx="0">
                  <c:v>29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'Как вывозят'!$A$1:$A$4</c:f>
              <c:strCache>
                <c:ptCount val="4"/>
                <c:pt idx="0">
                  <c:v>Обращаюсь к соседям</c:v>
                </c:pt>
                <c:pt idx="1">
                  <c:v>Выбрасыва на улицу без сожаления</c:v>
                </c:pt>
                <c:pt idx="2">
                  <c:v>Выбрасываю с сожалением</c:v>
                </c:pt>
                <c:pt idx="3">
                  <c:v>Другое</c:v>
                </c:pt>
              </c:strCache>
            </c:strRef>
          </c:cat>
          <c:val>
            <c:numRef>
              <c:f>'Как вывозят'!$B$1:$B$4</c:f>
              <c:numCache>
                <c:formatCode>General</c:formatCode>
                <c:ptCount val="4"/>
                <c:pt idx="0">
                  <c:v>11</c:v>
                </c:pt>
                <c:pt idx="1">
                  <c:v>2</c:v>
                </c:pt>
                <c:pt idx="2">
                  <c:v>1</c:v>
                </c:pt>
                <c:pt idx="3">
                  <c:v>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475456"/>
        <c:axId val="147494784"/>
        <c:axId val="0"/>
      </c:bar3DChart>
      <c:catAx>
        <c:axId val="14747545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47494784"/>
        <c:crosses val="autoZero"/>
        <c:auto val="1"/>
        <c:lblAlgn val="ctr"/>
        <c:lblOffset val="100"/>
        <c:noMultiLvlLbl val="0"/>
      </c:catAx>
      <c:valAx>
        <c:axId val="147494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7475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'Меры по уменьшению мусора'!$A$1:$A$4</c:f>
              <c:strCache>
                <c:ptCount val="4"/>
                <c:pt idx="0">
                  <c:v>Открытие пунктов приема</c:v>
                </c:pt>
                <c:pt idx="1">
                  <c:v>Ужесточение мер</c:v>
                </c:pt>
                <c:pt idx="2">
                  <c:v>Личная ответственность</c:v>
                </c:pt>
                <c:pt idx="3">
                  <c:v>Предоставлять транспорт</c:v>
                </c:pt>
              </c:strCache>
            </c:strRef>
          </c:cat>
          <c:val>
            <c:numRef>
              <c:f>'Меры по уменьшению мусора'!$B$1:$B$4</c:f>
              <c:numCache>
                <c:formatCode>General</c:formatCode>
                <c:ptCount val="4"/>
                <c:pt idx="0">
                  <c:v>19</c:v>
                </c:pt>
                <c:pt idx="1">
                  <c:v>13</c:v>
                </c:pt>
                <c:pt idx="2">
                  <c:v>11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47516800"/>
        <c:axId val="152201472"/>
        <c:axId val="0"/>
      </c:bar3DChart>
      <c:catAx>
        <c:axId val="1475168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52201472"/>
        <c:crosses val="autoZero"/>
        <c:auto val="1"/>
        <c:lblAlgn val="ctr"/>
        <c:lblOffset val="100"/>
        <c:noMultiLvlLbl val="0"/>
      </c:catAx>
      <c:valAx>
        <c:axId val="152201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75168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4CF99-ADBE-468D-BCC7-08656FA58DC9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04F39-738B-4A14-BED7-21149D7D6C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08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Работу</a:t>
            </a:r>
            <a:r>
              <a:rPr lang="ru-RU" baseline="0" dirty="0" smtClean="0"/>
              <a:t> выполнил</a:t>
            </a:r>
          </a:p>
          <a:p>
            <a:r>
              <a:rPr lang="ru-RU" baseline="0" dirty="0" smtClean="0"/>
              <a:t>Ученик 6 класс</a:t>
            </a:r>
          </a:p>
          <a:p>
            <a:r>
              <a:rPr lang="ru-RU" baseline="0" dirty="0" smtClean="0"/>
              <a:t>Член кружкового объединения «Юный эколог»</a:t>
            </a:r>
          </a:p>
          <a:p>
            <a:r>
              <a:rPr lang="ru-RU" baseline="0" dirty="0" smtClean="0"/>
              <a:t>Лазарев Никита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Вторичное использование:</a:t>
            </a:r>
          </a:p>
          <a:p>
            <a:r>
              <a:rPr lang="ru-RU" dirty="0" smtClean="0"/>
              <a:t>минеральные удобрения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07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2. Кто больше всего мусорит?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* Под вариантом</a:t>
            </a:r>
            <a:r>
              <a:rPr lang="ru-RU" baseline="0" dirty="0" smtClean="0"/>
              <a:t> «Другое» большинство опрошенных имели ввиду то, что у них есть условия для вывоза мусора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04F39-738B-4A14-BED7-21149D7D6C3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159CD5-6B55-4EC9-839F-E3772D0AB9F5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7CB7BD1-2804-4824-9A8C-FC9B5EBCAF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ru/url?sa=i&amp;rct=j&amp;q=%D0%B7%D0%B0%D0%B3%D1%80%D1%8F%D0%B7%D0%BD%D0%B5%D0%BD%D0%B8%D0%B5+%D0%B1%D1%8B%D1%82%D0%BE%D0%B2%D1%8B%D0%BC%D0%B8+%D0%BE%D1%82%D1%85%D0%BE%D0%B4%D0%B0%D0%BC%D0%B8&amp;source=images&amp;cd=&amp;cad=rja&amp;docid=UnOT3epAA_YpGM&amp;tbnid=KanCC0cMDMuhZM:&amp;ved=0CAUQjRw&amp;url=http://gov.cap.ru/hierarhy.asp?page=./515378/520381/520477&amp;ei=bbxAUbe7CPOX0QW8xYHQCw&amp;bvm=bv.43287494,d.d2k&amp;psig=AFQjCNG2KzyScE_JGcztvtpQS_ZuDU43ew&amp;ust=136328323899971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Тюрнясевская</a:t>
            </a:r>
            <a:r>
              <a:rPr lang="ru-RU" b="1" dirty="0" smtClean="0"/>
              <a:t> средняя общеобразовательная школа</a:t>
            </a:r>
          </a:p>
          <a:p>
            <a:pPr algn="ctr"/>
            <a:r>
              <a:rPr lang="ru-RU" b="1" dirty="0" err="1" smtClean="0"/>
              <a:t>Нурлатского</a:t>
            </a:r>
            <a:r>
              <a:rPr lang="ru-RU" b="1" dirty="0" smtClean="0"/>
              <a:t> муниципального района Республики Татарстан»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776" y="123362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Проектно-исследовательская работа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79957"/>
            <a:ext cx="9144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ПРОБЛЕМА УТИЛИЗАЦИИ ТВЕРДЫХ БЫТОВЫХ ОТХОДОВ В СЕЛЬСКОЙ МЕСТНОСТИ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4082214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Работу выполнил</a:t>
            </a:r>
          </a:p>
          <a:p>
            <a:r>
              <a:rPr lang="ru-RU" dirty="0" smtClean="0"/>
              <a:t>Ученик 6 класса,</a:t>
            </a:r>
          </a:p>
          <a:p>
            <a:r>
              <a:rPr lang="ru-RU" dirty="0"/>
              <a:t>ч</a:t>
            </a:r>
            <a:r>
              <a:rPr lang="ru-RU" dirty="0" smtClean="0"/>
              <a:t>лен кружкового </a:t>
            </a:r>
          </a:p>
          <a:p>
            <a:r>
              <a:rPr lang="ru-RU" dirty="0" smtClean="0"/>
              <a:t>объединения «Юный эколог»</a:t>
            </a:r>
          </a:p>
          <a:p>
            <a:r>
              <a:rPr lang="ru-RU" dirty="0" smtClean="0"/>
              <a:t>Лазарев Никита</a:t>
            </a:r>
          </a:p>
          <a:p>
            <a:endParaRPr lang="ru-RU" dirty="0" smtClean="0"/>
          </a:p>
          <a:p>
            <a:r>
              <a:rPr lang="ru-RU" dirty="0" smtClean="0"/>
              <a:t>Руководитель проекта</a:t>
            </a:r>
          </a:p>
          <a:p>
            <a:r>
              <a:rPr lang="ru-RU" dirty="0" err="1" smtClean="0"/>
              <a:t>Хайруллин</a:t>
            </a:r>
            <a:r>
              <a:rPr lang="ru-RU" dirty="0" smtClean="0"/>
              <a:t> Роман</a:t>
            </a:r>
          </a:p>
          <a:p>
            <a:r>
              <a:rPr lang="ru-RU" dirty="0" smtClean="0"/>
              <a:t>Владимирович</a:t>
            </a:r>
            <a:endParaRPr lang="ru-RU" dirty="0"/>
          </a:p>
        </p:txBody>
      </p:sp>
      <p:pic>
        <p:nvPicPr>
          <p:cNvPr id="1026" name="Picture 2" descr="http://plast.me/uploads/posts/2009-05/1241284554_ivany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3614"/>
            <a:ext cx="3744416" cy="269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0648"/>
            <a:ext cx="6120680" cy="45905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4900322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 Вызывает </a:t>
            </a:r>
            <a:r>
              <a:rPr lang="ru-RU" b="1" dirty="0"/>
              <a:t>тревогу и полигон ТБО, расположенный на территории возле бывших ферм. Эта свалка никак не приспособлена к складированию, мусор во время ветреной погоды разлетается по улицам. Территория полигона ТБО не огорожена, поэтому с каждым месяцем она увеличивается, так как граждане не думают о правилах пользования свалками.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500174"/>
            <a:ext cx="828092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провели социологический опрос в форме анкетирования  обучающихся, учителей 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школы,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жителей с. </a:t>
            </a:r>
            <a:r>
              <a:rPr lang="ru-RU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Тюрнясева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и пришли к следующим результатам.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опросе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приняли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участие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42 человека: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88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41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1. Выберите наиболее замусоренные места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285728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2. Кто больше всего мусорит?</a:t>
            </a:r>
            <a:endParaRPr lang="ru-RU" sz="2400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17782637"/>
              </p:ext>
            </p:extLst>
          </p:nvPr>
        </p:nvGraphicFramePr>
        <p:xfrm>
          <a:off x="285720" y="1916832"/>
          <a:ext cx="44302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357686" y="1857364"/>
          <a:ext cx="4500562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414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3. Позволяете ли вы себе выбрасывать мусор в людном месте?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285728"/>
            <a:ext cx="4714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4. Что вы выбрасываете на улице?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928802"/>
          <a:ext cx="4357718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606196"/>
              </p:ext>
            </p:extLst>
          </p:nvPr>
        </p:nvGraphicFramePr>
        <p:xfrm>
          <a:off x="4214810" y="1700808"/>
          <a:ext cx="4540914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414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5. Какие отходы преобладают в вашем мусорном ведре?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285728"/>
            <a:ext cx="4714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6. Как часто вы выносите мусор из мусорного ведра?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2071678"/>
          <a:ext cx="4357718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286248" y="1857364"/>
          <a:ext cx="4572000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41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7. Есть ли у вас условия для вывоза мусора?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214290"/>
            <a:ext cx="47149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8. Если нет, то как поступаете?*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643050"/>
          <a:ext cx="4286280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20529199"/>
              </p:ext>
            </p:extLst>
          </p:nvPr>
        </p:nvGraphicFramePr>
        <p:xfrm>
          <a:off x="4357686" y="1045287"/>
          <a:ext cx="4572000" cy="4399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5720" y="5214950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* Под вариантом «Другое» большинство опрошенных имели ввиду то, что у них есть условия для вывоза мусора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9. </a:t>
            </a:r>
            <a:r>
              <a:rPr lang="ru-RU" sz="2400" b="1" dirty="0" smtClean="0"/>
              <a:t>Что нужно сделать для того, чтобы мусора на территории села и окрестностей было меньше?</a:t>
            </a:r>
            <a:endParaRPr lang="ru-RU" sz="2400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85786" y="1643050"/>
          <a:ext cx="757242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по улучшению экологического состояния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территории сельского поселения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037551"/>
              </p:ext>
            </p:extLst>
          </p:nvPr>
        </p:nvGraphicFramePr>
        <p:xfrm>
          <a:off x="251520" y="864108"/>
          <a:ext cx="8712968" cy="5860714"/>
        </p:xfrm>
        <a:graphic>
          <a:graphicData uri="http://schemas.openxmlformats.org/drawingml/2006/table">
            <a:tbl>
              <a:tblPr/>
              <a:tblGrid>
                <a:gridCol w="420574"/>
                <a:gridCol w="6128197"/>
                <a:gridCol w="2164197"/>
              </a:tblGrid>
              <a:tr h="293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Стадия реализации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кружка «Юный эколог»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Реализовано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Выступление на школьной линейке с результатами исследования.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Реализовано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Практическая деятельность: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а) Участие в экологических субботниках;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б) Очистка поймы  </a:t>
                      </a:r>
                      <a:r>
                        <a:rPr lang="ru-RU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рекиСульча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в) Сбор макулатуры, полиэтилена у населения.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Реализовано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Конкурс агитационных плакатов «Мусор! Планета в опасности?».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Реализовано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Организовать и провести конкурс среди школьников,  жителей деревни «Вторая жизнь ненужных вещей».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Реализуется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Лекторий на тему: «Роль родителей в экологическом воспитании детей», выпуск листовок,  памяток.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Планируется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9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Возле почты, магазинов, на автобусной  остановке разместить плакаты с призывом сохранять чистоту в населенном пункте.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Планируется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429264"/>
            <a:ext cx="8786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/>
                <a:ea typeface="Times New Roman"/>
              </a:rPr>
              <a:t>    </a:t>
            </a:r>
            <a:r>
              <a:rPr lang="ru-RU" sz="2000" b="1" dirty="0" smtClean="0">
                <a:latin typeface="Times New Roman"/>
                <a:ea typeface="Times New Roman"/>
              </a:rPr>
              <a:t>Таким </a:t>
            </a:r>
            <a:r>
              <a:rPr lang="ru-RU" sz="2000" b="1" dirty="0">
                <a:latin typeface="Times New Roman"/>
                <a:ea typeface="Times New Roman"/>
              </a:rPr>
              <a:t>образом, в процессе </a:t>
            </a:r>
            <a:r>
              <a:rPr lang="ru-RU" sz="2000" b="1" dirty="0" smtClean="0">
                <a:latin typeface="Times New Roman"/>
                <a:ea typeface="Times New Roman"/>
              </a:rPr>
              <a:t>исследования, </a:t>
            </a:r>
            <a:r>
              <a:rPr lang="ru-RU" sz="2000" b="1" dirty="0">
                <a:latin typeface="Times New Roman"/>
                <a:ea typeface="Times New Roman"/>
              </a:rPr>
              <a:t>гипотеза, которая состоит в том, что экологическое состояние  территории  и деятельность человека взаимосвязаны,  подтвердилась, цель исследования достигнута.</a:t>
            </a:r>
            <a:endParaRPr lang="ru-RU" sz="2000" b="1" dirty="0"/>
          </a:p>
        </p:txBody>
      </p:sp>
      <p:pic>
        <p:nvPicPr>
          <p:cNvPr id="3" name="Picture 2" descr="http://gov.cap.ru/home/610/тбо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478"/>
            <a:ext cx="9144000" cy="456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20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02705"/>
            <a:ext cx="8352928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5257800" algn="l"/>
              </a:tabLst>
            </a:pP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Я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считаю выбранную мною тему</a:t>
            </a:r>
            <a:r>
              <a:rPr lang="ru-RU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«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проблема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утилизации твердых бытовых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отходов в сельской местности»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актуальной, так как в современном мире с каждым годом растет количество бытовых отходов, а организация их утилизации запаздывает, само население еще не прониклось идеей сортировки мусора.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Проблема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борьбы с мусором, начавшаяся с древних времен, не решена полностью и по сей день, а становится все более злободневной.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6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84976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spc="-3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достижения поставленной цели  исследования  определены </a:t>
            </a:r>
            <a:r>
              <a:rPr lang="ru-RU" sz="3200" b="1" spc="-3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</a:t>
            </a:r>
            <a:r>
              <a:rPr lang="ru-RU" sz="3200" spc="-3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Изучить проблему твердых бытовых отходов (ТБО) в современном мире;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Выяснить способы и проблемы утилизации бытовых отходов;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Проанализировать проблему ТБО и их утилизации в с. </a:t>
            </a:r>
            <a:r>
              <a:rPr lang="ru-RU" sz="3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Тюрнясево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Предложить меры  по улучшению экологического состояния территории </a:t>
            </a:r>
            <a:r>
              <a:rPr lang="ru-RU" sz="3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Тюрнясевского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сельского поселения.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4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Периоды разложения бытовых отходов</a:t>
            </a:r>
          </a:p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Пищевые отходы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74" name="AutoShape 2" descr="data:image/jpeg;base64,/9j/4AAQSkZJRgABAQAAAQABAAD/2wCEAAkGBxQTEhUTExQWFRUXGB4bGBgYGBogHBsdIB4cHCAeHxocISgiHSAlHB0fITEhJykrLi4uHCA0ODMsNygtMCwBCgoKDg0OGxAQGy8mICUvLCwvLCwsLCwsLC8sLCwsLDQsLCwsLCwsLDQsLCwsLCwsLCwsLCwsLCwsLCwsLCwsLP/AABEIALcBEwMBIgACEQEDEQH/xAAcAAABBQEBAQAAAAAAAAAAAAAFAAIDBAYBBwj/xABBEAACAgAFAgUCBAQEBQMDBQABAgMRAAQSITEFQQYTIlFhMoEUQnGRB1KhsRUjwfAzYnLR4SSC8UOSwhZTg5Oi/8QAGQEAAwEBAQAAAAAAAAAAAAAAAAECAwQF/8QALBEAAgICAgEDAwMEAwAAAAAAAAECERIhAzFBEyJRMmGRBIGhQnHB8BQjsf/aAAwDAQACEQMRAD8A9WVcSKuHBcPC463I8VRGhcPAw4LhwGIbNFE4Bh4GEBh2IbNoxEBhwGEBiIZtPM8qxrq6+P8AYxJtFUTgY7WFjuEapCrHcLHcIpIVY7jgx3CKFhYWFgGLCwsLAAsLCwsACwsLCwALCwsLAAsLCwsACwsLCwALCwsLAAsLCwsACwsLCwAcrCx3CwBQPAwncKCWIAAskmgBj5NTxDKrkq7k7gM0jE12s3hx65ORoeaRlG5XWdPNkVxZPfGmZx/8ZryfU2Q6xl5gDFNHIGutLqbrY0L7Yvkgc4+T8r1cKrKDpHexd7887MPf5POJ854meWIwtLKUBUorudNrsNjfY99vvic38GnoUfUeez0cKa5XSNfd2Ci/az3x5f4p/jJD5LpklczWVV3VdAAP1D1HVfYV+uPEc7nZJW1SSO57FyT8d/jFUth2UuM0ieLM5r1nNzBibsyPV++kGv2GKeY6lmGk88yySOPzl2LAD9dwBf6b4EKbw5ZCu4JGE2aKKR6H0b+LOegpXYScf8Qb1+vPGLQ/ijnpJtfneWt7IqqQB+hHqPyT+2PMnmLEk7nD42s4B0j6g8OfxDys6KJJBHJpttQKpf8A1Hb7Xg30jxPlc07xwTLIyAE1xv7HvXeuMfJMUoG598FOmdXMcyvGzRkH6g2/BB3+QThUB9ZNOoJ9QFVe42vA7q2YcPlyjVH52mQG7YFWRR+msqfsMfP/AFDxPm5tLNNdqEeqHpVrF7nV73XJxPH45mVfLZ7pgw9Tkgh1cHkgbqO3BIvD0TTPpEY7jxHIfxXzKOodI2jvcC9VH2PFj5GPYOj9UjzMSTRn0uLF8/II+MKirL2FhYWEMWFhYWABYWFhYAFhYWOXgA7hYWFgAWFhYBeIfFmWybKszMGYEgKpOw2/TAAdwsYJv4tZHss7fog/1bGr8PdZXNwrOiOisTWsAEj32JFYdMVoJYWOMa3xFk80kqB42DKbphwaNbe425whk2FhYWABYWFhYAPiUuAaF4aXw523Ow3/AF2xcGWRlBUAMDRBY7/P2wWBSR9/9MdYYT7H27Y4+2GI6pwm5xHqwsAx5bHNWGE47V4AJFw9RiBWxMiFvpBP6An+2AB147dHbCrtht4YFrz9v/OHJL71/riAbYsZZAxqt/2H73gAlhzLj8xo/JxqOh9WliZHWRkIPK/r7d/m+cZsZZxQfYfLDb9N/nF+LTVKeeB8+/xhAfT/AEHqq5iJHBsld9u/fjbBPHzd4c8TZjJSCiavYEMVI9q296O232x7x4X8RxZ6Iyw3StpYHkGgf2o84QBZ5AOccEtixviv1GTSurY1zftiTKPaggUO2Hoi3dFZOqWa0Ntzxt/3x09VWwNLb74seVvdc84rZlATuAB7nFe0m5ErdRTfk18YwfXTLlpTmcs5ALlpIzdGzZsXRB/fGonz0DAojqf5tLcf+ceb+IOuEVDq9ThdxwoYd/8AmA7YNUFys9VyvXoHVW8xRqUGieLF1iyvUIjxIn/3DHjnT+sKEfXaiI6RXtwP+2BT+J5Xuktb4Gr52JU+39sZ5R8GiUj3l+oRDmRB/wC4Y8t/iR1bLPJEWdXQZgK2nkIkZJHB5d64/wDGKfxE5plYWt1X5bFH0n398ZzOtJLO7MrLqYsLWtvcA7HbuOcXxyVkzg2je+JvEUT50H0+UcpJEBQpSUat+/rrni8XZ+voIOlVm9ARF81EJsBQD6lXezpCi/f2vHmE0bGgATWws37du2OvHo2G7f8AUoF3fHJxpKS8ER42uz6N6t4ly8mQmkjlW3gcqhYa7Kmhpu734wS8JzxnKZcI6mokFAjYhRYI7G8fMsfUTpKkA+9Gjz8j/XEkOeGnWpPo3obH7kb4z1Rr5Pq7Cx8z9H8YZ5CTHmZFAOwLFlr/AKX1DHpPRv4iy1EZ1UjSdRXYtsKIHAo3+t/GJBuj0/Cxhx/ESM//AEm/cYWHQs0fLS44SbsY6Fx0DCKHHfc7/OOEXjoasNdsAjskdYb98dVsLSO+GM4Tji7e+HhRjp59x7YAGouCGWm0nahXvVf1xQRsSByW23J4rf8Ap3wAW3zF3dH9Rz9xiy+epSpUFSP5Aa+5G32xJkfDeZlJCxEMBYViELf9IarNb/Y4rNl2OrXqRk5DA3vtx+2FaGPnjiKWthxW1gqw9xtYPxZ/7VI5K7fY4TQtpsqQB3o99xv84nyWQklbTHGznvQNChZs8DbDEcV7PYfqNtv0GJhGQbB3+DX6VeH9O6fIzBVjLMdgCaJ+Bf5q2rnfEmVgOrQoLn+UKSQfvuP9+2FY6LMWcfZW1cgfrxv+uCfSPEOayob8LIV11qC7klbrYj55HIxPlfCuYckWgkHCNINR47Ld8g8e/thkvh/NgFhCz+4BUr7ih3HJvgYjOIG7yX8WCIAsuW819P8ANQJ+difvW943Pg/xbFmcqsrhIKBtS9gAexIF7fGPBYUlZlUxtbDb0N+h3Boi++DM/SJfIEavoCrZXWLY8laH5u9Gr39sVlGtkvR72/VI/L1o6sDwQQRf6g1jyvx54iuMPHOrbsreqtNEghfckjHmbSyKjxgyKD9YDEWO9j24xQzg0gKwIFWLG32G23b9cNMKs0EHWAFvVTGwpOwBPe+ScUJuos0gJoUQDR2xUg6NK9USCQCCbA019V+1X7ffEOhPpU+YexIIP7EDn2w8h0X81mTqYK9gsSLI3532/wB74oTB2Pqvb9h329hjtqDTRVXuTf7fr+uHPmC30kotcja/i6Hcf/OEgIly7GyAfTV++5rbBDWStMN9XpJIsbAFd96+9fGKEBLcMxq+eL57H+2JpoZCBqYmzQUWfc7ex5smsDBDs243Ace/P+nf9sUFUk6V5HfvfwOxxcHTgh1S2p5CjkV7/fasE2zsbDQEocatVHvvZuz/AL/VZUACGSY2b4BO/cgEkD9sRRXdfzWDgjncsitqBG1EG+3yB/fDVlFEBVILAhidzV9rofOKUhUTZFCoNmySN/tg9H1AMipoVSvLCyWPzvX7DGey+ZCqC+5s9+f6bY6vWB/KV25BH79v2wkt2PwaX/EK9sLGbGfbsAR7k8/1wsUTSM/NEF2uzfbj98QVgx/hl/Sd63Fbe9iu2Hnw3MF1+itJevMXVpHJCGidva7xGSKoBnHCcbAfw/zA0EsrKy6riIfbuOR6qI23O+LkPgKNXUzTHTZ1Lp0Mea0sxrciq+CPcifViNJmCBw+JCTV49Il8DQ0JFDKDYK2SARV9w18/HAsGzi9J4ZylxoIabh/SwIF1wTuQPVwTuO1Yl8yRSg30eaLkT2JYgbgC/7HEGg+xH2x6rlFy4jaMVTBdmoxEr+bYAE1RB5s8YnMeXjYMsAMR3VnhJU/m0lgaoUT6jY4o1h+rvoTVHm3QsoS/wBAZyaVGW/knQeSBwKN7+2Nhm+jlQrho0BYXShCOKZdJJXu2/tvXBjyHiBGlZHRUidhflIFbQCNg6kV27H+uD/VejQKinzQ488AvdH1Rh7KhDpIoEMLFXyNsQ37rCEcnRl4sizM8s8/qiK26OCVDEKpCXqZNxxRF/bBrINHKbZkzT6Cxa+EAJA0n1VwPVwbscHHMuQrOfLSQBNLFWVXUnYvQ1awpAOrjswoFi3J5aGN9LNMAzepAi+X7/RfqF/oa9jzTryaNV0WelQ+RKXhJXXWnzBGyDn0rQoCtQ2C2ODiXMx5qKTW7OV/NZbSCTVpoAIB5AuiBuD24elPG3qZHB9UbqNSshrkuQFbULpyeW39JxezOQKpqY6GbSTokJ1AbligJAAG4I25IA7GqCvhAb/DPOl8/dVeqYutg1dKvtW/9jtubzLuwSYu47Ep6dRUj6mYAEaQdjzY2bEkWiWQjzPMdaW2RZG0EH0toJYg3QbTdVd4j8iZZSCzNr4jKCl+CjlVAI7NRNdtsJ92K/sDH6bHK7Okcid10GiTvRWmoGwLBockUBiLJwvqvyWMmo6nkJUe+zAizZ/4g3F784KS5RVzRjjaAupFLciNVbhhupbvsw45N4tS5SR9YXMBlYgGM0a0jYhkkLEgniu+/GD9iXSdIdlmZCY5ELg0QrU4PO+piQte/v8Apis2SWQiSRng03SF49mJalXkgH8wIUcewox6vLLMhSlYF9njbsNQ2AHIvetx3ogps5LSvqhWxXp1pIYySQQAVBWxQIJr5rEPqi8PLLWbyaPpWhsAWMSMGtR6QWret7sja9+cCZ+lQhY1mdXT+ayWbSfStKKc6tjydJ44OCvTPFiR6o/KjBk5l1FmAv8ANrJ1Ae1qKOJpTJLBKrZqJyykoX0KztV0ptQAarfVX2w4wS/3ohqt0Uclk5AGaaUSrdR6EkG43pdAoC6sg/l74GxdGgWRyIgWYtfmMaU86RrjosTwRtxvxh+RMWWDRTrKWcBmCyBRqFbaKNjsTZsduAFleqRQgusTbqwYmUsRxRCt6TQvat/jDjFVoTWLplGLwlLOjFYZ4wUJBkdQli7ssgOkHvvtxzgbmPBsy6iJYiqrqY6+ARsGNFavk6qA3J7Yvx9f/DkJESYTvrW1qxuNLalBAOkkqQe22LPSMw2YnbSSH+rzdAGkBbtxaR0P5jyRsLYYabReC+St0/wy5QOs2XJUbhJRRtiA1qNJG3N38c4qR9IzKFqhCCiQZHjAPbYk0297C8aLKw5UnUZPMkIBCqgisnc2zKyBgaPpC2e+BWfz0kJ0xOzgnUgcLqGmyFdibYhvpFG77HbA2wxj5Mz1DoWcjNS5aYFidPpJs99luucQZvouZioyRGOxsGZAf/s1ah9xjWP5okDSLJCzL/mOqFd2+qzrarBNtS+2juZUyQgdWWGWPzTQJYSIynY6mpWFntpFYtyolRTPP1zBAIoD579v97YiExI/7f8AjHq3XeijQytlqjoa5I4SoNdwyalA32BJJvesA/8A9L5ZVhZSY5JGqNJGu600WFeksbBBAr2wo8ifgqXE0jFwUdmsA+3OInG5wezvhfMFiVAkcsbVZEZxQu9AYkj5/wC+KieGc0QWELEC9tShjXNIWDGvgY0Uk+mZNME+bhYlkyMgJDIykcg7EfY47h2BostKKKqiIDyzEi9tQo3QP2JvGlyGSjiJlbMWFUL5TWAzfUFCyIvp224JNe+47P8A4QjQ4zEhCVZdQC4uyVHAU7ae+522xoPDcsGaUwSOYP5DsyrV7UQLXm97355xyTetGqlGLp7K/TelSJPG5k0NI70NICtVkubsFSu9f8wre8FvPy6n8OIo5pH3lBkGh3JJAVZSVHqrclSRW/fGczfUam/Co4YxcNF6kkVuSoANEA0QukWO9XieXJv50lCJxN+SSKRWiJFqwa2flaI3B2PFgLV0zb0nLjyj0GTDFI5i0mCOO9caxAeq9xYBU1t6dR5be98UOqGeI60EiNFShq1hlJoahuVtRtTAivnA7qvVWjbVGJXYwqQUZiiuppjZG9VuDvf7mvkPF7mFVkAlG5cOoKkbneuN/txgTd6WjGbcHRJnIY5NIkLowiBYmyNNWoJBKoTuRXN71hZuCVYYdDOYpFalDao++zKVUqQaP5xv84i64Ys0yTKVghrSsYT13te42IuwpJBPte+GQRssbQxMJ0FNGQCWRiDdBLIOnsb4Hti4y8+SmlN2RZDJa5EVoYzV6ZIShAs7a4ywGlaNnSpAO/AGCmbiHlvEUQuBrAWi1hUC0zGiRYpqIIPGByyNKtNKrxxx6jIL1lCRV6x+ViRRBO+17YudH6bDJGWDyPLGpIuVTaKxbZCgO67qpbY9u2G97JcKJ4un5uFRmJMvGYgNDGMAmipPqtd7+kn4F++HSSRmFGX1BQgLM66wTZKgrWsENdFTWk77HFWXqZiDgSCTLyx0WjJ9WoMChU8MO4o9t98VOjZzLqR5cjZdgDZKh0ev5gx/NxXHxeIUFdminLFRdf5NBNmykbKiIY2Cq3mGOwbs6dQsW1EK3cGrNUSTM5fy0DwLJE2zUqq8JqhSElbBs2eR77jA7qXWcv5cTRlNdUy2Sg2PJbcgm9mFihVDmr07q88ccyf5U3mj0rpGxvcodqoflG22FFSXbKli3pF/p3VotRSV2rgHRsvtup1UPgfY8Ys9T68oKwO0ktU8ZVgxFg8OUawa4K3xtzjOr0HOqfMbK6oq3Zz6a97jb0++9cbnc4jfzopyqO8KkB1IkDbdq0EqbIP6b+2KaRMZpO2gx1rrMc3riU6VGln8oKd62d0UKd/au21nGcHUwrEagN9mBNED2vfGjmjy2bidHklSdabVSHWRyAAt3Xck/ocD8h1OL0xjKwlPpoovmH/+StWr2N89sDleiHD35paCvhh0dGDyxrXrVZLNm7IG4rUPnc1scd63mF0p5mmdbv6mQqO6lx6v6kWNuMZ/q8qpKRG3mBbAJFbcXQ52o/6YteHpk11moxNExp0B0lQRs6BaFr7exNC8LV2HqU3Gi50zryozRZPzYQ5FWgaRTuSKX/iqfn1AfpWM9JmS80nmHy25OtWFtv6aC+n+w4xP1XpkUGZPlTMYDeg0CRVbE8ED7NtW3JB5gl3IbU8oJ1KFbUQPe9xsO42xa26KvVtaL/VIgVGYiEjKgCyM1aLP08Uy2Ca5Gw37YoZPMXRdqU7H4+9HHIs6ulYy4hUE6jTNYNdgd9wNhQq8VMyA9gMw9jpKhh70bOLSxVGbpuzRjyJoiBrjsELSWp9iSWFbXvxt87QRedlFISRSkgqUA3xY0sSLqrI0kr96xSyWe0Hy2NlV5r4/vibIJLmz5OXheQitWkcL8nhfgkjEpvrwDd96aOJnmFigSO4I3HYi8EulZxA3mP5bsOC/5N72TUA7Xx3/AGwM6l4czECjzoihBNF6AArjUDRPwD3vBHw9li6hJ5ostC2+u710DppKbZW7kLVnc2MS410XF5fUVsln1gU8AMb4Ks47jckKljje/nsVXMZLMODEzwOfytek7DhhZUnccjtxWM74oAEgjMiyRrXltGoAIoWByQL7X7HvgV+IUUbqu/f/AMjFJJ/ULlmo1gbfquezcYV5BMF9gx9IHFqCQtC9iO/ziLpnUo5bZYvNmtSLCjQSezCywvttQuqw1Y5HEZjnGy2/rsqw3ZlUH7HXQINbjFhc6IAyMkWths4OjUAKAqm1Gzd+ZW424xK1opK3b/BezGVWR2kkmEcqraNEYxRFAAD6aPFCRiSTxvhZt3jjjaYxMGG7UTqfgAukh/MKC2Oe1jD+sRRFBUZfV9TOsosHnSzBKF7WO9bYb0vNN5tLBI0kaXGDI+kbVqBoAq2r6ipHzthpWT5tHcr+PCjT0x2HIPkje99rF17f64WGf4vN3Wa++iSTTfetOYC1fcAA4WK18CxfyA5s1GkhjkiYS2QUf0kH0gAUSTt/NvuedgCkOZ8tXaJLy5KiYOQxFsRaDcaiDsdXFmtsGs/5beaFVUdtEYjljKtp1FwSxo2ST6jd3uDigsEIDJmMo8ThiraYRMjCjShV3VrH1D9e+OdSjLo6PTSdSo7lOpQE6YlaXKyOYtTSUysQKsaAEJr0nTVLubNhk+QSed4opPLeIgAGgGYWCCGGpXBNejiias3ipmHhWFzDlJJJZABUayqq6WBDFGHO1Ej/API4d17LSKI8zL+JlXSfM0hVKC73Wj6tySSSvGKqnrsmN9P+DQ5HOMMy0LPGrAFCTqVZD7NtRBI71e9jfAgZFcrHIZYmUaxpZAySBbbUG0sUdSvB3snbtgH07rs5k1aiyldI8yrUcKQ/1WD2HbsbxsOp6AzfiUWdZBErCNWUqAdbMVLesmh6ue2wwRyjouWDVvf/AKZ/w94fOaCaZJUhDG/LjIcn3Zgw1UPzC+W44xSzsGXadxJmHZkfSJTpQADZSUoE7AFjsb3rB7w31JEzMkNVJ5bNHTFaNAqhZWawo3PB9HtYxU6y8k+VY+ZAx1q7FhGJUvk6loONRG62avYb4cm1X3FxyyleOjN5KCaSQ+UocOjB0WQa3AFb+ZtVbgAfl4w/ppUASJMxBJU6SRJEasMUrTIhFjte/wBPOCWb8OtKqqk3mSrRJDowkRhq1ITRtf5TZ3NcbzZDMxxJ+HmRZAEZW0Kgcb3vIBqJ1Xwfv2xcZpi5IuPJvp9Ge8svl0hy8cktSNRCMOwvuwo2DyCOPbDMl4fneB5tOhENM7FQp7UvdjfteDkMcJZGV0jZWOnSCprkal9xf1g179sH8j1QsxjaJMzG6EOjBQ6iwx/4e4BNEcHV7GrMl0ROPlP9jz2HpzsLUhj7Bh/Y1f2wQ6O7RnUWIJG1HtdHjcYNdcy2WdH0QHLMpuNzpRXXVWlxsNVb8BrG+xxlM0zoxTcPySSK+N9wRVd8CeaJSp7Nf0rxBJEbilYe4vY/BB5xZ6TkYJ2YCVFdQ3oMmgsCS2zsjLYG1bcc+2dSfTAxYxD6Qd7awN60mrJsnY0b4wLjzAsEbm6273xX3/1xnjvZUuRV7S71KDMRmmjcHXpujuw/KK2uu1470diZdRkWNRyWJ0jccft/5wShz08fqCNG7hdRPLaQQKPA9INjnm9qGL/X87Jn4083y45L3ksgMKF2Fv1cG9uDeLTjVtENvwwSenNIzyrKjMx1aF1WTyQA1EnmtOq8TdLErkBU1MSaVWBaxyCv1D7gYodQ6TmY3AKkALeoKSgVdrL8b1zfJHGCEvWERFKp/mbKzhrZ17XQ3I237j9BhSacdK/gqMLd2cz+Ylykok9nrSLVhe4v869wQQN65xoYlhky/mTQIC2tvrqVSbNxmwCASCdjYAsb3ih0/qWakkaNobGk6mzEV6VA/MXoAb9zwdu2Kky+bNp/FgaqPlgysCwr0qxAC3v6rNfIw4t1rsuktPaKWb8PJHoLpINaUAwdfUKtg2kLxW1n5vFTMdIdb0SpL3qmDe2yEUfsffGnyWUUwI72EZmjlSSy6SR77IgtxYuyVoD23MmXyEDqxACo5+pCQz78XIxRORsGvnCjOSfuCcYv6DK9O8PSzyCPRKHH5ijVp9zdbD3/APjBLK5h8upgZq1MTakaX4Ba1JD0KHPtiz/h3Twf/UyzxXdwIFfSbsAkAAV/LuRtZvDupdLgcSSiYSwAIFXQ0ciaTS2ADakmiR3O9Yty8mOCd32NfqVRsHIaM/Uh3Ugb8GxfzjKZ6XY6fVHe2nkDsCvbntt84nXM6C1lGRwKQA7D2Oocj33/AFwZVsmYRry6623BU0wUbVe9b77Dt84znyYy2vwVCF3XgsZPpmR8hfxSySyMLHltQQnseNW3z+2M11vo8ERV4WZ0J3SRaYH2tTRH6e2CPU+qqojVEChVqyd2PJZjxfArYCsDs0kkoYqVpBqIBBbv+XuB3q6sfONOKT7FNLwc6Hl5msRPHGNVEsyhtztQ3c/YbVjVQ5SWKbTmpJZYih1es72pFsp9aRcix2q+axjczl5FOpRTLuChBDAHkMpINHawa4x3pGdIkeRwXc7gMTRa/qb+ahx+uLmrREdM3XUGiEP+QYXLFb1SNRVgfSUZr2ofUTtWw3obJnHRY18keWtak1VqP0kiMMfSWs6qBN9qwOz3iWRxpkWBl/kWJFA/QqAQfkHFbIZiOWU/iHPkqKKigxHZdSJdXfb9TtjKPHS7B+4348R5EAApHYAunerrttx84WMX/j+VGy5OIgcF3nZvu3mC/wBhjuCpfLLpGv6R1f8AGS/5EA/Fek2JG0lFFaSHOgfowPxR3xannaWMDQVzKOQXVXLbbUCgIWibqiNuMO6d1LKKY5VkeNwvlBa1UukgFaArcg2e5G+IGzrZRyIxAIHC8Xrks1TOLYHY8DTv33xyxTlL7I6lL04u92DJptMXmCc6llAJdo2OkkMurSVP1jUQ1neiNsXuv5gZNfxMcwaRiQwaUFpQatiLo3ZAVVrbfBDqed6eIPLyoWPMNNVFmU6hYb1cGgx39icZHrHRPLQSvqlUsBTCtHcah3Fdxp+OcdGKk1ZipSW0Ry5qPN+WY4SrwyEG2IAssynTqqxup2I42Axoc3mEikDsZFUIxYOwKEMxOhU5daYqP5RQ9sSZmbKR5CSRdFyrpq/VGeVKg6vUSNzQ23vtgDlswkcSZiTJecB6VkmLlLIsAAgDeu2BzyWuhpYPJ6L2U6blzmIpIIR5RXUHDSMStEOCGYAGrFEHnveKvTsusyE5WN0bWBDJKzDb6QdVFSDdVS71+mCOR6kIssxlyk0KLeh41nUKSdV2bGkH7bfOBWSyozMha2BJL3Jqah/0gahQAP1Wdz2w5NNe7ofBJuVwRZ6Z1NpMy0QV0zR2ZSqmNnUDUZFZQ9NVkg9wQN8CeidTSMgokMq36hJHq1ccahqUEfpzgsepRwSRmRdcwFFjya4JayGocDsRg9luvZaaxmcrG6kAKViUSd/zgg9+w9+MClS0jLneb0COo+HctmY5M1lWMNFRJHuVUk/l7hT2Hb+gn6SDGFKF8vIrAGSQmmFUARo3ND5BA+BjQ9H6bMI2VhD+GlTWkMwW1eydwEXaxtYvg9qwHz7TRwkTJAxaQG1cWKXtrNAfl2A4r2rPlg5xs6P0rUZVSt+X/tFbxF0mMIsjMtBmIWRwIy50klaA1ow0nagDsRvt2bOD8P5Mk2XmaQWkUaBq9qZQACNvQSDXHFYDeLcnmc2I5ooBSAq5R4Svbc6T6TtVn447w+GOjmKZGnC2NRWJuXpT+lpZBYjsD9rhWBnyQlDlaSTX5X5BHW8pI2xX/LTa0DCMWeWY8G/ffBTp3SMsis8cnmSxjVpYAKPpGyUddEkk6hVLzvix4i65JF6IWgCyg35OtkO5BUhgBse1EV74r9JgXMOrOBEQCWKwkRyD9YzSN/7aN4JXXwChx28gTncu2y+epRwWYoTsV3bUp3+Aa/ajjT5zpMMi5f8ABsEGkekH1A6QTZZg7airHULAG/xiTqfUpYxQyrhIzpUMspQDSDRUBQW5J/t71Iur5jyCo8sJIGI9Q9JO+wBDRE3a1tfbuGk2l4M3VuiOPP5nLkBrAUkArMoBrnYte/yOCNhYGLH43LoRIMsiMRso9QPOpleIcge9NXDb7ZxFBhaOQ3NqBoqdVUSQSVuwTuLBO2xoYsRAwGNlJBItB2Ybi9Q4BNDTd23bD9OMb+41yzaSfgM+KOoSPEPLEywUtBiQu9GzYOrex9RqhxxjP9LEWpvMNqUYd/qI07HsaN2dtsEM9mgFV5jGgYshSIB2SxvcbNS0RsBdUw9O2G9J8LJMDMZhFltRp2ILsBzpjsGyffYe576xisaREpPKwxk+p5RiWmhcTKAGIlIHp21CMn2H5TVD9SZJ01raSM4vUDMzggggUoGxPb6qFmxhsDwqUjymUDOGCrPmWuQ2t7KKCg7kEbc45l5jmJ1QiOMwPcs2olT20gXTEkMQb9iTxeMotedGi5IxTbRnxpADsGXWTs2xsUTtz+Yb98EulyKzCONlV39K2QNzxudsbJupdJV9UkInPvLb/YBrCgewGH5vrPR2AEWWiRuLjXyyPulH98RWUfJkv1EbujBeJvCMkbL5GqSh6x6n3PJDKtafljzxYxnVzzLQIFixX98eswpDCsemcquoiN2L6bO6pKqEWAbp/YKKIGM71Pp6wu34rJwnzGH+aocgA/mXy2AUXdE7kccHGiVxTlsLT3Ex3+JEAqCG12PoU18AsLAN70R/TaBIzDNpl7H1U29bcEH/AF5/TGt/wWGOVSrNOdQHlhVWgR9OprsqTvdcbc3jWQ9FhhiIlikQGPzGjBdb3rS2kgBuOQaHfFZpaKfG1s84zvRHCl8q4mRSTosBkFDsT/mXwSB+X5xnpJdR1jY/yjj+91j0zw7HkvPElSZZgdiGJC8Acg38g0N8bzr/AEiGUANlIpZW/OyCgLr/AIm1+qtuaO2HFtakTLFv2nzzCrtdUo98NiBGqqLD+vbbHpfU/wCGjByIXJYDVoKkc3srfSd+xNge+Amb/h1PG6h2RNXJUlyu13pUWdt9uO9Y1VURuzHJOwFWfsBhY1kf8PMyRcU0DIfpbUwv7UaP3wsFoWzcRdegky5SirNuUyo7KaFmiFW96O1HuMY7q2alaZCYTG1DQzIVsAluW9r59qGCPgjPZjMxy5dX3UatRoBQQQQTROlr018mqO4tTxzSwZeNnCNFKdJDLqMd6fqs1Q9+a/THJGOLdv8AP+DeLfJ0i/lczDPF5ed0LLGpLak3Meob6zuCDdMpHBGIYetwZiTQmYoFQEimh/yyRsA7E+rYXvXbfbDXjE8eZj8l/NKHRmNdhqYB+OdYuwgIsnYXgd4Z6MixylUYzaCoaRfobtVgBSTtqske3bBaS32bx4+Vt4Vrvo0nTvDEt1oycdGtPlSWpuhWsbg9jdHtilN1h4nZIWQAV6kRVBruK7Yik6s2TUWW8x9WqNZQVW6BJkA1N71ziTov4ORWK5cuNrKyyAqx4JXzNY32JCkDnjFNJowkm9Gq8IeJp3ZtehkA9bMVWu29kXjHeI/EMH42oYvMQ+jSTQonSVQLXJ1H77Yiz+YjdYYJCsaMJAzqLDEnTpIAAYLzbCww22Axner5SKI+QphU/wD7q621g7jQp3G1bWBtz2xnHjV1f7G0Iy41m1aNVluj5Nsyql1hQcpKus2BwWYsFG5XngA4Cv1KBZTl1iaZHGliEAlAI7MR7EWDWw+oc4r9KlRWVfKWWMkLrEg1KaFFo1PHP/e6wzqfVY9RUKpfV6n8sIVqxpsgtXwWNV8gYrGSYs4/2T7Nb1rwtl1QzieWVQVBZ5VJAFDc81R53r98Chl8suoIgWLl2kVi+sGmEepyCePVQFEX2xmh1KQFkSwrAat9iLB/0/XBvo8MUhUTTNs1/wDCV0Gqm9XqBYWACP8Aticpr3T6HP07qH5I8j4xmy6nyYqgPps6v03f6dR77VdbYKdKly7ReXq9NHVDZcaWJ1FQwUEgGjpJPpBrYksfqU8XmVGHEbU80dBSDwSKplO3I24sYsdO6WrynMFZIXvXaQEoDzZAIFe4274hyilfydfofEk6QG6h4bhjZHVtOVcag0gIZhQAItd975XbbYijgpNl3YLJl3zssQFNoYoR7afQdSke3HtvgK3WJnmCyOuYiXWqFowNwu2hqvUBVAG9wD74udPd4ik8Ot2faVW8tzxQABBZL3vncc8DG+6tnG4x6JFz7sPLaXMhboHWgpeD5knYqRVaQe3OIOodV9YSQRTQUgcGOmAB06rNMxHvqu+cFc5mctKF8wLl5AwDABVNfVbKqWy399/bHJcrDmpPwpsOi6kZTGVdaHBNPRJHuwo7GgAJxYT4+SKTaHz5vLwrGy6HRgRomC2KNBAV4WjsWJPzfJPp/ixTH5JSo2FlWjIVLPIdfSKbhgefnA/pvWfJ8yMRZZStAIWYE9wC0wUsN+Cbs8Vtiv0zpUlSoMoJYsz6i0ji0ZeKCFVFa9WpRZUkVtWMp8CmlbevI4cmLdJO/kn6l0vLT7yyRyne38zRIpuhuy06jf67IrttiHL9O6dGH/zWMkZGjQdZbRwNIOlr5NVW4va8D8z015ItVwLPCa0KwfUFJGkj6VPwRvVHBrJRTPFHCMllGJX1ZiLRqVeDZC+j9QPvzjdSvSZlKLW2uy23VWjRwM5G7gp6TqWyCCRvH6TtpILAfoTjN+IszGJFKbB41lIIoktYJb3YMpUk7+nfc4L9R8L5WC1TMEx0H3UM2m/QvG41USdJ7fBIP+KCETQufUXjVtQ4IIph/wD2Bn/9+IUcpVZnyXW1oCySg+9Y4j1wMD8vNXJxYXO77X9qwYyRhOMfAc6X5juEAL6q9G3q71RI9vcd98HXzGYy0epHh0qSDEGd9INWKY8bBtNmqu6JxnOhIZ54oY2MbMwp73B+xH98eqZbwtmPLaOeZJrIBDIFIA4JdQWLb3s1Ajkni8Z9l8bUVRjJYcmsn4tVDq1tQb062AtHW7GkqSvbfviaf+IuYRQsQWNQtaQNv912wU6z4Ky2X8wJO8fnbgyW0QIIJBH0sd/zWRyMYPq3S4VjKx5l3lS9QaMBCR/KwYkfFjfCdRltnTjOcbQbz3in8WAMyo1AHS6AWp+e5X3F9seh+FfEaZpPLIVWjUbB7utjsAK7Gt+ceEZeVhXpJ7Y9W6NGkq5ZYnbLyslNcR0yV2awA1r8jbvjVwkto520zVdR6h5LA+VJvwdaBTX/ACu4396F1eBXiQk0sRWFQC0jsUcaCLLMGe9Jsg7bgc4sxeH43GmWZ5qNgK1KKAFAAnYfvvuTilk/C65eRWEbSLZ3Dyemzt9cxJIHJ0++9bYGnRcZRT2BPxGXGwlkUDtHpCfqo3oHnk84WLnU/BpaV2URlSdrWAH9vIOFiLn8Gt8fyed9U69FpGXy3pW9TMmpAdgNJSze+93vX3xefqMLMsZiOYZI1tw5DfzAUG3IB+Tttil03w3mvMZIxCZQAdLA6gN6NOlaTxf6cXix1DKTRLrnyEVIdDMl6LvtTUDsfUoPcenBivGwU670P6xM+ZzF5RJViGmO5D9LBfVqZjtRse+3GNLlMhPL5X/rSwBFaT6C90VNRMAC21X6ttuMedtmkHoOvQNxTgEnuWNG996r7nnEwaNltJGiYHbUbI3sFWUKR78E2BiJQTlfQKbqjW+I/D0sIacwQyRsBo9b2HLFWAAILHcE6q/ocDsj0ZRTS5oAMLkjBCgb19YJVhyPYnbtiZOqSPDognRpDayrLIG1rVAp5lEEk3WkVVnvqdl/DWaz+uV5IoUQC9QNgKANwvp2HsaA/XA0+kFrVod4p8OvHmElVzNCx0RInKkC9GlBQA+DxW53OL+c8MdUlgeKLLxhHADDXFZAN2N7Hbkk84Z0vMtCiwqABuS8hYB72DaTueNtuwxPlupS5N/MbMhlIGlUZmFfN1p/qcRPVSfZpx888HxR6ZnE6IuTkIzQuQfkXegwBBLcbgjb9/gXl+lrI0oTMKkSUQZb1Hi9kBs3tfBoe+Nd1jxJlppXzJU+axQrvbBkGkUwAJBHIN8A9sAl8RMXMUtGN7tSBS3YFbWtc7e2CPJJ20Q+KqTLOT8OPONULrKdl2GhRQG7EWLN8WCecU4sv+GcjMCTzOHXUqgH0kDuTQPI2Nj7wR554vRG9qrFgU9IJ9yD3xteidaiOnYTZgndnAuwLG/LBTdG+3bDm7jQQ467YOyuRZodWTScSq5tg5KlG2PqA9NGj3wQbwRnngkY5pSdO8bM4DirrU1AntRFX3xpcv1KQxsxGjSlnUWWNV7myV2BA4DEe/qwzp+cgzFP+NUb7IjaDueDqGoX7gLtviIZeRuKWrPLegTxOr5aZWZCddA0VYCtSH8rdjyGHPAwa6v03LZcxvpldWohXZ1O25BdTpPwwo/tjTePpo8tLCRlkJ9TayKBJ2NVyeDfOIfDfiYS+ZlmAUFtnDKBpuxayWnsKFA98VKLyu2KL9tGT6QIRO87OzRCyiv6mJrgsb1BePkjtj0Hpni+LhAjgD1IIwDXsABRr5xgvG+dUZgASJIhUBSgA06RpKlQKHvt8+2BEYs87fGHjGXuZT5JJYs9X6t0rJ59DLlNMGZWmBQgAkbgMBxvtY3BF/BznR1SdC+bzDZaVJGQU6qzSbD1qQdRv033rfYWQORzRh9d8f7qu+NHlfD0edkadp0V9Cslsnpk2rUCbpmAbYd8JP3d6CqjdC6nkZYo5FhlV4yzB0QjV9XMikA8/Jr4rFDJdA6hGkmZjD+W7FdCteqzeyfmQEfp9sabp/hoJOHOaSZyxO0epLNE66YUN7r+/GGdW8Y5zKuVkyiyIKpjZj2sekgFRvv2I2+KOHicW8t2Vz82cVjqjL5oZ6GVYJg5LlX03RfUdx6dzwU+K2obY0vVfAztGC0bARFnCswOvVuylhVadIpj2HzYifxXmHmTMvlo1SIC2WcSCO6Gy6qB2qqvfFHIeNH1Cd9UkjX+dgqjgBQCP640nKEPdFbMuPilytqzOTeD2EAl83LyEbssbkuo9ypUD9j++KsHhiRkZ3DogFiQxOY6+XAND5oj3rHouc61kwgnGTjBbSA4ArUdj6eAf/aObsc4flPEDZhkjLyrGBVRRgsX2OzEEaVFAgAk6jxW9Q5tV2Zy4Wn7jJeGejLBJFmZDqiVxvGryeoUwsKuw+br77Y9UTqXnIDA50g8OslN+YEOpsbnnfbYjbGI6r4fhY64i+acW0kEjFZDx9PlgbgbUR3ONL07qssQEX4Tyh/9NQ6mgB+Zhfq08A7n+oqXL1l/CCMKvD+QnL0w5iMpnFiYFr0oW0gA+5on9KwB6p0IRt5hiDxR0I0QA6V00X41KQSRSk7G8aZOsxOtLLBqA2UyVv7E1t+2APX/ABHLGfLbJs8bLuVOoMLPpHY2N7ske2KeNCUpWZjp2SEszOmSRYtSszl4mI/MWXWCdNcgAdxeNfmOt5WIoGmiUNtsy/FbLwPnYDb7YmfLzZqPz4dOVjoJZNbLQ9QIN2fzCjtveHTyv09HVEy0xmrzW0NZYmlOhzxZ54vcgc4zfMoe29mkeBz2jUeIevmFPMjlja/UUPqYjuyUbqtyP1I73k83/FBxIU0RtGTaMCfp9jtertir1uRVgKFos07Nrc+ZLrjvelpvVpPsTxvfa7klyEQSIZOQvOFLIyOyrY/mk9r7DFRlkiWsGFIf4hJpFxWaG6xkg/cthYKweF8lpFZWMj/pJ/rjmKx+4s18IH5LrChmOVNg7PERbIy0pKHkixyeD+uMD/EXq8k8hjtwFO43UF+7V2Hwfk98bLp/g2cRh5nW1Ie4JH1/Ksrell+avnnFDqHg5HLSanQndixBA+aI3/cf6Y5f0zg5ZXo05ptxpLZ5QZTwQGP9cFsh0LzU1mZIzq06SCbHeq2sbWPY7XjXda6a69PjpEVZW0vJpQlSG5RRZOpRyCp7bYudBgyeViAny4lWdT5TyqysCpH6qo9W9AEad9XbeTXcTJRldMB9F8qBtccYfRqJ1keYaF0qn6F+bDEAkV3LdVlhEkb5WpLP+ZH5jenYEgKoLcdzY298T53p8UiMzzM8S7qVIM29A2dJr6jt7EmxWITKYjqjy6RgUNUcdGm7bnUzdqIYX3POMs962b0kt6KHWAsLhEDyTUQUCt9m4+oD+UaTz3xmJsvO6PJofQosmiAATXfnf2xt8x1LMTMfwzjzFY2poWDRADSEFmsHsFobH3BeIutThBls4zSA6X0I+4FmgTuBvvQ/1xadvoivCdDPC3TstOCHlVZQrbOHIqtmUR1TKSPSxo2fY4JdN8KPJJJGdMpAZbVLUcHUGI0323rfgnFfoPhqKd4zEk0YKazr/wAyNxdMpKUV24BNkncAYg61n1UtFAWijDt/lgFV3P8ALew9hi5y17SfTxdSJ874IkgLLLLFG1akBe9a2AWoWQN/Y3R4w/p3hsE2mdgJHCtrT/8A0y/fCy/SMxmoQ8Txs6g6Q702kHhb239jXArGS/xB7IcmhyBXPFb8YwzfL9LWjVwXDWSZqeo9XzMJKSPsikf5jFhf/KVO93sbog96xF0Dq0mUnKTIvl3TaQFZAaZWR1pjYo6bphWKEmSjzP8AmJMsCAABZG1MdttIVQSC2x2JHO+LuYzq/hViYLLOkihZQdReM6v8vWN1Kk3R9wRzjSKxVGE+XKVmx6x4py8yPFJHPJTWoYR6kKiiKI3vkqdx8bYxHXMwCqlRpdCfWIVQBeytoOlj/wAxF877b14POV1KgqQfrBv7kj4I/ti5mJ8xGkcukKHPocqt+muR7frybwvJWSaBskTzspILyFdgqkseTekC+O/sMQxFxsKxtM1npPIjzumpVkVWkSxYAY6htRb3I+KxrNfS3UzHQfOXUIwdLaiaYFVrXbG97N8Yu6aTjomm7aZ574e6RNnJBGLCWNbAfSPv39h/pja57wRHFJcc4RGB0oSRvQAsiyVBsn7D5xqcl1HKRxgx6QiFgVVQCpWyfTzsATeBniXov48JLlZY7UUQzEBhyKNciz274XIte2l/cvj7uV19jNZ3oeYSg+YjKKb8yJgex9Wlig76fj0/OJemeIoYpmdsw5V0Cg6ELkECwdRZTZoHbYGv0p5/pi5Y/wDqZdVKT5UZNE9gWNWNt9h98XvDXi5EXRJGgUnaONQqgE7A77mtrAB2HOI41L+r+C+Vxv2vX3GZzxxlGi/CjLR+UaBQsVDUdv8AhhQDff4xzP8AgjMSprWVS3MSWK8s8LrAokbUeKwU8RdIyuZQSxw6GP0uiMbPs9cg8XVjA3LeKNK3oKuu1eYaAG2mim/79sKW37RRk0ZvPdOUBUMeYjewLukuqYFdNk8nVd87HjFFevOkjDzGFPYAO2xoV9qo/GNH1fqMzQ/iJYTTBkR9J9d77t7LXOx3rffGMzvTihTUbLC7HAsWBY/NW5HYEfbTjg2vcROS/pDcnWWMofWysSTqsg3XJr/v2xpMjLJPKkjvWkWJRELUgqCTNe4A30AGu4rfHncsZYi92A2N4PdN8SZjL5eOJJLCFmaIhCoBNH8urg39XvtWKlCtsiDvRtW6jkp1/wDVSa5WGzBQh/RGUD03tTX2xnvEPT58t6o3Lwn0q0oGpbBPKn2JokVzW+A/UuqfibeWKIMw/wCJEgRx82Oa9j2/QVf6b4lfQmXKaiVCnWaQrpqzYIoijdcXzYqIyb7Onk446pUyh0/OSyZZ4xKUUMFJdyqDWduBuLBJFHke+HdOWSCe5tJEbjVpdH1e9ANuCP740mXgy8bWSjszhtGXdGQL7aJFSio7rv3GnHPEPR8jPFGBJocEjWsZOo9w9bCzuLI5Pvikoy7Ib5ONUdynQcukv4nKZgNoXzFjmJEZBB0nXsaB270djvjZdKzMjwo8yCN2FlAbAvjf9MZjJQ5qOMxnQIIgB5xcF1AouwVbsMOFsEdyecaPpmeSVdUbh0vYix88Hcc1+3HAuMr66MWrCirtxf8Av9MLFUvhYsmjBdF608PmRTysshSthflg7Xq3s77AYI9dza5eOGKXMynzLKvWpqXYEngb96JofOFhY5I8cYOoo6JfSmWMl11Y1WFI9MYTd9ZsldOsgadyfSbpb1fBxjfGKeYHlWRm8ghCGVQdTE36lobCu2FhY04nTI5NxsDeFIRPrWVA0Sbk6iG1G6C0aF0bNffGv8MdZ/E5po0TTDBGVTTQCngNR5rcD737Y5hYnkSbYcb2iY+BQ8pmbMSeYTepAFNdhvfbbbAPqngWRC8jOPKuy5JLEcjb335wsLGPLzyglXk34uKMpbJofEL5dYo8p6ebQgfVdXe137nFnM9Jk6g0suaPlyo6xk0CPUPSvpv8zDejW/2WFjTiiqy8kfqW8sfA3w94UzDhSSIlWwXDaixBI2UcVVbnerrEvVPCEOWiaYvI5srsFFseNj/NdXe3JvjHcLGmKTdIzlKUopSfRmPw8lNNUbiIi1cE6wxrtXGwvY74hysZWISM4Uk+igdVgWDqGw5Fc9/pwsLFOKWjFBPofTpJpUaSwjEuz2NRABYnY3vz7749C6N4fEaHXEruJNSlmoaCQSAKaqFiq3wsLBLTLhsudZzEk0EkWXKxvT7OqkMqkAgCiNwa34253xjIunaMyHzKxoYdM+hEXZSrNu6AXvGTQuq2G+FhYqK2SzeZPo2WErZxIhrILM++1/UdJNWQTwP74Ey9CfzXkygYpRchZAp1WfSA6gAE3vZquDsMLCwUnplPW0FvGH8P2zCRvlyqMoNxvQFHc+pRzf7++PKc5014JSkgplPuD/XCwsVRmHugtK8ihWJJNAE98etZbwXlQAZE1N+ayaJPP9cLCwkktobbbpnfGPSpMxlTDl9AogFSNqBHF7CueO2MxmPDT5eGRIoY5BGq+lqJb67a2NLtzpot8YWFhT6GtMGdB6GsrNOyZcI2obI4A3ohQSwFEEfSPg4KxZCAzLl5HDhrqMq7UgFAIWFIB7b/ABjmFjghzynPFnY+KKVoy+azqdOmkiyyEaW+o1ZBAIs88HjD8pn16ijwTJR02riiU7AjjuR9icLCwuOCXLf3Ovnl/wBSVLr4MhJ4TzUUwDoCg3LBhRXvter+mPROkNHK8ckEUirGAmtnADrpItkDEu3YEgVZ7bFYWPRpHkynJ7bC+Xy6R3oUKGNkDi/0w44WFhDoZ9v7YWFhYY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data:image/jpeg;base64,/9j/4AAQSkZJRgABAQAAAQABAAD/2wCEAAkGBxQTEhUTExQWFRUXGB4bGBgYGBogHBsdIB4cHCAeHxocISgiHSAlHB0fITEhJykrLi4uHCA0ODMsNygtMCwBCgoKDg0OGxAQGy8mICUvLCwvLCwsLCwsLC8sLCwsLDQsLCwsLCwsLDQsLCwsLCwsLCwsLCwsLCwsLCwsLCwsLP/AABEIALcBEwMBIgACEQEDEQH/xAAcAAABBQEBAQAAAAAAAAAAAAAFAAIDBAYBBwj/xABBEAACAgAFAgUCBAQEBQMDBQABAgMRAAQSITEFQQYTIlFhMoEUQnGRB1KhsRUjwfAzYnLR4SSC8UOSwhZTg5Oi/8QAGQEAAwEBAQAAAAAAAAAAAAAAAAECAwQF/8QALBEAAgICAgEDAwMEAwAAAAAAAAECERIhAzFBEyJRMmGRBIGhQnHB8BQjsf/aAAwDAQACEQMRAD8A9WVcSKuHBcPC463I8VRGhcPAw4LhwGIbNFE4Bh4GEBh2IbNoxEBhwGEBiIZtPM8qxrq6+P8AYxJtFUTgY7WFjuEapCrHcLHcIpIVY7jgx3CKFhYWFgGLCwsLAAsLCwsACwsLCwALCwsLAAsLCwsACwsLCwALCwsLAAsLCwsACwsLCwAcrCx3CwBQPAwncKCWIAAskmgBj5NTxDKrkq7k7gM0jE12s3hx65ORoeaRlG5XWdPNkVxZPfGmZx/8ZryfU2Q6xl5gDFNHIGutLqbrY0L7Yvkgc4+T8r1cKrKDpHexd7887MPf5POJ854meWIwtLKUBUorudNrsNjfY99vvic38GnoUfUeez0cKa5XSNfd2Ci/az3x5f4p/jJD5LpklczWVV3VdAAP1D1HVfYV+uPEc7nZJW1SSO57FyT8d/jFUth2UuM0ieLM5r1nNzBibsyPV++kGv2GKeY6lmGk88yySOPzl2LAD9dwBf6b4EKbw5ZCu4JGE2aKKR6H0b+LOegpXYScf8Qb1+vPGLQ/ijnpJtfneWt7IqqQB+hHqPyT+2PMnmLEk7nD42s4B0j6g8OfxDys6KJJBHJpttQKpf8A1Hb7Xg30jxPlc07xwTLIyAE1xv7HvXeuMfJMUoG598FOmdXMcyvGzRkH6g2/BB3+QThUB9ZNOoJ9QFVe42vA7q2YcPlyjVH52mQG7YFWRR+msqfsMfP/AFDxPm5tLNNdqEeqHpVrF7nV73XJxPH45mVfLZ7pgw9Tkgh1cHkgbqO3BIvD0TTPpEY7jxHIfxXzKOodI2jvcC9VH2PFj5GPYOj9UjzMSTRn0uLF8/II+MKirL2FhYWEMWFhYWABYWFhYAFhYWOXgA7hYWFgAWFhYBeIfFmWybKszMGYEgKpOw2/TAAdwsYJv4tZHss7fog/1bGr8PdZXNwrOiOisTWsAEj32JFYdMVoJYWOMa3xFk80kqB42DKbphwaNbe425whk2FhYWABYWFhYAPiUuAaF4aXw523Ow3/AF2xcGWRlBUAMDRBY7/P2wWBSR9/9MdYYT7H27Y4+2GI6pwm5xHqwsAx5bHNWGE47V4AJFw9RiBWxMiFvpBP6An+2AB147dHbCrtht4YFrz9v/OHJL71/riAbYsZZAxqt/2H73gAlhzLj8xo/JxqOh9WliZHWRkIPK/r7d/m+cZsZZxQfYfLDb9N/nF+LTVKeeB8+/xhAfT/AEHqq5iJHBsld9u/fjbBPHzd4c8TZjJSCiavYEMVI9q296O232x7x4X8RxZ6Iyw3StpYHkGgf2o84QBZ5AOccEtixviv1GTSurY1zftiTKPaggUO2Hoi3dFZOqWa0Ntzxt/3x09VWwNLb74seVvdc84rZlATuAB7nFe0m5ErdRTfk18YwfXTLlpTmcs5ALlpIzdGzZsXRB/fGonz0DAojqf5tLcf+ceb+IOuEVDq9ThdxwoYd/8AmA7YNUFys9VyvXoHVW8xRqUGieLF1iyvUIjxIn/3DHjnT+sKEfXaiI6RXtwP+2BT+J5Xuktb4Gr52JU+39sZ5R8GiUj3l+oRDmRB/wC4Y8t/iR1bLPJEWdXQZgK2nkIkZJHB5d64/wDGKfxE5plYWt1X5bFH0n398ZzOtJLO7MrLqYsLWtvcA7HbuOcXxyVkzg2je+JvEUT50H0+UcpJEBQpSUat+/rrni8XZ+voIOlVm9ARF81EJsBQD6lXezpCi/f2vHmE0bGgATWws37du2OvHo2G7f8AUoF3fHJxpKS8ER42uz6N6t4ly8mQmkjlW3gcqhYa7Kmhpu734wS8JzxnKZcI6mokFAjYhRYI7G8fMsfUTpKkA+9Gjz8j/XEkOeGnWpPo3obH7kb4z1Rr5Pq7Cx8z9H8YZ5CTHmZFAOwLFlr/AKX1DHpPRv4iy1EZ1UjSdRXYtsKIHAo3+t/GJBuj0/Cxhx/ESM//AEm/cYWHQs0fLS44SbsY6Fx0DCKHHfc7/OOEXjoasNdsAjskdYb98dVsLSO+GM4Tji7e+HhRjp59x7YAGouCGWm0nahXvVf1xQRsSByW23J4rf8Ap3wAW3zF3dH9Rz9xiy+epSpUFSP5Aa+5G32xJkfDeZlJCxEMBYViELf9IarNb/Y4rNl2OrXqRk5DA3vtx+2FaGPnjiKWthxW1gqw9xtYPxZ/7VI5K7fY4TQtpsqQB3o99xv84nyWQklbTHGznvQNChZs8DbDEcV7PYfqNtv0GJhGQbB3+DX6VeH9O6fIzBVjLMdgCaJ+Bf5q2rnfEmVgOrQoLn+UKSQfvuP9+2FY6LMWcfZW1cgfrxv+uCfSPEOayob8LIV11qC7klbrYj55HIxPlfCuYckWgkHCNINR47Ld8g8e/thkvh/NgFhCz+4BUr7ih3HJvgYjOIG7yX8WCIAsuW819P8ANQJ+difvW943Pg/xbFmcqsrhIKBtS9gAexIF7fGPBYUlZlUxtbDb0N+h3Boi++DM/SJfIEavoCrZXWLY8laH5u9Gr39sVlGtkvR72/VI/L1o6sDwQQRf6g1jyvx54iuMPHOrbsreqtNEghfckjHmbSyKjxgyKD9YDEWO9j24xQzg0gKwIFWLG32G23b9cNMKs0EHWAFvVTGwpOwBPe+ScUJuos0gJoUQDR2xUg6NK9USCQCCbA019V+1X7ffEOhPpU+YexIIP7EDn2w8h0X81mTqYK9gsSLI3532/wB74oTB2Pqvb9h329hjtqDTRVXuTf7fr+uHPmC30kotcja/i6Hcf/OEgIly7GyAfTV++5rbBDWStMN9XpJIsbAFd96+9fGKEBLcMxq+eL57H+2JpoZCBqYmzQUWfc7ex5smsDBDs243Ace/P+nf9sUFUk6V5HfvfwOxxcHTgh1S2p5CjkV7/fasE2zsbDQEocatVHvvZuz/AL/VZUACGSY2b4BO/cgEkD9sRRXdfzWDgjncsitqBG1EG+3yB/fDVlFEBVILAhidzV9rofOKUhUTZFCoNmySN/tg9H1AMipoVSvLCyWPzvX7DGey+ZCqC+5s9+f6bY6vWB/KV25BH79v2wkt2PwaX/EK9sLGbGfbsAR7k8/1wsUTSM/NEF2uzfbj98QVgx/hl/Sd63Fbe9iu2Hnw3MF1+itJevMXVpHJCGidva7xGSKoBnHCcbAfw/zA0EsrKy6riIfbuOR6qI23O+LkPgKNXUzTHTZ1Lp0Mea0sxrciq+CPcifViNJmCBw+JCTV49Il8DQ0JFDKDYK2SARV9w18/HAsGzi9J4ZylxoIabh/SwIF1wTuQPVwTuO1Yl8yRSg30eaLkT2JYgbgC/7HEGg+xH2x6rlFy4jaMVTBdmoxEr+bYAE1RB5s8YnMeXjYMsAMR3VnhJU/m0lgaoUT6jY4o1h+rvoTVHm3QsoS/wBAZyaVGW/knQeSBwKN7+2Nhm+jlQrho0BYXShCOKZdJJXu2/tvXBjyHiBGlZHRUidhflIFbQCNg6kV27H+uD/VejQKinzQ488AvdH1Rh7KhDpIoEMLFXyNsQ37rCEcnRl4sizM8s8/qiK26OCVDEKpCXqZNxxRF/bBrINHKbZkzT6Cxa+EAJA0n1VwPVwbscHHMuQrOfLSQBNLFWVXUnYvQ1awpAOrjswoFi3J5aGN9LNMAzepAi+X7/RfqF/oa9jzTryaNV0WelQ+RKXhJXXWnzBGyDn0rQoCtQ2C2ODiXMx5qKTW7OV/NZbSCTVpoAIB5AuiBuD24elPG3qZHB9UbqNSshrkuQFbULpyeW39JxezOQKpqY6GbSTokJ1AbligJAAG4I25IA7GqCvhAb/DPOl8/dVeqYutg1dKvtW/9jtubzLuwSYu47Ep6dRUj6mYAEaQdjzY2bEkWiWQjzPMdaW2RZG0EH0toJYg3QbTdVd4j8iZZSCzNr4jKCl+CjlVAI7NRNdtsJ92K/sDH6bHK7Okcid10GiTvRWmoGwLBockUBiLJwvqvyWMmo6nkJUe+zAizZ/4g3F784KS5RVzRjjaAupFLciNVbhhupbvsw45N4tS5SR9YXMBlYgGM0a0jYhkkLEgniu+/GD9iXSdIdlmZCY5ELg0QrU4PO+piQte/v8Apis2SWQiSRng03SF49mJalXkgH8wIUcewox6vLLMhSlYF9njbsNQ2AHIvetx3ogps5LSvqhWxXp1pIYySQQAVBWxQIJr5rEPqi8PLLWbyaPpWhsAWMSMGtR6QWret7sja9+cCZ+lQhY1mdXT+ayWbSfStKKc6tjydJ44OCvTPFiR6o/KjBk5l1FmAv8ANrJ1Ae1qKOJpTJLBKrZqJyykoX0KztV0ptQAarfVX2w4wS/3ohqt0Uclk5AGaaUSrdR6EkG43pdAoC6sg/l74GxdGgWRyIgWYtfmMaU86RrjosTwRtxvxh+RMWWDRTrKWcBmCyBRqFbaKNjsTZsduAFleqRQgusTbqwYmUsRxRCt6TQvat/jDjFVoTWLplGLwlLOjFYZ4wUJBkdQli7ssgOkHvvtxzgbmPBsy6iJYiqrqY6+ARsGNFavk6qA3J7Yvx9f/DkJESYTvrW1qxuNLalBAOkkqQe22LPSMw2YnbSSH+rzdAGkBbtxaR0P5jyRsLYYabReC+St0/wy5QOs2XJUbhJRRtiA1qNJG3N38c4qR9IzKFqhCCiQZHjAPbYk0297C8aLKw5UnUZPMkIBCqgisnc2zKyBgaPpC2e+BWfz0kJ0xOzgnUgcLqGmyFdibYhvpFG77HbA2wxj5Mz1DoWcjNS5aYFidPpJs99luucQZvouZioyRGOxsGZAf/s1ah9xjWP5okDSLJCzL/mOqFd2+qzrarBNtS+2juZUyQgdWWGWPzTQJYSIynY6mpWFntpFYtyolRTPP1zBAIoD579v97YiExI/7f8AjHq3XeijQytlqjoa5I4SoNdwyalA32BJJvesA/8A9L5ZVhZSY5JGqNJGu600WFeksbBBAr2wo8ifgqXE0jFwUdmsA+3OInG5wezvhfMFiVAkcsbVZEZxQu9AYkj5/wC+KieGc0QWELEC9tShjXNIWDGvgY0Uk+mZNME+bhYlkyMgJDIykcg7EfY47h2BostKKKqiIDyzEi9tQo3QP2JvGlyGSjiJlbMWFUL5TWAzfUFCyIvp224JNe+47P8A4QjQ4zEhCVZdQC4uyVHAU7ae+522xoPDcsGaUwSOYP5DsyrV7UQLXm97355xyTetGqlGLp7K/TelSJPG5k0NI70NICtVkubsFSu9f8wre8FvPy6n8OIo5pH3lBkGh3JJAVZSVHqrclSRW/fGczfUam/Co4YxcNF6kkVuSoANEA0QukWO9XieXJv50lCJxN+SSKRWiJFqwa2flaI3B2PFgLV0zb0nLjyj0GTDFI5i0mCOO9caxAeq9xYBU1t6dR5be98UOqGeI60EiNFShq1hlJoahuVtRtTAivnA7qvVWjbVGJXYwqQUZiiuppjZG9VuDvf7mvkPF7mFVkAlG5cOoKkbneuN/txgTd6WjGbcHRJnIY5NIkLowiBYmyNNWoJBKoTuRXN71hZuCVYYdDOYpFalDao++zKVUqQaP5xv84i64Ys0yTKVghrSsYT13te42IuwpJBPte+GQRssbQxMJ0FNGQCWRiDdBLIOnsb4Hti4y8+SmlN2RZDJa5EVoYzV6ZIShAs7a4ywGlaNnSpAO/AGCmbiHlvEUQuBrAWi1hUC0zGiRYpqIIPGByyNKtNKrxxx6jIL1lCRV6x+ViRRBO+17YudH6bDJGWDyPLGpIuVTaKxbZCgO67qpbY9u2G97JcKJ4un5uFRmJMvGYgNDGMAmipPqtd7+kn4F++HSSRmFGX1BQgLM66wTZKgrWsENdFTWk77HFWXqZiDgSCTLyx0WjJ9WoMChU8MO4o9t98VOjZzLqR5cjZdgDZKh0ev5gx/NxXHxeIUFdminLFRdf5NBNmykbKiIY2Cq3mGOwbs6dQsW1EK3cGrNUSTM5fy0DwLJE2zUqq8JqhSElbBs2eR77jA7qXWcv5cTRlNdUy2Sg2PJbcgm9mFihVDmr07q88ccyf5U3mj0rpGxvcodqoflG22FFSXbKli3pF/p3VotRSV2rgHRsvtup1UPgfY8Ys9T68oKwO0ktU8ZVgxFg8OUawa4K3xtzjOr0HOqfMbK6oq3Zz6a97jb0++9cbnc4jfzopyqO8KkB1IkDbdq0EqbIP6b+2KaRMZpO2gx1rrMc3riU6VGln8oKd62d0UKd/au21nGcHUwrEagN9mBNED2vfGjmjy2bidHklSdabVSHWRyAAt3Xck/ocD8h1OL0xjKwlPpoovmH/+StWr2N89sDleiHD35paCvhh0dGDyxrXrVZLNm7IG4rUPnc1scd63mF0p5mmdbv6mQqO6lx6v6kWNuMZ/q8qpKRG3mBbAJFbcXQ52o/6YteHpk11moxNExp0B0lQRs6BaFr7exNC8LV2HqU3Gi50zryozRZPzYQ5FWgaRTuSKX/iqfn1AfpWM9JmS80nmHy25OtWFtv6aC+n+w4xP1XpkUGZPlTMYDeg0CRVbE8ED7NtW3JB5gl3IbU8oJ1KFbUQPe9xsO42xa26KvVtaL/VIgVGYiEjKgCyM1aLP08Uy2Ca5Gw37YoZPMXRdqU7H4+9HHIs6ulYy4hUE6jTNYNdgd9wNhQq8VMyA9gMw9jpKhh70bOLSxVGbpuzRjyJoiBrjsELSWp9iSWFbXvxt87QRedlFISRSkgqUA3xY0sSLqrI0kr96xSyWe0Hy2NlV5r4/vibIJLmz5OXheQitWkcL8nhfgkjEpvrwDd96aOJnmFigSO4I3HYi8EulZxA3mP5bsOC/5N72TUA7Xx3/AGwM6l4czECjzoihBNF6AArjUDRPwD3vBHw9li6hJ5ostC2+u710DppKbZW7kLVnc2MS410XF5fUVsln1gU8AMb4Ks47jckKljje/nsVXMZLMODEzwOfytek7DhhZUnccjtxWM74oAEgjMiyRrXltGoAIoWByQL7X7HvgV+IUUbqu/f/AMjFJJ/ULlmo1gbfquezcYV5BMF9gx9IHFqCQtC9iO/ziLpnUo5bZYvNmtSLCjQSezCywvttQuqw1Y5HEZjnGy2/rsqw3ZlUH7HXQINbjFhc6IAyMkWths4OjUAKAqm1Gzd+ZW424xK1opK3b/BezGVWR2kkmEcqraNEYxRFAAD6aPFCRiSTxvhZt3jjjaYxMGG7UTqfgAukh/MKC2Oe1jD+sRRFBUZfV9TOsosHnSzBKF7WO9bYb0vNN5tLBI0kaXGDI+kbVqBoAq2r6ipHzthpWT5tHcr+PCjT0x2HIPkje99rF17f64WGf4vN3Wa++iSTTfetOYC1fcAA4WK18CxfyA5s1GkhjkiYS2QUf0kH0gAUSTt/NvuedgCkOZ8tXaJLy5KiYOQxFsRaDcaiDsdXFmtsGs/5beaFVUdtEYjljKtp1FwSxo2ST6jd3uDigsEIDJmMo8ThiraYRMjCjShV3VrH1D9e+OdSjLo6PTSdSo7lOpQE6YlaXKyOYtTSUysQKsaAEJr0nTVLubNhk+QSed4opPLeIgAGgGYWCCGGpXBNejiias3ipmHhWFzDlJJJZABUayqq6WBDFGHO1Ej/API4d17LSKI8zL+JlXSfM0hVKC73Wj6tySSSvGKqnrsmN9P+DQ5HOMMy0LPGrAFCTqVZD7NtRBI71e9jfAgZFcrHIZYmUaxpZAySBbbUG0sUdSvB3snbtgH07rs5k1aiyldI8yrUcKQ/1WD2HbsbxsOp6AzfiUWdZBErCNWUqAdbMVLesmh6ue2wwRyjouWDVvf/AKZ/w94fOaCaZJUhDG/LjIcn3Zgw1UPzC+W44xSzsGXadxJmHZkfSJTpQADZSUoE7AFjsb3rB7w31JEzMkNVJ5bNHTFaNAqhZWawo3PB9HtYxU6y8k+VY+ZAx1q7FhGJUvk6loONRG62avYb4cm1X3FxyyleOjN5KCaSQ+UocOjB0WQa3AFb+ZtVbgAfl4w/ppUASJMxBJU6SRJEasMUrTIhFjte/wBPOCWb8OtKqqk3mSrRJDowkRhq1ITRtf5TZ3NcbzZDMxxJ+HmRZAEZW0Kgcb3vIBqJ1Xwfv2xcZpi5IuPJvp9Ge8svl0hy8cktSNRCMOwvuwo2DyCOPbDMl4fneB5tOhENM7FQp7UvdjfteDkMcJZGV0jZWOnSCprkal9xf1g179sH8j1QsxjaJMzG6EOjBQ6iwx/4e4BNEcHV7GrMl0ROPlP9jz2HpzsLUhj7Bh/Y1f2wQ6O7RnUWIJG1HtdHjcYNdcy2WdH0QHLMpuNzpRXXVWlxsNVb8BrG+xxlM0zoxTcPySSK+N9wRVd8CeaJSp7Nf0rxBJEbilYe4vY/BB5xZ6TkYJ2YCVFdQ3oMmgsCS2zsjLYG1bcc+2dSfTAxYxD6Qd7awN60mrJsnY0b4wLjzAsEbm6273xX3/1xnjvZUuRV7S71KDMRmmjcHXpujuw/KK2uu1470diZdRkWNRyWJ0jccft/5wShz08fqCNG7hdRPLaQQKPA9INjnm9qGL/X87Jn4083y45L3ksgMKF2Fv1cG9uDeLTjVtENvwwSenNIzyrKjMx1aF1WTyQA1EnmtOq8TdLErkBU1MSaVWBaxyCv1D7gYodQ6TmY3AKkALeoKSgVdrL8b1zfJHGCEvWERFKp/mbKzhrZ17XQ3I237j9BhSacdK/gqMLd2cz+Ylykok9nrSLVhe4v869wQQN65xoYlhky/mTQIC2tvrqVSbNxmwCASCdjYAsb3ih0/qWakkaNobGk6mzEV6VA/MXoAb9zwdu2Kky+bNp/FgaqPlgysCwr0qxAC3v6rNfIw4t1rsuktPaKWb8PJHoLpINaUAwdfUKtg2kLxW1n5vFTMdIdb0SpL3qmDe2yEUfsffGnyWUUwI72EZmjlSSy6SR77IgtxYuyVoD23MmXyEDqxACo5+pCQz78XIxRORsGvnCjOSfuCcYv6DK9O8PSzyCPRKHH5ijVp9zdbD3/APjBLK5h8upgZq1MTakaX4Ba1JD0KHPtiz/h3Twf/UyzxXdwIFfSbsAkAAV/LuRtZvDupdLgcSSiYSwAIFXQ0ciaTS2ADakmiR3O9Yty8mOCd32NfqVRsHIaM/Uh3Ugb8GxfzjKZ6XY6fVHe2nkDsCvbntt84nXM6C1lGRwKQA7D2Oocj33/AFwZVsmYRry6623BU0wUbVe9b77Dt84znyYy2vwVCF3XgsZPpmR8hfxSySyMLHltQQnseNW3z+2M11vo8ERV4WZ0J3SRaYH2tTRH6e2CPU+qqojVEChVqyd2PJZjxfArYCsDs0kkoYqVpBqIBBbv+XuB3q6sfONOKT7FNLwc6Hl5msRPHGNVEsyhtztQ3c/YbVjVQ5SWKbTmpJZYih1es72pFsp9aRcix2q+axjczl5FOpRTLuChBDAHkMpINHawa4x3pGdIkeRwXc7gMTRa/qb+ahx+uLmrREdM3XUGiEP+QYXLFb1SNRVgfSUZr2ofUTtWw3obJnHRY18keWtak1VqP0kiMMfSWs6qBN9qwOz3iWRxpkWBl/kWJFA/QqAQfkHFbIZiOWU/iHPkqKKigxHZdSJdXfb9TtjKPHS7B+4348R5EAApHYAunerrttx84WMX/j+VGy5OIgcF3nZvu3mC/wBhjuCpfLLpGv6R1f8AGS/5EA/Fek2JG0lFFaSHOgfowPxR3xannaWMDQVzKOQXVXLbbUCgIWibqiNuMO6d1LKKY5VkeNwvlBa1UukgFaArcg2e5G+IGzrZRyIxAIHC8Xrks1TOLYHY8DTv33xyxTlL7I6lL04u92DJptMXmCc6llAJdo2OkkMurSVP1jUQ1neiNsXuv5gZNfxMcwaRiQwaUFpQatiLo3ZAVVrbfBDqed6eIPLyoWPMNNVFmU6hYb1cGgx39icZHrHRPLQSvqlUsBTCtHcah3Fdxp+OcdGKk1ZipSW0Ry5qPN+WY4SrwyEG2IAssynTqqxup2I42Axoc3mEikDsZFUIxYOwKEMxOhU5daYqP5RQ9sSZmbKR5CSRdFyrpq/VGeVKg6vUSNzQ23vtgDlswkcSZiTJecB6VkmLlLIsAAgDeu2BzyWuhpYPJ6L2U6blzmIpIIR5RXUHDSMStEOCGYAGrFEHnveKvTsusyE5WN0bWBDJKzDb6QdVFSDdVS71+mCOR6kIssxlyk0KLeh41nUKSdV2bGkH7bfOBWSyozMha2BJL3Jqah/0gahQAP1Wdz2w5NNe7ofBJuVwRZ6Z1NpMy0QV0zR2ZSqmNnUDUZFZQ9NVkg9wQN8CeidTSMgokMq36hJHq1ccahqUEfpzgsepRwSRmRdcwFFjya4JayGocDsRg9luvZaaxmcrG6kAKViUSd/zgg9+w9+MClS0jLneb0COo+HctmY5M1lWMNFRJHuVUk/l7hT2Hb+gn6SDGFKF8vIrAGSQmmFUARo3ND5BA+BjQ9H6bMI2VhD+GlTWkMwW1eydwEXaxtYvg9qwHz7TRwkTJAxaQG1cWKXtrNAfl2A4r2rPlg5xs6P0rUZVSt+X/tFbxF0mMIsjMtBmIWRwIy50klaA1ow0nagDsRvt2bOD8P5Mk2XmaQWkUaBq9qZQACNvQSDXHFYDeLcnmc2I5ooBSAq5R4Svbc6T6TtVn447w+GOjmKZGnC2NRWJuXpT+lpZBYjsD9rhWBnyQlDlaSTX5X5BHW8pI2xX/LTa0DCMWeWY8G/ffBTp3SMsis8cnmSxjVpYAKPpGyUddEkk6hVLzvix4i65JF6IWgCyg35OtkO5BUhgBse1EV74r9JgXMOrOBEQCWKwkRyD9YzSN/7aN4JXXwChx28gTncu2y+epRwWYoTsV3bUp3+Aa/ajjT5zpMMi5f8ABsEGkekH1A6QTZZg7airHULAG/xiTqfUpYxQyrhIzpUMspQDSDRUBQW5J/t71Iur5jyCo8sJIGI9Q9JO+wBDRE3a1tfbuGk2l4M3VuiOPP5nLkBrAUkArMoBrnYte/yOCNhYGLH43LoRIMsiMRso9QPOpleIcge9NXDb7ZxFBhaOQ3NqBoqdVUSQSVuwTuLBO2xoYsRAwGNlJBItB2Ybi9Q4BNDTd23bD9OMb+41yzaSfgM+KOoSPEPLEywUtBiQu9GzYOrex9RqhxxjP9LEWpvMNqUYd/qI07HsaN2dtsEM9mgFV5jGgYshSIB2SxvcbNS0RsBdUw9O2G9J8LJMDMZhFltRp2ILsBzpjsGyffYe576xisaREpPKwxk+p5RiWmhcTKAGIlIHp21CMn2H5TVD9SZJ01raSM4vUDMzggggUoGxPb6qFmxhsDwqUjymUDOGCrPmWuQ2t7KKCg7kEbc45l5jmJ1QiOMwPcs2olT20gXTEkMQb9iTxeMotedGi5IxTbRnxpADsGXWTs2xsUTtz+Yb98EulyKzCONlV39K2QNzxudsbJupdJV9UkInPvLb/YBrCgewGH5vrPR2AEWWiRuLjXyyPulH98RWUfJkv1EbujBeJvCMkbL5GqSh6x6n3PJDKtafljzxYxnVzzLQIFixX98eswpDCsemcquoiN2L6bO6pKqEWAbp/YKKIGM71Pp6wu34rJwnzGH+aocgA/mXy2AUXdE7kccHGiVxTlsLT3Ex3+JEAqCG12PoU18AsLAN70R/TaBIzDNpl7H1U29bcEH/AF5/TGt/wWGOVSrNOdQHlhVWgR9OprsqTvdcbc3jWQ9FhhiIlikQGPzGjBdb3rS2kgBuOQaHfFZpaKfG1s84zvRHCl8q4mRSTosBkFDsT/mXwSB+X5xnpJdR1jY/yjj+91j0zw7HkvPElSZZgdiGJC8Acg38g0N8bzr/AEiGUANlIpZW/OyCgLr/AIm1+qtuaO2HFtakTLFv2nzzCrtdUo98NiBGqqLD+vbbHpfU/wCGjByIXJYDVoKkc3srfSd+xNge+Amb/h1PG6h2RNXJUlyu13pUWdt9uO9Y1VURuzHJOwFWfsBhY1kf8PMyRcU0DIfpbUwv7UaP3wsFoWzcRdegky5SirNuUyo7KaFmiFW96O1HuMY7q2alaZCYTG1DQzIVsAluW9r59qGCPgjPZjMxy5dX3UatRoBQQQQTROlr018mqO4tTxzSwZeNnCNFKdJDLqMd6fqs1Q9+a/THJGOLdv8AP+DeLfJ0i/lczDPF5ed0LLGpLak3Meob6zuCDdMpHBGIYetwZiTQmYoFQEimh/yyRsA7E+rYXvXbfbDXjE8eZj8l/NKHRmNdhqYB+OdYuwgIsnYXgd4Z6MixylUYzaCoaRfobtVgBSTtqske3bBaS32bx4+Vt4Vrvo0nTvDEt1oycdGtPlSWpuhWsbg9jdHtilN1h4nZIWQAV6kRVBruK7Yik6s2TUWW8x9WqNZQVW6BJkA1N71ziTov4ORWK5cuNrKyyAqx4JXzNY32JCkDnjFNJowkm9Gq8IeJp3ZtehkA9bMVWu29kXjHeI/EMH42oYvMQ+jSTQonSVQLXJ1H77Yiz+YjdYYJCsaMJAzqLDEnTpIAAYLzbCww22Axner5SKI+QphU/wD7q621g7jQp3G1bWBtz2xnHjV1f7G0Iy41m1aNVluj5Nsyql1hQcpKus2BwWYsFG5XngA4Cv1KBZTl1iaZHGliEAlAI7MR7EWDWw+oc4r9KlRWVfKWWMkLrEg1KaFFo1PHP/e6wzqfVY9RUKpfV6n8sIVqxpsgtXwWNV8gYrGSYs4/2T7Nb1rwtl1QzieWVQVBZ5VJAFDc81R53r98Chl8suoIgWLl2kVi+sGmEepyCePVQFEX2xmh1KQFkSwrAat9iLB/0/XBvo8MUhUTTNs1/wDCV0Gqm9XqBYWACP8Aticpr3T6HP07qH5I8j4xmy6nyYqgPps6v03f6dR77VdbYKdKly7ReXq9NHVDZcaWJ1FQwUEgGjpJPpBrYksfqU8XmVGHEbU80dBSDwSKplO3I24sYsdO6WrynMFZIXvXaQEoDzZAIFe4274hyilfydfofEk6QG6h4bhjZHVtOVcag0gIZhQAItd975XbbYijgpNl3YLJl3zssQFNoYoR7afQdSke3HtvgK3WJnmCyOuYiXWqFowNwu2hqvUBVAG9wD74udPd4ik8Ot2faVW8tzxQABBZL3vncc8DG+6tnG4x6JFz7sPLaXMhboHWgpeD5knYqRVaQe3OIOodV9YSQRTQUgcGOmAB06rNMxHvqu+cFc5mctKF8wLl5AwDABVNfVbKqWy399/bHJcrDmpPwpsOi6kZTGVdaHBNPRJHuwo7GgAJxYT4+SKTaHz5vLwrGy6HRgRomC2KNBAV4WjsWJPzfJPp/ixTH5JSo2FlWjIVLPIdfSKbhgefnA/pvWfJ8yMRZZStAIWYE9wC0wUsN+Cbs8Vtiv0zpUlSoMoJYsz6i0ji0ZeKCFVFa9WpRZUkVtWMp8CmlbevI4cmLdJO/kn6l0vLT7yyRyne38zRIpuhuy06jf67IrttiHL9O6dGH/zWMkZGjQdZbRwNIOlr5NVW4va8D8z015ItVwLPCa0KwfUFJGkj6VPwRvVHBrJRTPFHCMllGJX1ZiLRqVeDZC+j9QPvzjdSvSZlKLW2uy23VWjRwM5G7gp6TqWyCCRvH6TtpILAfoTjN+IszGJFKbB41lIIoktYJb3YMpUk7+nfc4L9R8L5WC1TMEx0H3UM2m/QvG41USdJ7fBIP+KCETQufUXjVtQ4IIph/wD2Bn/9+IUcpVZnyXW1oCySg+9Y4j1wMD8vNXJxYXO77X9qwYyRhOMfAc6X5juEAL6q9G3q71RI9vcd98HXzGYy0epHh0qSDEGd9INWKY8bBtNmqu6JxnOhIZ54oY2MbMwp73B+xH98eqZbwtmPLaOeZJrIBDIFIA4JdQWLb3s1Ajkni8Z9l8bUVRjJYcmsn4tVDq1tQb062AtHW7GkqSvbfviaf+IuYRQsQWNQtaQNv912wU6z4Ky2X8wJO8fnbgyW0QIIJBH0sd/zWRyMYPq3S4VjKx5l3lS9QaMBCR/KwYkfFjfCdRltnTjOcbQbz3in8WAMyo1AHS6AWp+e5X3F9seh+FfEaZpPLIVWjUbB7utjsAK7Gt+ceEZeVhXpJ7Y9W6NGkq5ZYnbLyslNcR0yV2awA1r8jbvjVwkto520zVdR6h5LA+VJvwdaBTX/ACu4396F1eBXiQk0sRWFQC0jsUcaCLLMGe9Jsg7bgc4sxeH43GmWZ5qNgK1KKAFAAnYfvvuTilk/C65eRWEbSLZ3Dyemzt9cxJIHJ0++9bYGnRcZRT2BPxGXGwlkUDtHpCfqo3oHnk84WLnU/BpaV2URlSdrWAH9vIOFiLn8Gt8fyed9U69FpGXy3pW9TMmpAdgNJSze+93vX3xefqMLMsZiOYZI1tw5DfzAUG3IB+Tttil03w3mvMZIxCZQAdLA6gN6NOlaTxf6cXix1DKTRLrnyEVIdDMl6LvtTUDsfUoPcenBivGwU670P6xM+ZzF5RJViGmO5D9LBfVqZjtRse+3GNLlMhPL5X/rSwBFaT6C90VNRMAC21X6ttuMedtmkHoOvQNxTgEnuWNG996r7nnEwaNltJGiYHbUbI3sFWUKR78E2BiJQTlfQKbqjW+I/D0sIacwQyRsBo9b2HLFWAAILHcE6q/ocDsj0ZRTS5oAMLkjBCgb19YJVhyPYnbtiZOqSPDognRpDayrLIG1rVAp5lEEk3WkVVnvqdl/DWaz+uV5IoUQC9QNgKANwvp2HsaA/XA0+kFrVod4p8OvHmElVzNCx0RInKkC9GlBQA+DxW53OL+c8MdUlgeKLLxhHADDXFZAN2N7Hbkk84Z0vMtCiwqABuS8hYB72DaTueNtuwxPlupS5N/MbMhlIGlUZmFfN1p/qcRPVSfZpx888HxR6ZnE6IuTkIzQuQfkXegwBBLcbgjb9/gXl+lrI0oTMKkSUQZb1Hi9kBs3tfBoe+Nd1jxJlppXzJU+axQrvbBkGkUwAJBHIN8A9sAl8RMXMUtGN7tSBS3YFbWtc7e2CPJJ20Q+KqTLOT8OPONULrKdl2GhRQG7EWLN8WCecU4sv+GcjMCTzOHXUqgH0kDuTQPI2Nj7wR554vRG9qrFgU9IJ9yD3xteidaiOnYTZgndnAuwLG/LBTdG+3bDm7jQQ467YOyuRZodWTScSq5tg5KlG2PqA9NGj3wQbwRnngkY5pSdO8bM4DirrU1AntRFX3xpcv1KQxsxGjSlnUWWNV7myV2BA4DEe/qwzp+cgzFP+NUb7IjaDueDqGoX7gLtviIZeRuKWrPLegTxOr5aZWZCddA0VYCtSH8rdjyGHPAwa6v03LZcxvpldWohXZ1O25BdTpPwwo/tjTePpo8tLCRlkJ9TayKBJ2NVyeDfOIfDfiYS+ZlmAUFtnDKBpuxayWnsKFA98VKLyu2KL9tGT6QIRO87OzRCyiv6mJrgsb1BePkjtj0Hpni+LhAjgD1IIwDXsABRr5xgvG+dUZgASJIhUBSgA06RpKlQKHvt8+2BEYs87fGHjGXuZT5JJYs9X6t0rJ59DLlNMGZWmBQgAkbgMBxvtY3BF/BznR1SdC+bzDZaVJGQU6qzSbD1qQdRv033rfYWQORzRh9d8f7qu+NHlfD0edkadp0V9Cslsnpk2rUCbpmAbYd8JP3d6CqjdC6nkZYo5FhlV4yzB0QjV9XMikA8/Jr4rFDJdA6hGkmZjD+W7FdCteqzeyfmQEfp9sabp/hoJOHOaSZyxO0epLNE66YUN7r+/GGdW8Y5zKuVkyiyIKpjZj2sekgFRvv2I2+KOHicW8t2Vz82cVjqjL5oZ6GVYJg5LlX03RfUdx6dzwU+K2obY0vVfAztGC0bARFnCswOvVuylhVadIpj2HzYifxXmHmTMvlo1SIC2WcSCO6Gy6qB2qqvfFHIeNH1Cd9UkjX+dgqjgBQCP640nKEPdFbMuPilytqzOTeD2EAl83LyEbssbkuo9ypUD9j++KsHhiRkZ3DogFiQxOY6+XAND5oj3rHouc61kwgnGTjBbSA4ArUdj6eAf/aObsc4flPEDZhkjLyrGBVRRgsX2OzEEaVFAgAk6jxW9Q5tV2Zy4Wn7jJeGejLBJFmZDqiVxvGryeoUwsKuw+br77Y9UTqXnIDA50g8OslN+YEOpsbnnfbYjbGI6r4fhY64i+acW0kEjFZDx9PlgbgbUR3ONL07qssQEX4Tyh/9NQ6mgB+Zhfq08A7n+oqXL1l/CCMKvD+QnL0w5iMpnFiYFr0oW0gA+5on9KwB6p0IRt5hiDxR0I0QA6V00X41KQSRSk7G8aZOsxOtLLBqA2UyVv7E1t+2APX/ABHLGfLbJs8bLuVOoMLPpHY2N7ske2KeNCUpWZjp2SEszOmSRYtSszl4mI/MWXWCdNcgAdxeNfmOt5WIoGmiUNtsy/FbLwPnYDb7YmfLzZqPz4dOVjoJZNbLQ9QIN2fzCjtveHTyv09HVEy0xmrzW0NZYmlOhzxZ54vcgc4zfMoe29mkeBz2jUeIevmFPMjlja/UUPqYjuyUbqtyP1I73k83/FBxIU0RtGTaMCfp9jtertir1uRVgKFos07Nrc+ZLrjvelpvVpPsTxvfa7klyEQSIZOQvOFLIyOyrY/mk9r7DFRlkiWsGFIf4hJpFxWaG6xkg/cthYKweF8lpFZWMj/pJ/rjmKx+4s18IH5LrChmOVNg7PERbIy0pKHkixyeD+uMD/EXq8k8hjtwFO43UF+7V2Hwfk98bLp/g2cRh5nW1Ie4JH1/Ksrell+avnnFDqHg5HLSanQndixBA+aI3/cf6Y5f0zg5ZXo05ptxpLZ5QZTwQGP9cFsh0LzU1mZIzq06SCbHeq2sbWPY7XjXda6a69PjpEVZW0vJpQlSG5RRZOpRyCp7bYudBgyeViAny4lWdT5TyqysCpH6qo9W9AEad9XbeTXcTJRldMB9F8qBtccYfRqJ1keYaF0qn6F+bDEAkV3LdVlhEkb5WpLP+ZH5jenYEgKoLcdzY298T53p8UiMzzM8S7qVIM29A2dJr6jt7EmxWITKYjqjy6RgUNUcdGm7bnUzdqIYX3POMs962b0kt6KHWAsLhEDyTUQUCt9m4+oD+UaTz3xmJsvO6PJofQosmiAATXfnf2xt8x1LMTMfwzjzFY2poWDRADSEFmsHsFobH3BeIutThBls4zSA6X0I+4FmgTuBvvQ/1xadvoivCdDPC3TstOCHlVZQrbOHIqtmUR1TKSPSxo2fY4JdN8KPJJJGdMpAZbVLUcHUGI0323rfgnFfoPhqKd4zEk0YKazr/wAyNxdMpKUV24BNkncAYg61n1UtFAWijDt/lgFV3P8ALew9hi5y17SfTxdSJ874IkgLLLLFG1akBe9a2AWoWQN/Y3R4w/p3hsE2mdgJHCtrT/8A0y/fCy/SMxmoQ8Txs6g6Q702kHhb239jXArGS/xB7IcmhyBXPFb8YwzfL9LWjVwXDWSZqeo9XzMJKSPsikf5jFhf/KVO93sbog96xF0Dq0mUnKTIvl3TaQFZAaZWR1pjYo6bphWKEmSjzP8AmJMsCAABZG1MdttIVQSC2x2JHO+LuYzq/hViYLLOkihZQdReM6v8vWN1Kk3R9wRzjSKxVGE+XKVmx6x4py8yPFJHPJTWoYR6kKiiKI3vkqdx8bYxHXMwCqlRpdCfWIVQBeytoOlj/wAxF877b14POV1KgqQfrBv7kj4I/ti5mJ8xGkcukKHPocqt+muR7frybwvJWSaBskTzspILyFdgqkseTekC+O/sMQxFxsKxtM1npPIjzumpVkVWkSxYAY6htRb3I+KxrNfS3UzHQfOXUIwdLaiaYFVrXbG97N8Yu6aTjomm7aZ574e6RNnJBGLCWNbAfSPv39h/pja57wRHFJcc4RGB0oSRvQAsiyVBsn7D5xqcl1HKRxgx6QiFgVVQCpWyfTzsATeBniXov48JLlZY7UUQzEBhyKNciz274XIte2l/cvj7uV19jNZ3oeYSg+YjKKb8yJgex9Wlig76fj0/OJemeIoYpmdsw5V0Cg6ELkECwdRZTZoHbYGv0p5/pi5Y/wDqZdVKT5UZNE9gWNWNt9h98XvDXi5EXRJGgUnaONQqgE7A77mtrAB2HOI41L+r+C+Vxv2vX3GZzxxlGi/CjLR+UaBQsVDUdv8AhhQDff4xzP8AgjMSprWVS3MSWK8s8LrAokbUeKwU8RdIyuZQSxw6GP0uiMbPs9cg8XVjA3LeKNK3oKuu1eYaAG2mim/79sKW37RRk0ZvPdOUBUMeYjewLukuqYFdNk8nVd87HjFFevOkjDzGFPYAO2xoV9qo/GNH1fqMzQ/iJYTTBkR9J9d77t7LXOx3rffGMzvTihTUbLC7HAsWBY/NW5HYEfbTjg2vcROS/pDcnWWMofWysSTqsg3XJr/v2xpMjLJPKkjvWkWJRELUgqCTNe4A30AGu4rfHncsZYi92A2N4PdN8SZjL5eOJJLCFmaIhCoBNH8urg39XvtWKlCtsiDvRtW6jkp1/wDVSa5WGzBQh/RGUD03tTX2xnvEPT58t6o3Lwn0q0oGpbBPKn2JokVzW+A/UuqfibeWKIMw/wCJEgRx82Oa9j2/QVf6b4lfQmXKaiVCnWaQrpqzYIoijdcXzYqIyb7Onk446pUyh0/OSyZZ4xKUUMFJdyqDWduBuLBJFHke+HdOWSCe5tJEbjVpdH1e9ANuCP740mXgy8bWSjszhtGXdGQL7aJFSio7rv3GnHPEPR8jPFGBJocEjWsZOo9w9bCzuLI5Pvikoy7Ib5ONUdynQcukv4nKZgNoXzFjmJEZBB0nXsaB270djvjZdKzMjwo8yCN2FlAbAvjf9MZjJQ5qOMxnQIIgB5xcF1AouwVbsMOFsEdyecaPpmeSVdUbh0vYix88Hcc1+3HAuMr66MWrCirtxf8Av9MLFUvhYsmjBdF608PmRTysshSthflg7Xq3s77AYI9dza5eOGKXMynzLKvWpqXYEngb96JofOFhY5I8cYOoo6JfSmWMl11Y1WFI9MYTd9ZsldOsgadyfSbpb1fBxjfGKeYHlWRm8ghCGVQdTE36lobCu2FhY04nTI5NxsDeFIRPrWVA0Sbk6iG1G6C0aF0bNffGv8MdZ/E5po0TTDBGVTTQCngNR5rcD737Y5hYnkSbYcb2iY+BQ8pmbMSeYTepAFNdhvfbbbAPqngWRC8jOPKuy5JLEcjb335wsLGPLzyglXk34uKMpbJofEL5dYo8p6ebQgfVdXe137nFnM9Jk6g0suaPlyo6xk0CPUPSvpv8zDejW/2WFjTiiqy8kfqW8sfA3w94UzDhSSIlWwXDaixBI2UcVVbnerrEvVPCEOWiaYvI5srsFFseNj/NdXe3JvjHcLGmKTdIzlKUopSfRmPw8lNNUbiIi1cE6wxrtXGwvY74hysZWISM4Uk+igdVgWDqGw5Fc9/pwsLFOKWjFBPofTpJpUaSwjEuz2NRABYnY3vz7749C6N4fEaHXEruJNSlmoaCQSAKaqFiq3wsLBLTLhsudZzEk0EkWXKxvT7OqkMqkAgCiNwa34253xjIunaMyHzKxoYdM+hEXZSrNu6AXvGTQuq2G+FhYqK2SzeZPo2WErZxIhrILM++1/UdJNWQTwP74Ey9CfzXkygYpRchZAp1WfSA6gAE3vZquDsMLCwUnplPW0FvGH8P2zCRvlyqMoNxvQFHc+pRzf7++PKc5014JSkgplPuD/XCwsVRmHugtK8ihWJJNAE98etZbwXlQAZE1N+ayaJPP9cLCwkktobbbpnfGPSpMxlTDl9AogFSNqBHF7CueO2MxmPDT5eGRIoY5BGq+lqJb67a2NLtzpot8YWFhT6GtMGdB6GsrNOyZcI2obI4A3ohQSwFEEfSPg4KxZCAzLl5HDhrqMq7UgFAIWFIB7b/ABjmFjghzynPFnY+KKVoy+azqdOmkiyyEaW+o1ZBAIs88HjD8pn16ijwTJR02riiU7AjjuR9icLCwuOCXLf3Ovnl/wBSVLr4MhJ4TzUUwDoCg3LBhRXvter+mPROkNHK8ckEUirGAmtnADrpItkDEu3YEgVZ7bFYWPRpHkynJ7bC+Xy6R3oUKGNkDi/0w44WFhDoZ9v7YWFhYY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скачанные файлы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975" y="2714111"/>
            <a:ext cx="4608512" cy="3816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225318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/>
              <a:t>около месяца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3599011"/>
            <a:ext cx="4067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Вторичное использование - </a:t>
            </a:r>
          </a:p>
          <a:p>
            <a:r>
              <a:rPr lang="ru-RU" sz="2800" dirty="0" smtClean="0"/>
              <a:t>минеральные удобрения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Периоды разложения бытовых отходов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71480"/>
            <a:ext cx="457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Бумага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71480"/>
            <a:ext cx="457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Металл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6" descr="off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000504"/>
            <a:ext cx="4002160" cy="26642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13572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Период разложения бумажных изделий:</a:t>
            </a:r>
          </a:p>
          <a:p>
            <a:pPr algn="just"/>
            <a:r>
              <a:rPr lang="ru-RU" dirty="0" smtClean="0"/>
              <a:t>Газеты от 1 месяца</a:t>
            </a:r>
          </a:p>
          <a:p>
            <a:pPr algn="just"/>
            <a:r>
              <a:rPr lang="ru-RU" dirty="0" smtClean="0"/>
              <a:t>Картон 3-4 месяца</a:t>
            </a:r>
          </a:p>
          <a:p>
            <a:pPr algn="just"/>
            <a:r>
              <a:rPr lang="ru-RU" dirty="0" smtClean="0"/>
              <a:t>Офисная бумага 2 годы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Вторичное использование:</a:t>
            </a:r>
          </a:p>
          <a:p>
            <a:r>
              <a:rPr lang="ru-RU" dirty="0" smtClean="0"/>
              <a:t>Переработка макулатуры и повторное производство бумаги</a:t>
            </a:r>
            <a:endParaRPr lang="ru-RU" dirty="0"/>
          </a:p>
        </p:txBody>
      </p:sp>
      <p:pic>
        <p:nvPicPr>
          <p:cNvPr id="9" name="Picture 4" descr="ste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000504"/>
            <a:ext cx="3595713" cy="269678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572000" y="135729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Период разложения металлических изделий:</a:t>
            </a:r>
          </a:p>
          <a:p>
            <a:pPr algn="just"/>
            <a:r>
              <a:rPr lang="ru-RU" dirty="0" smtClean="0"/>
              <a:t>Железная арматура 11-13 лет</a:t>
            </a:r>
          </a:p>
          <a:p>
            <a:pPr algn="just"/>
            <a:r>
              <a:rPr lang="ru-RU" dirty="0" smtClean="0"/>
              <a:t>Консервные банки 10 лет</a:t>
            </a:r>
          </a:p>
          <a:p>
            <a:pPr algn="just"/>
            <a:r>
              <a:rPr lang="ru-RU" dirty="0" smtClean="0"/>
              <a:t>Фольга 100 лет</a:t>
            </a:r>
          </a:p>
          <a:p>
            <a:pPr algn="just"/>
            <a:r>
              <a:rPr lang="ru-RU" dirty="0" smtClean="0"/>
              <a:t>Алюминиевая банка 500 лет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0718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Вторичное использование:</a:t>
            </a:r>
          </a:p>
          <a:p>
            <a:r>
              <a:rPr lang="ru-RU" dirty="0" smtClean="0"/>
              <a:t>Переплавка металлолома и повторное производство металла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Периоды разложения бытовых отходов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42918"/>
            <a:ext cx="457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Автоаккумуляторы</a:t>
            </a:r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и батарейки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642918"/>
            <a:ext cx="457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Автомобильные покрышки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4" descr="bt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643314"/>
            <a:ext cx="4056533" cy="3042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17144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Период разложения:</a:t>
            </a:r>
          </a:p>
          <a:p>
            <a:pPr algn="just"/>
            <a:r>
              <a:rPr lang="ru-RU" dirty="0" err="1" smtClean="0"/>
              <a:t>Автоаккумулятор</a:t>
            </a:r>
            <a:r>
              <a:rPr lang="ru-RU" dirty="0" smtClean="0"/>
              <a:t> 100 лет</a:t>
            </a:r>
          </a:p>
          <a:p>
            <a:pPr algn="just"/>
            <a:r>
              <a:rPr lang="ru-RU" dirty="0" smtClean="0"/>
              <a:t>Батарейки 110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7146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Вторичное использование:</a:t>
            </a:r>
          </a:p>
          <a:p>
            <a:r>
              <a:rPr lang="ru-RU" sz="1600" dirty="0" smtClean="0"/>
              <a:t>Использованные изделия перерабатывают в новые источники энергии</a:t>
            </a:r>
            <a:endParaRPr lang="ru-RU" sz="1600" dirty="0"/>
          </a:p>
        </p:txBody>
      </p:sp>
      <p:pic>
        <p:nvPicPr>
          <p:cNvPr id="9" name="Picture 2" descr="ti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643314"/>
            <a:ext cx="4214842" cy="306312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072066" y="1785926"/>
            <a:ext cx="3861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/>
              <a:t>Период разложения 120-140 лет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1431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Вторичное использование:</a:t>
            </a:r>
          </a:p>
          <a:p>
            <a:r>
              <a:rPr lang="ru-RU" dirty="0" smtClean="0"/>
              <a:t>Из переработанных шин можно повторно произвести новые шины и другие резинотехнические изделия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Периоды разложения бытовых отходов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71480"/>
            <a:ext cx="457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Пластик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71480"/>
            <a:ext cx="457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Стекло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plast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500438"/>
            <a:ext cx="3857652" cy="3118102"/>
          </a:xfrm>
          <a:prstGeom prst="rect">
            <a:avLst/>
          </a:prstGeom>
        </p:spPr>
      </p:pic>
      <p:pic>
        <p:nvPicPr>
          <p:cNvPr id="6" name="Picture 2" descr="http://www.trumanoutdoor.ru/pictures/svalk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500438"/>
            <a:ext cx="3684060" cy="31432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157161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/>
              <a:t>Период разложения 180-200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1571612"/>
            <a:ext cx="4315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/>
              <a:t>Период разложения более 1000  лет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2143116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Вторичное использование:</a:t>
            </a:r>
          </a:p>
          <a:p>
            <a:pPr algn="ctr"/>
            <a:r>
              <a:rPr lang="ru-RU" sz="2400" dirty="0" smtClean="0"/>
              <a:t>Пластиковые и стеклянные бутылки можно повторному использовать по прямому назначению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4744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 менее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остро проблема утилизации </a:t>
            </a:r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тбо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стоит и 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сельской местности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870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275856" cy="43678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60" y="476672"/>
            <a:ext cx="3267472" cy="43566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501317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Тюрнясеве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две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санкционированных свалки. Но жители близлежащих домов не соблюдают правила пользования контейнерами, позволяют вываливать мусор, не складируя его в пакеты.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292</TotalTime>
  <Words>770</Words>
  <Application>Microsoft Office PowerPoint</Application>
  <PresentationFormat>Экран (4:3)</PresentationFormat>
  <Paragraphs>121</Paragraphs>
  <Slides>18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Рома</cp:lastModifiedBy>
  <cp:revision>66</cp:revision>
  <dcterms:created xsi:type="dcterms:W3CDTF">2015-04-14T07:02:47Z</dcterms:created>
  <dcterms:modified xsi:type="dcterms:W3CDTF">2015-04-20T15:00:45Z</dcterms:modified>
</cp:coreProperties>
</file>