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42" r:id="rId2"/>
    <p:sldId id="598" r:id="rId3"/>
    <p:sldId id="605" r:id="rId4"/>
    <p:sldId id="606" r:id="rId5"/>
    <p:sldId id="607" r:id="rId6"/>
    <p:sldId id="597" r:id="rId7"/>
    <p:sldId id="543" r:id="rId8"/>
    <p:sldId id="602" r:id="rId9"/>
    <p:sldId id="497" r:id="rId10"/>
    <p:sldId id="499" r:id="rId11"/>
    <p:sldId id="601" r:id="rId12"/>
    <p:sldId id="553" r:id="rId13"/>
    <p:sldId id="603" r:id="rId14"/>
    <p:sldId id="556" r:id="rId15"/>
    <p:sldId id="509" r:id="rId16"/>
    <p:sldId id="604" r:id="rId17"/>
    <p:sldId id="593" r:id="rId18"/>
    <p:sldId id="577" r:id="rId19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69C23"/>
    <a:srgbClr val="33CC33"/>
    <a:srgbClr val="0AC22D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9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Arial" pitchFamily="34" charset="0"/>
              </a:defRPr>
            </a:lvl1pPr>
          </a:lstStyle>
          <a:p>
            <a:pPr>
              <a:defRPr/>
            </a:pPr>
            <a:fld id="{7B25FB30-82B1-4623-AA00-8B5030A077E2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Arial" pitchFamily="34" charset="0"/>
              </a:defRPr>
            </a:lvl1pPr>
          </a:lstStyle>
          <a:p>
            <a:pPr>
              <a:defRPr/>
            </a:pPr>
            <a:fld id="{B6E40E65-32AD-4249-9AFA-F82338B77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81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Arial" pitchFamily="34" charset="0"/>
              </a:defRPr>
            </a:lvl1pPr>
          </a:lstStyle>
          <a:p>
            <a:pPr>
              <a:defRPr/>
            </a:pPr>
            <a:fld id="{2350DD31-D9E5-47A8-9412-A25338162D79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Arial" pitchFamily="34" charset="0"/>
              </a:defRPr>
            </a:lvl1pPr>
          </a:lstStyle>
          <a:p>
            <a:pPr>
              <a:defRPr/>
            </a:pPr>
            <a:fld id="{14CD6708-B65A-46F9-ADCA-4B0F2A3DB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880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smtClean="0">
              <a:cs typeface="Arial" charset="0"/>
            </a:endParaRP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A310FA6D-0C43-4ACD-A1FA-CA39DED32FAA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8924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kumimoji="0" lang="ru-RU">
              <a:latin typeface="Calibri" charset="0"/>
              <a:cs typeface="Arial" charset="0"/>
            </a:endParaRP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55BD689-4B50-674D-9D8F-2C1FD50828D9}" type="slidenum">
              <a:rPr kumimoji="0" lang="ru-RU" sz="1200"/>
              <a:pPr/>
              <a:t>8</a:t>
            </a:fld>
            <a:endParaRPr kumimoji="0" 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smtClean="0">
              <a:cs typeface="Arial" charset="0"/>
            </a:endParaRP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56AA5DAF-6415-4065-951F-D5DEF2A38B6C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3909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smtClean="0">
              <a:cs typeface="Arial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2D2DD8E3-509D-4177-9CA3-E9C65BB52B7F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8936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D6708-B65A-46F9-ADCA-4B0F2A3DB61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86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D6708-B65A-46F9-ADCA-4B0F2A3DB61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86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D6708-B65A-46F9-ADCA-4B0F2A3DB61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86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D6708-B65A-46F9-ADCA-4B0F2A3DB61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45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DF99B52B-A96C-4905-BEA8-901837D3E622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555496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A7E6FE1A-57B1-4AB5-8C32-82026802B257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DD3E119B-43E2-4D53-BD60-C4308A4BE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670387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049B7657-076E-4021-895F-FFE8F14CFD55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5B2FD39E-3110-429B-A87B-6E9D6D896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78295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0FE341FA-D370-40DC-A81D-8288D996FDDA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81B77035-3636-401A-8766-925C0DA72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41903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C8BDC08A-5D63-4987-80B5-B89AE4ACACD2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1299690D-1A1F-4DF4-AFA5-610068994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52159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47693FD7-3ADA-46C7-BFF4-6E7D24B47D50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9C5A8D8C-ABBB-4142-AB3D-3D5B6F83E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709417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17FAEEBE-4212-4B89-BE4B-FB129CA5AC5C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4606A0F1-AEDC-4468-8A94-404D47D7F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31415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BF6461F7-33E7-496D-ACD7-B9FF2D42B35F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CE7BC321-7636-419F-9E67-108477BF1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187388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9DACB0A5-F0F1-428C-BE46-A8B0BFDDE3BC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17ADB59C-65A2-40CE-913F-80BFEFC3A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18793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9BBAC86D-7056-4215-A2AF-CE9EAB04A92A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08C8D6B6-1790-4475-8FC0-B5D9D7D69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332455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3A8E0B0E-A5C8-4915-A1FA-BA439B0665A0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pitchFamily="34" charset="0"/>
              </a:defRPr>
            </a:lvl1pPr>
          </a:lstStyle>
          <a:p>
            <a:pPr>
              <a:defRPr/>
            </a:pPr>
            <a:fld id="{CD042D1D-F86B-4E5A-A8EA-22B087508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79339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2"/>
          <a:stretch>
            <a:fillRect/>
          </a:stretch>
        </p:blipFill>
        <p:spPr bwMode="auto">
          <a:xfrm>
            <a:off x="0" y="0"/>
            <a:ext cx="9144000" cy="561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-6350"/>
            <a:ext cx="9144000" cy="5662084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5" tIns="45713" rIns="91425" bIns="45713" anchor="ctr"/>
          <a:lstStyle>
            <a:lvl1pPr defTabSz="15414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15414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15414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15414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15414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1541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1541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1541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1541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3000"/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9" y="6172200"/>
            <a:ext cx="136842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84" r:id="rId1"/>
    <p:sldLayoutId id="2147485385" r:id="rId2"/>
    <p:sldLayoutId id="2147485386" r:id="rId3"/>
    <p:sldLayoutId id="2147485387" r:id="rId4"/>
    <p:sldLayoutId id="2147485388" r:id="rId5"/>
    <p:sldLayoutId id="2147485389" r:id="rId6"/>
    <p:sldLayoutId id="2147485390" r:id="rId7"/>
    <p:sldLayoutId id="2147485391" r:id="rId8"/>
    <p:sldLayoutId id="2147485392" r:id="rId9"/>
    <p:sldLayoutId id="2147485393" r:id="rId10"/>
    <p:sldLayoutId id="2147485394" r:id="rId11"/>
  </p:sldLayoutIdLst>
  <p:transition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lang="ru-RU" sz="4400" kern="1200">
          <a:solidFill>
            <a:schemeClr val="tx1"/>
          </a:solidFill>
          <a:latin typeface="+mj-lt"/>
          <a:ea typeface="Arial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lang="ru-RU" sz="32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lang="ru-RU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lang="ru-RU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lang="ru-RU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lang="ru-RU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99"/>
            <a:ext cx="9144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224790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kumimoji="0"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 ИСПОЛЬЗОВАНИИ ПОРТАЛА ГОСУДАРСТВЕННЫХ И МУНИЦИПАЛЬНЫХ </a:t>
            </a:r>
            <a:br>
              <a:rPr kumimoji="0"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УСЛУГ РЕСПУБЛИКИ ТАТАРСТАН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1" y="584200"/>
            <a:ext cx="5943600" cy="620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Прямоугольник 5"/>
          <p:cNvSpPr>
            <a:spLocks noChangeArrowheads="1"/>
          </p:cNvSpPr>
          <p:nvPr/>
        </p:nvSpPr>
        <p:spPr bwMode="auto">
          <a:xfrm>
            <a:off x="6238875" y="1000205"/>
            <a:ext cx="3209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/>
            <a:r>
              <a:rPr lang="ru-RU" sz="1600" b="1" dirty="0">
                <a:solidFill>
                  <a:srgbClr val="C00000"/>
                </a:solidFill>
                <a:latin typeface="Calibri"/>
                <a:cs typeface="Calibri"/>
              </a:rPr>
              <a:t>Сервис позволяет</a:t>
            </a:r>
            <a:r>
              <a:rPr lang="ru-RU" sz="1600" b="1" dirty="0" smtClean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endParaRPr kumimoji="1" lang="ru-RU" altLang="ru-RU" sz="1600" dirty="0" smtClean="0">
              <a:solidFill>
                <a:srgbClr val="595959"/>
              </a:solidFill>
              <a:latin typeface="+mn-lt"/>
              <a:ea typeface="Arial" charset="0"/>
              <a:cs typeface="Arial" pitchFamily="34" charset="0"/>
            </a:endParaRPr>
          </a:p>
          <a:p>
            <a:pPr eaLnBrk="1" hangingPunct="1">
              <a:buFont typeface="Arial"/>
              <a:buChar char="•"/>
            </a:pPr>
            <a:r>
              <a:rPr kumimoji="1" lang="ru-RU" alt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п</a:t>
            </a:r>
            <a:r>
              <a:rPr kumimoji="1" lang="ru-RU" alt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росмотреть </a:t>
            </a:r>
            <a:r>
              <a:rPr kumimoji="1" lang="ru-RU" alt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счет-</a:t>
            </a:r>
            <a:r>
              <a:rPr kumimoji="1" lang="ru-RU" alt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фактуру;</a:t>
            </a:r>
          </a:p>
          <a:p>
            <a:pPr eaLnBrk="1" hangingPunct="1">
              <a:buFont typeface="Arial" charset="0"/>
              <a:buChar char="•"/>
            </a:pPr>
            <a:r>
              <a:rPr kumimoji="1" lang="ru-RU" alt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с</a:t>
            </a:r>
            <a:r>
              <a:rPr kumimoji="1" lang="ru-RU" alt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охранить </a:t>
            </a:r>
            <a:r>
              <a:rPr kumimoji="1" lang="ru-RU" alt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счет-</a:t>
            </a:r>
            <a:r>
              <a:rPr kumimoji="1" lang="ru-RU" alt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фактуру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84928"/>
            <a:ext cx="4886325" cy="4396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-2540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просмотр счета-фактуры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проверка штрафов за нарушение ПДД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/>
          <a:srcRect t="-1" b="9600"/>
          <a:stretch/>
        </p:blipFill>
        <p:spPr>
          <a:xfrm>
            <a:off x="71551" y="685801"/>
            <a:ext cx="4039539" cy="477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l="15115" t="20207" r="15039" b="8779"/>
          <a:stretch/>
        </p:blipFill>
        <p:spPr>
          <a:xfrm>
            <a:off x="3886200" y="1498600"/>
            <a:ext cx="4191000" cy="465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026671" y="875345"/>
            <a:ext cx="1143000" cy="6096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3630676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проверка штрафов за нарушение ПДД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 rotWithShape="1">
          <a:blip r:embed="rId3"/>
          <a:srcRect l="5102" t="9854" b="1909"/>
          <a:stretch/>
        </p:blipFill>
        <p:spPr>
          <a:xfrm>
            <a:off x="5166814" y="1714741"/>
            <a:ext cx="3977187" cy="4965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1" y="685801"/>
            <a:ext cx="5502083" cy="518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Объект 2"/>
          <p:cNvSpPr>
            <a:spLocks noGrp="1"/>
          </p:cNvSpPr>
          <p:nvPr>
            <p:ph idx="1"/>
          </p:nvPr>
        </p:nvSpPr>
        <p:spPr bwMode="auto">
          <a:xfrm>
            <a:off x="5895943" y="685800"/>
            <a:ext cx="3276600" cy="1016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Фотоматериал</a:t>
            </a:r>
            <a:endParaRPr kumimoji="0" lang="en-US" altLang="ru-RU" sz="2000" b="1" dirty="0" smtClean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altLang="ru-RU" sz="1600" dirty="0">
                <a:solidFill>
                  <a:srgbClr val="595959"/>
                </a:solidFill>
              </a:rPr>
              <a:t>я</a:t>
            </a:r>
            <a:r>
              <a:rPr lang="ru-RU" altLang="ru-RU" sz="1600" dirty="0" smtClean="0">
                <a:solidFill>
                  <a:srgbClr val="595959"/>
                </a:solidFill>
              </a:rPr>
              <a:t>вно показывает факт нарушения</a:t>
            </a:r>
            <a:endParaRPr kumimoji="0" lang="ru-RU" altLang="ru-RU" sz="2000" b="1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0" indent="0" algn="r">
              <a:buNone/>
            </a:pPr>
            <a:endParaRPr kumimoji="0" altLang="ru-RU" sz="2800" b="1" dirty="0" smtClean="0">
              <a:solidFill>
                <a:srgbClr val="C00000"/>
              </a:solidFill>
              <a:cs typeface="Arial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покупка билетов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2" y="584201"/>
            <a:ext cx="6019799" cy="6007953"/>
          </a:xfrm>
          <a:prstGeom prst="rect">
            <a:avLst/>
          </a:prstGeom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6248401" y="1498601"/>
            <a:ext cx="307181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Calibri"/>
                <a:cs typeface="Calibri"/>
              </a:rPr>
              <a:t>Для покупки необходимо: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выбрать дату или мероприятие;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выбрать место;  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ea typeface="Arial" charset="0"/>
                <a:cs typeface="Arial" pitchFamily="34" charset="0"/>
              </a:rPr>
              <a:t> оформить и оплатить заказ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распечатать электронный билет</a:t>
            </a:r>
            <a:endParaRPr kumimoji="1" lang="ru-RU" sz="1600" dirty="0">
              <a:solidFill>
                <a:srgbClr val="595959"/>
              </a:solidFill>
              <a:latin typeface="+mn-lt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3490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92200"/>
            <a:ext cx="3733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1925" y="1092201"/>
            <a:ext cx="4957762" cy="4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3600450" y="2006600"/>
            <a:ext cx="571500" cy="304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постановка в очередь в ДОУ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362200" y="6273800"/>
            <a:ext cx="685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2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" y="787400"/>
            <a:ext cx="4211638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7391400" y="4648200"/>
            <a:ext cx="4572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2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87400"/>
            <a:ext cx="3810000" cy="590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оплата услуг ДОУ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533900" y="3632200"/>
            <a:ext cx="571500" cy="304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60790" y="6230748"/>
            <a:ext cx="990600" cy="4064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249762" y="4560951"/>
            <a:ext cx="685800" cy="3048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оплата налогов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685800"/>
            <a:ext cx="4842831" cy="444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t="22048"/>
          <a:stretch/>
        </p:blipFill>
        <p:spPr>
          <a:xfrm>
            <a:off x="2743200" y="2108200"/>
            <a:ext cx="529489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5691188" y="279401"/>
            <a:ext cx="307181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Calibri"/>
                <a:cs typeface="Calibri"/>
              </a:rPr>
              <a:t>Для оплаты необходимо: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заполнить данные о налогоплательщике;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ввести сумму к оплате;  </a:t>
            </a:r>
          </a:p>
          <a:p>
            <a:pPr>
              <a:buFont typeface="+mj-lt"/>
              <a:buAutoNum type="arabicPeriod"/>
              <a:defRPr/>
            </a:pPr>
            <a:r>
              <a:rPr kumimoji="1" lang="ru-RU" sz="1600" dirty="0" smtClean="0">
                <a:solidFill>
                  <a:srgbClr val="595959"/>
                </a:solidFill>
                <a:ea typeface="Arial" charset="0"/>
                <a:cs typeface="Arial" pitchFamily="34" charset="0"/>
              </a:rPr>
              <a:t> оплатить</a:t>
            </a:r>
            <a:endParaRPr kumimoji="1" lang="ru-RU" sz="1600" dirty="0">
              <a:solidFill>
                <a:srgbClr val="595959"/>
              </a:solidFill>
              <a:latin typeface="+mn-lt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3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унифицированная форма оплата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85800"/>
            <a:ext cx="4042081" cy="55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134981"/>
            <a:ext cx="4628072" cy="444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4724400" y="898605"/>
            <a:ext cx="441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Системы</a:t>
            </a:r>
            <a:r>
              <a:rPr kumimoji="1" lang="en-US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Портала сертифицированы по стандарту </a:t>
            </a:r>
            <a:r>
              <a:rPr lang="ru-RU" sz="1600" b="1" dirty="0">
                <a:solidFill>
                  <a:srgbClr val="C00000"/>
                </a:solidFill>
                <a:latin typeface="Calibri"/>
                <a:cs typeface="Calibri"/>
              </a:rPr>
              <a:t>PCI </a:t>
            </a:r>
            <a:r>
              <a:rPr lang="ru-RU" sz="1600" b="1" dirty="0" smtClean="0">
                <a:solidFill>
                  <a:srgbClr val="C00000"/>
                </a:solidFill>
                <a:latin typeface="Calibri"/>
                <a:cs typeface="Calibri"/>
              </a:rPr>
              <a:t>DSS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, что гарантирует </a:t>
            </a:r>
            <a:r>
              <a:rPr lang="ru-RU" sz="1600" b="1" dirty="0">
                <a:solidFill>
                  <a:srgbClr val="C00000"/>
                </a:solidFill>
                <a:latin typeface="Calibri"/>
                <a:cs typeface="Calibri"/>
              </a:rPr>
              <a:t>безопасность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при оплате банковскими картами</a:t>
            </a:r>
            <a:endParaRPr lang="ru-RU" b="1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294269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99"/>
            <a:ext cx="9144000" cy="686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4193" y="2127408"/>
            <a:ext cx="91781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Контакт-центр по вопросам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предоставления электронных услуг: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+7 (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843)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5-114-115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95" y="468129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uslugi@tatar.ru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9116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/>
          <a:srcRect l="3643" t="2216" r="3713" b="10190"/>
          <a:stretch/>
        </p:blipFill>
        <p:spPr>
          <a:xfrm>
            <a:off x="1333692" y="601051"/>
            <a:ext cx="5867400" cy="6062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 smtClean="0">
                <a:latin typeface="Calibri"/>
                <a:ea typeface="+mn-ea"/>
                <a:cs typeface="Calibri"/>
              </a:rPr>
              <a:t>Портал </a:t>
            </a:r>
            <a:r>
              <a:rPr lang="ru-RU" sz="2400" b="1" dirty="0" err="1" smtClean="0">
                <a:latin typeface="Calibri"/>
                <a:ea typeface="+mn-ea"/>
                <a:cs typeface="Calibri"/>
              </a:rPr>
              <a:t>госуслуг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РТ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общий вид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828800" y="685800"/>
            <a:ext cx="2819400" cy="508000"/>
          </a:xfrm>
          <a:prstGeom prst="wedgeRoundRectCallout">
            <a:avLst>
              <a:gd name="adj1" fmla="val 59544"/>
              <a:gd name="adj2" fmla="val 12670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Calibri"/>
                <a:cs typeface="Calibri"/>
              </a:rPr>
              <a:t> </a:t>
            </a:r>
            <a:r>
              <a:rPr lang="ru-RU" sz="1600" dirty="0" smtClean="0">
                <a:latin typeface="Calibri"/>
                <a:cs typeface="Calibri"/>
              </a:rPr>
              <a:t>Личный кабинет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172200" y="5054600"/>
            <a:ext cx="2819400" cy="508000"/>
          </a:xfrm>
          <a:prstGeom prst="wedgeRoundRectCallout">
            <a:avLst>
              <a:gd name="adj1" fmla="val -39831"/>
              <a:gd name="adj2" fmla="val -15971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Calibri"/>
                <a:cs typeface="Calibri"/>
              </a:rPr>
              <a:t> </a:t>
            </a:r>
            <a:r>
              <a:rPr lang="ru-RU" sz="1600" dirty="0" smtClean="0">
                <a:latin typeface="Calibri"/>
                <a:cs typeface="Calibri"/>
              </a:rPr>
              <a:t>Блок «</a:t>
            </a:r>
            <a:r>
              <a:rPr lang="ru-RU" sz="1600" dirty="0" err="1" smtClean="0">
                <a:latin typeface="Calibri"/>
                <a:cs typeface="Calibri"/>
              </a:rPr>
              <a:t>информеров</a:t>
            </a:r>
            <a:r>
              <a:rPr lang="ru-RU" sz="1600" dirty="0" smtClean="0">
                <a:latin typeface="Calibri"/>
                <a:cs typeface="Calibri"/>
              </a:rPr>
              <a:t>»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57400" y="2514600"/>
            <a:ext cx="4419600" cy="21336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40236" y="1431037"/>
            <a:ext cx="1600200" cy="4064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1442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b="3881"/>
          <a:stretch/>
        </p:blipFill>
        <p:spPr>
          <a:xfrm>
            <a:off x="1" y="-13486"/>
            <a:ext cx="8172400" cy="61886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076056" y="943544"/>
            <a:ext cx="1162050" cy="542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6238106" y="1466850"/>
            <a:ext cx="1380624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е 17"/>
          <p:cNvSpPr txBox="1"/>
          <p:nvPr/>
        </p:nvSpPr>
        <p:spPr>
          <a:xfrm>
            <a:off x="7399655" y="1743075"/>
            <a:ext cx="1753235" cy="1466850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Calibri"/>
                <a:cs typeface="Times New Roman"/>
              </a:rPr>
              <a:t>2. </a:t>
            </a:r>
            <a:r>
              <a:rPr lang="ru-RU" sz="1100" dirty="0">
                <a:effectLst/>
                <a:ea typeface="Calibri"/>
                <a:cs typeface="Times New Roman"/>
              </a:rPr>
              <a:t>нажимаем </a:t>
            </a:r>
            <a:r>
              <a:rPr lang="ru-RU" sz="1100" dirty="0" smtClean="0">
                <a:effectLst/>
                <a:ea typeface="Calibri"/>
                <a:cs typeface="Times New Roman"/>
              </a:rPr>
              <a:t>«Регистрация» 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2516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2"/>
          <a:stretch/>
        </p:blipFill>
        <p:spPr bwMode="auto">
          <a:xfrm>
            <a:off x="-10003" y="20187"/>
            <a:ext cx="9334531" cy="718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7082018" y="276225"/>
            <a:ext cx="974228" cy="149659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940150" y="1772816"/>
            <a:ext cx="2283736" cy="9608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оле 13"/>
          <p:cNvSpPr txBox="1"/>
          <p:nvPr/>
        </p:nvSpPr>
        <p:spPr>
          <a:xfrm>
            <a:off x="7294881" y="81318"/>
            <a:ext cx="1858010" cy="1466850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a typeface="Calibri"/>
                <a:cs typeface="Times New Roman"/>
              </a:rPr>
              <a:t>3</a:t>
            </a:r>
            <a:r>
              <a:rPr lang="ru-RU" sz="1400" dirty="0" smtClean="0">
                <a:effectLst/>
                <a:ea typeface="Calibri"/>
                <a:cs typeface="Times New Roman"/>
              </a:rPr>
              <a:t>. </a:t>
            </a:r>
            <a:r>
              <a:rPr lang="ru-RU" sz="1100" dirty="0" smtClean="0">
                <a:effectLst/>
                <a:ea typeface="Calibri"/>
                <a:cs typeface="Times New Roman"/>
              </a:rPr>
              <a:t>Вводим номер своего мобильного телефона и ставим галочку  «С правилами пользования согласен(а)»</a:t>
            </a:r>
            <a:endParaRPr lang="ru-RU" sz="1200" b="1" dirty="0">
              <a:effectLst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40150" y="2733686"/>
            <a:ext cx="1354729" cy="4291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7288529" y="2877129"/>
            <a:ext cx="1380624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е 17"/>
          <p:cNvSpPr txBox="1"/>
          <p:nvPr/>
        </p:nvSpPr>
        <p:spPr>
          <a:xfrm>
            <a:off x="7609101" y="3020574"/>
            <a:ext cx="1753235" cy="1466850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a typeface="Calibri"/>
                <a:cs typeface="Times New Roman"/>
              </a:rPr>
              <a:t>4</a:t>
            </a:r>
            <a:r>
              <a:rPr lang="ru-RU" sz="1400" dirty="0" smtClean="0">
                <a:effectLst/>
                <a:ea typeface="Calibri"/>
                <a:cs typeface="Times New Roman"/>
              </a:rPr>
              <a:t>. </a:t>
            </a:r>
            <a:r>
              <a:rPr lang="ru-RU" sz="1100" dirty="0">
                <a:effectLst/>
                <a:ea typeface="Calibri"/>
                <a:cs typeface="Times New Roman"/>
              </a:rPr>
              <a:t>нажимаем </a:t>
            </a:r>
            <a:r>
              <a:rPr lang="ru-RU" sz="1100" dirty="0" smtClean="0">
                <a:effectLst/>
                <a:ea typeface="Calibri"/>
                <a:cs typeface="Times New Roman"/>
              </a:rPr>
              <a:t>«Получит пароль по СМС» 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11336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6410103" y="3140968"/>
            <a:ext cx="0" cy="14401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655920" y="3284985"/>
            <a:ext cx="1508367" cy="2019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6878155" y="3486903"/>
            <a:ext cx="1380624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оле 17"/>
          <p:cNvSpPr txBox="1"/>
          <p:nvPr/>
        </p:nvSpPr>
        <p:spPr>
          <a:xfrm>
            <a:off x="7390765" y="3945427"/>
            <a:ext cx="1753235" cy="563693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ea typeface="Calibri"/>
                <a:cs typeface="Times New Roman"/>
              </a:rPr>
              <a:t>Вводим указанные символы</a:t>
            </a:r>
            <a:endParaRPr lang="ru-RU" sz="1100" b="1" dirty="0">
              <a:effectLst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2051" y="2780928"/>
            <a:ext cx="93610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3570735"/>
            <a:ext cx="1154027" cy="2019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6516216" y="3916059"/>
            <a:ext cx="1152128" cy="881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е 17"/>
          <p:cNvSpPr txBox="1"/>
          <p:nvPr/>
        </p:nvSpPr>
        <p:spPr>
          <a:xfrm>
            <a:off x="7382161" y="4797152"/>
            <a:ext cx="1753235" cy="563693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ea typeface="Calibri"/>
                <a:cs typeface="Times New Roman"/>
              </a:rPr>
              <a:t>Нажимаем «Зарегистрироваться»</a:t>
            </a:r>
            <a:endParaRPr lang="ru-RU" sz="1100" b="1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54721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11"/>
          <p:cNvPicPr>
            <a:picLocks noChangeAspect="1"/>
          </p:cNvPicPr>
          <p:nvPr/>
        </p:nvPicPr>
        <p:blipFill rotWithShape="1">
          <a:blip r:embed="rId3"/>
          <a:srcRect b="24302"/>
          <a:stretch/>
        </p:blipFill>
        <p:spPr>
          <a:xfrm>
            <a:off x="228600" y="380999"/>
            <a:ext cx="7696200" cy="6366388"/>
          </a:xfrm>
          <a:prstGeom prst="rect">
            <a:avLst/>
          </a:prstGeom>
        </p:spPr>
      </p:pic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настройка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71762" y="1777872"/>
            <a:ext cx="914400" cy="3048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21274" y="6028053"/>
            <a:ext cx="838200" cy="30480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76200" cmpd="sng">
                <a:solidFill>
                  <a:srgbClr val="800000"/>
                </a:solidFill>
              </a:ln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48400" y="381000"/>
            <a:ext cx="2819400" cy="711200"/>
          </a:xfrm>
          <a:prstGeom prst="wedgeRoundRectCallout">
            <a:avLst>
              <a:gd name="adj1" fmla="val -63147"/>
              <a:gd name="adj2" fmla="val 15038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Перейти в раздел </a:t>
            </a:r>
            <a:r>
              <a:rPr lang="en-US" sz="1600" dirty="0" smtClean="0">
                <a:latin typeface="Calibri"/>
                <a:cs typeface="Calibri"/>
              </a:rPr>
              <a:t/>
            </a:r>
            <a:br>
              <a:rPr lang="en-US" sz="1600" dirty="0" smtClean="0">
                <a:latin typeface="Calibri"/>
                <a:cs typeface="Calibri"/>
              </a:rPr>
            </a:br>
            <a:r>
              <a:rPr lang="ru-RU" sz="1600" dirty="0" smtClean="0">
                <a:latin typeface="Calibri"/>
                <a:cs typeface="Calibri"/>
              </a:rPr>
              <a:t>«</a:t>
            </a:r>
            <a:r>
              <a:rPr lang="ru-RU" sz="1600" dirty="0">
                <a:latin typeface="Calibri"/>
                <a:cs typeface="Calibri"/>
              </a:rPr>
              <a:t>Личные данные» 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876800" y="5359400"/>
            <a:ext cx="2819400" cy="711200"/>
          </a:xfrm>
          <a:prstGeom prst="wedgeRoundRectCallout">
            <a:avLst>
              <a:gd name="adj1" fmla="val -74238"/>
              <a:gd name="adj2" fmla="val 4869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1600" dirty="0" smtClean="0"/>
              <a:t>Внести и сохранить информацию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0682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/>
          <p:cNvSpPr>
            <a:spLocks noGrp="1"/>
          </p:cNvSpPr>
          <p:nvPr>
            <p:ph idx="1"/>
          </p:nvPr>
        </p:nvSpPr>
        <p:spPr bwMode="auto">
          <a:xfrm>
            <a:off x="2209800" y="685800"/>
            <a:ext cx="6858000" cy="1016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Услуги в сфере ЖКХ</a:t>
            </a:r>
            <a:endParaRPr kumimoji="0" lang="en-US" altLang="ru-RU" sz="2000" b="1" dirty="0" smtClean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altLang="ru-RU" sz="1600" dirty="0" smtClean="0">
                <a:solidFill>
                  <a:srgbClr val="595959"/>
                </a:solidFill>
              </a:rPr>
              <a:t>ввод показаний счетчиков и управление лицевым счетом и оплата услуг</a:t>
            </a:r>
            <a:endParaRPr kumimoji="0" lang="ru-RU" altLang="ru-RU" sz="2000" b="1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kumimoji="0" altLang="ru-RU" sz="2800" b="1" dirty="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востребованные услуги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87400"/>
            <a:ext cx="1855695" cy="9144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06600"/>
            <a:ext cx="1855694" cy="9144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124200"/>
            <a:ext cx="1855694" cy="91440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241800"/>
            <a:ext cx="1855694" cy="91440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5461000"/>
            <a:ext cx="1855694" cy="914400"/>
          </a:xfrm>
          <a:prstGeom prst="rect">
            <a:avLst/>
          </a:prstGeom>
        </p:spPr>
      </p:pic>
      <p:sp>
        <p:nvSpPr>
          <p:cNvPr id="13" name="Объект 2"/>
          <p:cNvSpPr txBox="1">
            <a:spLocks/>
          </p:cNvSpPr>
          <p:nvPr/>
        </p:nvSpPr>
        <p:spPr bwMode="auto">
          <a:xfrm>
            <a:off x="2286000" y="1905000"/>
            <a:ext cx="6858000" cy="101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32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8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24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Услуги для автомобилистов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sz="1600" dirty="0">
                <a:solidFill>
                  <a:srgbClr val="595959"/>
                </a:solidFill>
              </a:rPr>
              <a:t>п</a:t>
            </a:r>
            <a:r>
              <a:rPr lang="ru-RU" altLang="ru-RU" sz="1600" dirty="0" smtClean="0">
                <a:solidFill>
                  <a:srgbClr val="595959"/>
                </a:solidFill>
              </a:rPr>
              <a:t>роверка и оплата штрафов за нарушение ПДД, техосмотр и регистрация ТС</a:t>
            </a:r>
            <a:endParaRPr kumimoji="0" lang="ru-RU" altLang="ru-RU" sz="2800" b="1" dirty="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 bwMode="auto">
          <a:xfrm>
            <a:off x="2286000" y="3022600"/>
            <a:ext cx="6858000" cy="101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32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8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24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Покупка билетов в театрально-зрелищные учреждения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sz="1600" dirty="0" smtClean="0">
                <a:solidFill>
                  <a:srgbClr val="595959"/>
                </a:solidFill>
              </a:rPr>
              <a:t>билеты в театры, музеи, на концерты и спортивные мероприятия</a:t>
            </a:r>
            <a:endParaRPr kumimoji="0" lang="ru-RU" altLang="ru-RU" sz="2800" b="1" dirty="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 bwMode="auto">
          <a:xfrm>
            <a:off x="2277594" y="4140200"/>
            <a:ext cx="6858000" cy="101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32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8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24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Детские сады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sz="1600" dirty="0">
                <a:solidFill>
                  <a:srgbClr val="595959"/>
                </a:solidFill>
              </a:rPr>
              <a:t>п</a:t>
            </a:r>
            <a:r>
              <a:rPr lang="ru-RU" altLang="ru-RU" sz="1600" dirty="0" smtClean="0">
                <a:solidFill>
                  <a:srgbClr val="595959"/>
                </a:solidFill>
              </a:rPr>
              <a:t>одача заявления на постановку на учет в детский сад, проверка очереди и оплата начислений за услуги ДОУ</a:t>
            </a:r>
            <a:endParaRPr kumimoji="0" lang="ru-RU" altLang="ru-RU" sz="2800" b="1" dirty="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2286000" y="5359400"/>
            <a:ext cx="6858000" cy="101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32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8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lang="ru-RU" sz="24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lang="ru-RU" sz="2000" kern="1200">
                <a:solidFill>
                  <a:schemeClr val="tx1"/>
                </a:solidFill>
                <a:latin typeface="+mn-lt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Услуги налоговой службы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sz="1600" dirty="0">
                <a:solidFill>
                  <a:srgbClr val="595959"/>
                </a:solidFill>
              </a:rPr>
              <a:t>о</a:t>
            </a:r>
            <a:r>
              <a:rPr lang="ru-RU" altLang="ru-RU" sz="1600" dirty="0" smtClean="0">
                <a:solidFill>
                  <a:srgbClr val="595959"/>
                </a:solidFill>
              </a:rPr>
              <a:t>плата налогов и налоговых задолженностей, налоговый калькулятор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217" y="1295400"/>
            <a:ext cx="3987994" cy="40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311400"/>
            <a:ext cx="4891087" cy="416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034" name="Прямоугольник 5"/>
          <p:cNvSpPr>
            <a:spLocks noChangeArrowheads="1"/>
          </p:cNvSpPr>
          <p:nvPr/>
        </p:nvSpPr>
        <p:spPr bwMode="auto">
          <a:xfrm>
            <a:off x="609600" y="691437"/>
            <a:ext cx="5029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/>
                <a:cs typeface="Calibri"/>
              </a:rPr>
              <a:t>Необходимо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Arial" charset="0"/>
                <a:cs typeface="Calibri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alibri"/>
                <a:cs typeface="Calibri"/>
              </a:rPr>
              <a:t>указать:</a:t>
            </a:r>
            <a:endParaRPr lang="ru-RU" b="1" dirty="0">
              <a:solidFill>
                <a:srgbClr val="C00000"/>
              </a:solidFill>
              <a:latin typeface="Calibri"/>
              <a:cs typeface="Calibri"/>
            </a:endParaRPr>
          </a:p>
          <a:p>
            <a:pPr>
              <a:buFont typeface="Arial" charset="0"/>
              <a:buChar char="•"/>
            </a:pPr>
            <a:r>
              <a:rPr kumimoji="1" 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номер лицевого счета;</a:t>
            </a:r>
          </a:p>
          <a:p>
            <a:pPr>
              <a:buFont typeface="Arial" charset="0"/>
              <a:buChar char="•"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номер квартиры; </a:t>
            </a:r>
            <a:endParaRPr kumimoji="1" lang="ru-RU" sz="1600" dirty="0">
              <a:solidFill>
                <a:srgbClr val="595959"/>
              </a:solidFill>
              <a:latin typeface="+mn-lt"/>
              <a:ea typeface="Arial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 фамилию </a:t>
            </a:r>
            <a:r>
              <a:rPr kumimoji="1" 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собственника.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572000" y="3225800"/>
            <a:ext cx="685800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управление лицевым счетом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78274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5"/>
          <p:cNvSpPr>
            <a:spLocks noChangeArrowheads="1"/>
          </p:cNvSpPr>
          <p:nvPr/>
        </p:nvSpPr>
        <p:spPr bwMode="auto">
          <a:xfrm>
            <a:off x="6077536" y="1905001"/>
            <a:ext cx="307181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Calibri"/>
                <a:cs typeface="Calibri"/>
              </a:rPr>
              <a:t>Сервис </a:t>
            </a:r>
            <a:r>
              <a:rPr lang="ru-RU" b="1" dirty="0" smtClean="0">
                <a:solidFill>
                  <a:srgbClr val="C00000"/>
                </a:solidFill>
                <a:latin typeface="Calibri"/>
                <a:cs typeface="Calibri"/>
              </a:rPr>
              <a:t>позволяет</a:t>
            </a:r>
            <a:r>
              <a:rPr lang="ru-RU" b="1" dirty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endParaRPr lang="ru-RU" b="1" dirty="0" smtClean="0">
              <a:solidFill>
                <a:srgbClr val="C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подавать показания счетчиков;</a:t>
            </a:r>
          </a:p>
          <a:p>
            <a:pPr marL="285750" indent="-285750">
              <a:buFont typeface="Arial"/>
              <a:buChar char="•"/>
              <a:defRPr/>
            </a:pPr>
            <a:r>
              <a:rPr kumimoji="1" 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п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росматривать показания за предыдущий период; 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kumimoji="1" lang="ru-RU" sz="1600" dirty="0">
                <a:solidFill>
                  <a:srgbClr val="595959"/>
                </a:solidFill>
                <a:ea typeface="Arial" charset="0"/>
                <a:cs typeface="Arial" pitchFamily="34" charset="0"/>
              </a:rPr>
              <a:t>просматривать </a:t>
            </a:r>
            <a:r>
              <a:rPr kumimoji="1" lang="ru-RU" sz="1600" dirty="0" smtClean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динамику </a:t>
            </a:r>
            <a:r>
              <a:rPr kumimoji="1" lang="ru-RU" sz="1600" dirty="0">
                <a:solidFill>
                  <a:srgbClr val="595959"/>
                </a:solidFill>
                <a:latin typeface="+mn-lt"/>
                <a:ea typeface="Arial" charset="0"/>
                <a:cs typeface="Arial" pitchFamily="34" charset="0"/>
              </a:rPr>
              <a:t>изменения показаний.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-317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latin typeface="Calibri"/>
                <a:cs typeface="Calibri"/>
              </a:rPr>
              <a:t>Портал </a:t>
            </a:r>
            <a:r>
              <a:rPr lang="ru-RU" sz="2400" b="1" dirty="0" err="1">
                <a:latin typeface="Calibri"/>
                <a:cs typeface="Calibri"/>
              </a:rPr>
              <a:t>госуслуг</a:t>
            </a:r>
            <a:r>
              <a:rPr lang="ru-RU" sz="2400" b="1" dirty="0">
                <a:latin typeface="Calibri"/>
                <a:cs typeface="Calibri"/>
              </a:rPr>
              <a:t> РТ</a:t>
            </a:r>
            <a:r>
              <a:rPr lang="ru-RU" sz="2400" b="1" dirty="0" smtClean="0">
                <a:latin typeface="Calibri"/>
                <a:ea typeface="+mn-ea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+mn-ea"/>
                <a:cs typeface="Calibri"/>
              </a:rPr>
              <a:t>/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ввод показаний счетчиков</a:t>
            </a:r>
            <a:endParaRPr lang="ru-RU" sz="1600" b="1" dirty="0" smtClean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54" y="685800"/>
            <a:ext cx="5904146" cy="5971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14338</TotalTime>
  <Words>343</Words>
  <Application>Microsoft Office PowerPoint</Application>
  <PresentationFormat>Экран (4:3)</PresentationFormat>
  <Paragraphs>67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Alfiya</dc:creator>
  <cp:lastModifiedBy>Пресса</cp:lastModifiedBy>
  <cp:revision>758</cp:revision>
  <dcterms:created xsi:type="dcterms:W3CDTF">2006-08-16T00:00:00Z</dcterms:created>
  <dcterms:modified xsi:type="dcterms:W3CDTF">2016-02-26T10:25:16Z</dcterms:modified>
</cp:coreProperties>
</file>