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5" r:id="rId3"/>
  </p:sldMasterIdLst>
  <p:notesMasterIdLst>
    <p:notesMasterId r:id="rId29"/>
  </p:notesMasterIdLst>
  <p:sldIdLst>
    <p:sldId id="257" r:id="rId4"/>
    <p:sldId id="347" r:id="rId5"/>
    <p:sldId id="356" r:id="rId6"/>
    <p:sldId id="357" r:id="rId7"/>
    <p:sldId id="358" r:id="rId8"/>
    <p:sldId id="359" r:id="rId9"/>
    <p:sldId id="362" r:id="rId10"/>
    <p:sldId id="363" r:id="rId11"/>
    <p:sldId id="353" r:id="rId12"/>
    <p:sldId id="349" r:id="rId13"/>
    <p:sldId id="341" r:id="rId14"/>
    <p:sldId id="361" r:id="rId15"/>
    <p:sldId id="360" r:id="rId16"/>
    <p:sldId id="354" r:id="rId17"/>
    <p:sldId id="330" r:id="rId18"/>
    <p:sldId id="355" r:id="rId19"/>
    <p:sldId id="323" r:id="rId20"/>
    <p:sldId id="366" r:id="rId21"/>
    <p:sldId id="367" r:id="rId22"/>
    <p:sldId id="368" r:id="rId23"/>
    <p:sldId id="369" r:id="rId24"/>
    <p:sldId id="364" r:id="rId25"/>
    <p:sldId id="333" r:id="rId26"/>
    <p:sldId id="348" r:id="rId27"/>
    <p:sldId id="303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93289A-779A-4828-BFCB-F35C09FB26C6}" type="datetimeFigureOut">
              <a:rPr lang="ru-RU" smtClean="0"/>
              <a:pPr/>
              <a:t>16.08.2020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44B5F4-38BB-400E-89A3-5590D91E3B0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560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3B936C8A-C81D-4E97-973A-1A70B170DE72}" type="slidenum">
              <a:rPr lang="ru-RU" smtClean="0">
                <a:latin typeface="Calibri" charset="-52"/>
                <a:ea typeface="DejaVu Sans" charset="0"/>
                <a:cs typeface="DejaVu Sans" charset="0"/>
              </a:rPr>
              <a:pPr/>
              <a:t>25</a:t>
            </a:fld>
            <a:endParaRPr lang="ru-RU" dirty="0" smtClean="0">
              <a:latin typeface="Calibri" charset="-52"/>
              <a:ea typeface="DejaVu Sans" charset="0"/>
              <a:cs typeface="DejaVu Sans" charset="0"/>
            </a:endParaRPr>
          </a:p>
        </p:txBody>
      </p:sp>
      <p:sp>
        <p:nvSpPr>
          <p:cNvPr id="1372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3475" y="677863"/>
            <a:ext cx="4591050" cy="3444875"/>
          </a:xfrm>
          <a:solidFill>
            <a:srgbClr val="FFFFFF"/>
          </a:solidFill>
          <a:ln/>
        </p:spPr>
      </p:sp>
      <p:sp>
        <p:nvSpPr>
          <p:cNvPr id="1372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946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91D985-B8B4-483B-A46B-FDC2F695B9F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C2F92-F4CA-4EB2-9E2C-31CA4C6FF48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E363A-DCDA-4715-B8E7-2B41420B4A5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4E5115-3BE5-4AA6-BD96-7FC0E297919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053FCA-55CE-495B-B933-7D643EAE17B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076E4-EDA6-4C9B-A05C-C022171F8F4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729A4B-CC0A-4651-8E81-FDF10FDC013B}" type="slidenum">
              <a:rPr lang="ru-RU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7010400" y="152400"/>
            <a:ext cx="1981200" cy="65563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7"/>
          <p:cNvSpPr/>
          <p:nvPr/>
        </p:nvSpPr>
        <p:spPr>
          <a:xfrm>
            <a:off x="152400" y="153988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/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>
              <a:solidFill>
                <a:srgbClr val="CCD1B9"/>
              </a:solidFill>
            </a:endParaRPr>
          </a:p>
        </p:txBody>
      </p:sp>
      <p:sp>
        <p:nvSpPr>
          <p:cNvPr id="7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68B2625-E4F6-4BB8-86C0-ECEBAD59EFF5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8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>
              <a:solidFill>
                <a:srgbClr val="CCD1B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6667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53494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53494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5A482C-414F-4AEA-800C-B588859378B4}" type="slidenum">
              <a:rPr lang="ru-RU" altLang="ru-RU">
                <a:solidFill>
                  <a:srgbClr val="534949"/>
                </a:solidFill>
              </a:rPr>
              <a:pPr/>
              <a:t>‹#›</a:t>
            </a:fld>
            <a:endParaRPr lang="ru-RU" altLang="ru-RU">
              <a:solidFill>
                <a:srgbClr val="5349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2217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7010400" y="152400"/>
            <a:ext cx="1981200" cy="65563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7"/>
          <p:cNvSpPr/>
          <p:nvPr/>
        </p:nvSpPr>
        <p:spPr>
          <a:xfrm>
            <a:off x="152400" y="153988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160BCEC-FAE8-4BBE-9E7B-A8A43CE6C3B7}" type="slidenum">
              <a:rPr lang="ru-RU" altLang="ru-RU">
                <a:solidFill>
                  <a:srgbClr val="CCD1B9"/>
                </a:solidFill>
              </a:rPr>
              <a:pPr/>
              <a:t>‹#›</a:t>
            </a:fld>
            <a:endParaRPr lang="ru-RU" altLang="ru-RU">
              <a:solidFill>
                <a:srgbClr val="CCD1B9"/>
              </a:solidFill>
            </a:endParaRPr>
          </a:p>
        </p:txBody>
      </p:sp>
      <p:sp>
        <p:nvSpPr>
          <p:cNvPr id="8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8668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534949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534949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BB1890-5AFB-4E49-A03E-95EE4AC3A461}" type="slidenum">
              <a:rPr lang="ru-RU" altLang="ru-RU">
                <a:solidFill>
                  <a:srgbClr val="534949"/>
                </a:solidFill>
              </a:rPr>
              <a:pPr/>
              <a:t>‹#›</a:t>
            </a:fld>
            <a:endParaRPr lang="ru-RU" altLang="ru-RU">
              <a:solidFill>
                <a:srgbClr val="5349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1043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534949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534949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A67DA6-784C-4337-B161-BCD9F893F0BE}" type="slidenum">
              <a:rPr lang="ru-RU" altLang="ru-RU">
                <a:solidFill>
                  <a:srgbClr val="534949"/>
                </a:solidFill>
              </a:rPr>
              <a:pPr/>
              <a:t>‹#›</a:t>
            </a:fld>
            <a:endParaRPr lang="ru-RU" altLang="ru-RU">
              <a:solidFill>
                <a:srgbClr val="5349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063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534949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534949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D61F35-51DE-46D1-ADBC-B931DC92BAA9}" type="slidenum">
              <a:rPr lang="ru-RU" altLang="ru-RU">
                <a:solidFill>
                  <a:srgbClr val="534949"/>
                </a:solidFill>
              </a:rPr>
              <a:pPr/>
              <a:t>‹#›</a:t>
            </a:fld>
            <a:endParaRPr lang="ru-RU" altLang="ru-RU">
              <a:solidFill>
                <a:srgbClr val="5349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0254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152400" y="150813"/>
            <a:ext cx="8831263" cy="65563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534949"/>
              </a:solidFill>
            </a:endParaRP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534949"/>
              </a:solidFill>
            </a:endParaRP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E64DF2-374E-47EB-85CE-5056D8A237D3}" type="slidenum">
              <a:rPr lang="ru-RU" altLang="ru-RU">
                <a:solidFill>
                  <a:srgbClr val="534949"/>
                </a:solidFill>
              </a:rPr>
              <a:pPr/>
              <a:t>‹#›</a:t>
            </a:fld>
            <a:endParaRPr lang="ru-RU" altLang="ru-RU">
              <a:solidFill>
                <a:srgbClr val="5349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696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2C1949-E727-484B-A402-0E3E3565562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C9EDC5-88A1-40B3-A81C-963085332AB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7"/>
          <p:cNvSpPr/>
          <p:nvPr/>
        </p:nvSpPr>
        <p:spPr>
          <a:xfrm>
            <a:off x="7010400" y="150813"/>
            <a:ext cx="1981200" cy="65563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7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534949"/>
              </a:solidFill>
            </a:endParaRPr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534949"/>
              </a:solidFill>
            </a:endParaRP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AA1578F-4347-4010-9846-260EA394D9D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835594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6" name="Rectangle 8"/>
          <p:cNvSpPr/>
          <p:nvPr/>
        </p:nvSpPr>
        <p:spPr>
          <a:xfrm>
            <a:off x="7010400" y="150813"/>
            <a:ext cx="1981200" cy="65563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D1B9"/>
              </a:solidFill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D1B9"/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7B1270-D3FF-4310-82F3-C89B184FFAC5}" type="slidenum">
              <a:rPr lang="ru-RU" altLang="ru-RU">
                <a:solidFill>
                  <a:srgbClr val="CCD1B9"/>
                </a:solidFill>
              </a:rPr>
              <a:pPr/>
              <a:t>‹#›</a:t>
            </a:fld>
            <a:endParaRPr lang="ru-RU" altLang="ru-RU">
              <a:solidFill>
                <a:srgbClr val="CCD1B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0532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53494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53494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D94B74-EC24-4D19-8B01-5DE1D323C33E}" type="slidenum">
              <a:rPr lang="ru-RU" altLang="ru-RU">
                <a:solidFill>
                  <a:srgbClr val="534949"/>
                </a:solidFill>
              </a:rPr>
              <a:pPr/>
              <a:t>‹#›</a:t>
            </a:fld>
            <a:endParaRPr lang="ru-RU" altLang="ru-RU">
              <a:solidFill>
                <a:srgbClr val="5349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7980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152400" y="147638"/>
            <a:ext cx="6705600" cy="65563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7"/>
          <p:cNvSpPr/>
          <p:nvPr/>
        </p:nvSpPr>
        <p:spPr>
          <a:xfrm>
            <a:off x="7010400" y="147638"/>
            <a:ext cx="1955800" cy="65563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534949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534949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46A039E-9240-437B-98B6-0198372C99AE}" type="slidenum">
              <a:rPr lang="ru-RU" altLang="ru-RU">
                <a:solidFill>
                  <a:srgbClr val="CCD1B9"/>
                </a:solidFill>
              </a:rPr>
              <a:pPr/>
              <a:t>‹#›</a:t>
            </a:fld>
            <a:endParaRPr lang="ru-RU" altLang="ru-RU">
              <a:solidFill>
                <a:srgbClr val="CCD1B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9489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20888C-A79A-4C5E-BBDD-CA61D25603F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05CED0-8FE5-4CC8-93BE-AF04F2725FD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350404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766F5-DC1E-43FB-A0AE-4CAEDE34101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433044-745C-4674-AEFE-F449383E509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651765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336823-D965-451F-98A1-EA96C5D4374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B28BD7-394C-4DE5-960D-E681627F723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909335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F8DDE7-C706-48D7-8939-FABBBCDA592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9B587F-49DD-4CDD-96DC-FA257767339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028980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23445-F982-44A5-B138-E9E713EE917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C81ECC-A927-41CD-A995-D5F90BA3B64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521703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3E4853-7B34-4D65-9364-D73E1171C00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5A1780-20EB-4DB8-B5D9-56FC32FDBB5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91192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5CCE7-F36D-41A5-AC74-F9B388A2659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A0BEB-07C1-4624-AD76-7E6079C8B77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906AA5-8F90-411B-9DB9-A03BFC75350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DAF573-5533-4A9D-BD77-306703EEA0B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267346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60CB21-6F2F-4391-A14B-F221D884764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971F93-1F09-4D1A-A9A3-F858F2A8741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959757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819BA-0764-47F3-AB80-EB5D1CF8DC2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2E5013-C77B-4CFF-AD39-1C3FCB757FC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3540147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19FB78-7AE3-4046-86A6-F46C2B915F7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23A394-C383-4CAD-AE77-82FD1044BFC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87172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43E6F-AB49-4035-B3A5-E736C082E9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F1952B-E1EB-4365-AADF-69783A6221D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9642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7B2CDF-FEC4-408A-999C-87FCD44712C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0AB7EA-7707-4CCB-865F-2D73105526E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A2DDA-BC56-416D-B106-C3DEC71E575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1655C2-44B9-4C21-B16F-74A47B56105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DB7E6-C38A-4388-BE4A-135B101B18C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54542C-140C-411D-852D-110030AAB0E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3360A-DE40-421E-A039-8E8600BFD92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A42431-C97C-4BE6-9274-21C64D00B33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734684-96A8-42D1-8D09-3DF623FCF8F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7F98F-8565-4A33-85C9-436992838DE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75844E-769B-4DB8-AC36-71DE4E559F5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5B764-480F-447F-8B14-308F570A434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4198299-484A-43BD-94CF-7F3A1B04D72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D745DFD-B39D-4DD5-AB91-48C4D509939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5125"/>
            <a:ext cx="8831263" cy="50450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152400"/>
            <a:ext cx="8813800" cy="1346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600"/>
            <a:ext cx="8382000" cy="1054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719263"/>
            <a:ext cx="8407400" cy="4406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475" y="6356350"/>
            <a:ext cx="2133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534949"/>
              </a:solidFill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534949"/>
              </a:solidFill>
              <a:latin typeface="Verdan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363" y="6354763"/>
            <a:ext cx="582612" cy="274637"/>
          </a:xfrm>
          <a:prstGeom prst="rect">
            <a:avLst/>
          </a:prstGeom>
          <a:ln w="19050"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7492AA4-94AE-4C53-92B9-6B0683F8BDF3}" type="slidenum">
              <a:rPr lang="ru-RU" altLang="ru-RU" smtClean="0">
                <a:solidFill>
                  <a:srgbClr val="534949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solidFill>
                <a:srgbClr val="534949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160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 cap="all" spc="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Franklin Gothic Medium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Franklin Gothic Medium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Franklin Gothic Medium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Franklin Gothic Medium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Franklin Gothic Medium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Franklin Gothic Medium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Franklin Gothic Medium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Franklin Gothic Medium" pitchFamily="34" charset="0"/>
        </a:defRPr>
      </a:lvl9pPr>
    </p:titleStyle>
    <p:bodyStyle>
      <a:lvl1pPr marL="2730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anose="05020102010507070707" pitchFamily="18" charset="2"/>
        <a:buChar char=""/>
        <a:defRPr sz="2000" kern="1200" spc="150">
          <a:solidFill>
            <a:schemeClr val="tx2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800" kern="1200" spc="1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ct val="0"/>
        </a:spcAft>
        <a:buClr>
          <a:srgbClr val="928B70"/>
        </a:buClr>
        <a:buFont typeface="Wingdings" panose="05000000000000000000" pitchFamily="2" charset="2"/>
        <a:buChar char="§"/>
        <a:defRPr sz="1600" kern="1200" spc="100">
          <a:solidFill>
            <a:schemeClr val="tx2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ct val="0"/>
        </a:spcAft>
        <a:buClr>
          <a:srgbClr val="87706B"/>
        </a:buClr>
        <a:buFont typeface="Wingdings" panose="05000000000000000000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spcBef>
          <a:spcPct val="20000"/>
        </a:spcBef>
        <a:spcAft>
          <a:spcPct val="0"/>
        </a:spcAft>
        <a:buClr>
          <a:srgbClr val="6F777D"/>
        </a:buClr>
        <a:buFont typeface="Wingdings" panose="05000000000000000000" pitchFamily="2" charset="2"/>
        <a:buChar char="§"/>
        <a:defRPr sz="1300" kern="1200" spc="10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6F7FB23-F6A8-47C2-A8F8-60E2BA40EA6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34C7874-8F87-49E5-BB96-EFBB3D18C105}" type="slidenum">
              <a:rPr lang="ru-RU" altLang="ru-RU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4119900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s700vo.ru/home/struktura/napravleniya-deyatelnosti/2013-12-13-09-49-47/2013-12-13-09-49-48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583307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Организация проектной деятельности </a:t>
            </a:r>
            <a:b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уровне среднего общего образования </a:t>
            </a:r>
            <a:b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7830018"/>
              </p:ext>
            </p:extLst>
          </p:nvPr>
        </p:nvGraphicFramePr>
        <p:xfrm>
          <a:off x="455283" y="1386922"/>
          <a:ext cx="8136903" cy="5511353"/>
        </p:xfrm>
        <a:graphic>
          <a:graphicData uri="http://schemas.openxmlformats.org/drawingml/2006/table">
            <a:tbl>
              <a:tblPr/>
              <a:tblGrid>
                <a:gridCol w="4068027"/>
                <a:gridCol w="4068876"/>
              </a:tblGrid>
              <a:tr h="29893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Проектная деятельность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Учебно-исследовательская деятельность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6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Цель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- р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еализация проектного замысла.</a:t>
                      </a:r>
                      <a:endParaRPr lang="ru-RU" sz="16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Цель</a:t>
                      </a: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- у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яснение сущности, познание истины в отношении какого-либо объекта или явления. </a:t>
                      </a:r>
                      <a:endParaRPr lang="ru-RU" sz="12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977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Проект направлен на получение конкретного запланированного результата — продукта, обладающего определёнными свойствами и необходимого для конкретного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использования.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Проектирование как способ преобразования мира.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Обучение чему-нибудь через создание чего-нибудь, нужного для кого-нибудь.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Организуется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поиск в какой-то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области.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Освоение норм исследовательской деятельности, формирование и развитие культуры исследовательского поведения как способа познания мира.</a:t>
                      </a:r>
                      <a:endParaRPr lang="ru-RU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Отрицательный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результат есть тоже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результат.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426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Реализацию проектных работ предваряет представление о будущем проекте, планирование процесса создания продукта и реализации этого плана. Результат проекта должен быть точно соотнесён со всеми характеристиками, сформулированными в его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замысле.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Логика построения исследовательской деятельности включает формулировку проблемы исследования, выдвижение гипотезы (для решения этой проблемы) и последующую экспериментальную или модельную проверку выдвинутых предположений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67544" y="260648"/>
            <a:ext cx="82089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Различия между проектной и учебно-исследовательской деятельностью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78846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Проектная или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псевдопроектная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деятельность?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12776"/>
            <a:ext cx="8964488" cy="4713387"/>
          </a:xfrm>
        </p:spPr>
        <p:txBody>
          <a:bodyPr/>
          <a:lstStyle/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	О том, что проектная деятельность в школах осуществляется неудовлетворительно, сужу не только по своему опыту работы со школами и опыту моих сотрудников, но и по многочисленным публикациям в Интернете. Приходится констатировать, что многие из тех, кто выкладывает в Интернете сообщения об опыте проектной деятельности учащихся, слабо понимают, что такое проект и проектная деятельность, и поэтому то, о чем они пишут, к проектной деятельности имеет весьма отдаленное отношение. Это очевидно уже из названий десятков и сотен ученических проектов. Вот примеры таких названий: «Праздники и традиции нашей семьи», «Огуречные секреты», «Мое школьное питание», «Симметрия живых организмов», «Химия и цвет. Натуральные и искусственные красители», «Химия в жизни человека», «Символика России», «Молния», «Загрязнение окружающей среды», «Моя школа», «Моя малая родина», «Числа в нашей жизни», «Герб моей семьи», «Мой класс и моя школа», «Моя семья», «Пословицы и поговорки». Работая над этими и подобными им проектами, учащиеся будут искать нужную информацию, каким-то образом ее отбирать, анализировать и синтезировать. Они будут получать новые знания для себя и, возможно, обогатят ими еще кого-то, кто ознакомится с результатами их работы. Полезно? Конечно, полезно—вряд ли кто-то это будет отрицать. Но только это не проектная, а 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псевдопроектная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деятельность. Конечно, при желании реализацией проекта можно назвать любой продукт детского творчества, но от такого называния эта деятельность проектной не станет. В такой деятельности не будут решаться задачи, на решение которых изначально был ориентирован метод проектов.</a:t>
            </a:r>
          </a:p>
          <a:p>
            <a:pPr algn="just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6165304"/>
            <a:ext cx="82444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Проектная деятельность в школе: неиспользуемые возможности В. С. Лазарев</a:t>
            </a:r>
          </a:p>
          <a:p>
            <a:pPr algn="r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http://vo.hse.ru/data/2015/09/28/1073775194/Lasarev.pdf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Почему встает вопрос о 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псевдопроектной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деятельности или замене проектной деятельности исследовательской?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700808"/>
            <a:ext cx="7920880" cy="4425355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Сами учителя имеют опыт исследовательской деятельности, реже – проектной. Иногда не имеют никакого. 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(Кто занимался этой работой с учащимися до введения ФГОС? С какими учащимися?)</a:t>
            </a: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работу учащихся влияет опыт, полученный на учебных занятиях.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исследовательской деятельности в большинстве случаев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требует других условий образовательной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деятельности, специального оснащения и пр. 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09401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опыта работы школ </a:t>
            </a:r>
            <a:b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ГБОУ СОШ №700 г. Санкт-Петербурга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программе «Основы исследовательской и проектной деятельности» используется типология «возрастно-ориентированных проектов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и определена последовательность освоения основ исследовательской деятельности учащихся: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5-6 класс «Проект-проба»,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7-8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 «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изайн-проект»,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 «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роект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меняющий жизнь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</a:p>
          <a:p>
            <a:pPr marL="0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класс «Интервью с предметом»,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класс «Наблюдение»,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класс «Эксперимент»,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класс «Критический анализ статьи»,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 класс «История научного открытия».</a:t>
            </a:r>
          </a:p>
          <a:p>
            <a:pPr marL="0" indent="0" algn="ctr"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http://s700vo.ru/home/struktura/napravleniya-deyatelnosti/2013-12-13-09-49-47/2013-12-13-09-49-48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86283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44824"/>
            <a:ext cx="8712968" cy="3853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Реферативные работы - это творческие работы, написанные на основе нескольких литературных источников,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предполагающие выполнение задачи сбора и представления максимально полной информации по избранной теме.</a:t>
            </a:r>
            <a:endParaRPr lang="ru-RU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азвание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работы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может нести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себе определенную заявку на ее характер. Название реферата, как правило, достаточно простое, общее или охватывает широкий круг вопросов, например: «Идеи гуманизма в искусстве», «Уральские ледяные пещеры». </a:t>
            </a: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Название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учебно-исследовательской работы сложное, указывает на конкретность исследуемого вопроса, в нем присутствуют такие понятия как «причины», «моделирование», «роль», «особенности», «оценка», «анализ», «влияние», «характеристика» и т. п. Например, тема учебно-исследовательской работы может звучать так: «Характеристика государственных колоний на современной политической карте мира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260648"/>
            <a:ext cx="8568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Реферат или исследование?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55653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1163278"/>
            <a:ext cx="8712968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Может быть проведена по следующим основаниям: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видам проектов: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информационный (поисковый), исследовательский, творческий, социальный, прикладной (практико-ориентированный), игровой (ролевой), инновационный (предполагающий организационно-экономический механизм внедрения);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содержанию: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монопредметный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межпредметный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метапредметный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• 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количеству участников: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индивидуальный, парный,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малогрупповой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(до 5 человек), групповой (до 15 человек), коллективный (класс и более в рамках школы), муниципальный, городской, всероссийский, международный, сетевой (в рамках сложившейся партнёрской сети, в том числе в Интернете);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длительности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(продолжительности) проекта: от проекта-урока до вертикального многолетнего проекта; возможности нелинейного планирования.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дидактической цели: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ознакомление обучающихся с методами и технологиями проектной деятельности, обеспечение индивидуализации и дифференциации обучения, поддержка мотивации в обучении, реализация потенциала личности и пр.;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составу учащихся: участники проекта -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обучающиеся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(одного или разных возрастов),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родители, и учителя.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188640"/>
            <a:ext cx="85689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Типология форм организации проектной деятельности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512" y="1146510"/>
            <a:ext cx="8749480" cy="5861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Уровень среднего общего образования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Вариант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1: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триместр - теоретический блок, далее индивидуальная работа под руководством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научных руководителей,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точки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совместной работы 1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 в месяц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(защита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темы, плана работы;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источников и др.), в последнем триместре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подготовка к защите, защита. 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Вариант 2: параллельное решение вопросов теоретической подготовки и практического выполнения. 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Вариант 3: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теоретической базы достаточно, чтобы учащимся самостоятельно реализовывать индивидуальный проект под руководством учителей, определение точек совместной работы для представления промежуточных результатов и обсуждений.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Вариант 4…</a:t>
            </a:r>
          </a:p>
          <a:p>
            <a:pPr lvl="0" algn="ctr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Как организуется деятельность в течение года (запуск, выбор руководителей, организация групп, дальнейшее использование проектов)?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188640"/>
            <a:ext cx="85689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Вопросы преемственности деятельности на разных уровнях общего образования: организация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1676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9532" y="1639475"/>
            <a:ext cx="856895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ученическое научное общество – форма внеурочной деятельности, которая сочетает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коллективное обсуждение промежуточных и итоговых результатов этой работы, организацию круглых столов, дискуссий, дебатов, интеллектуальных игр, публичных защит, конференций и др., а также встречи с представителями науки и образования, экскурсии в учреждения науки и образования, сотрудничество с УНИО других школ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Игры, в ходе которых отрабатываются отдельные умения, получается конкретный опыт: «День науки», «Мир науки», «Детективное агентство» и пр.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образовательные экспедиции – походы, поездки, экскурсии, которые организуются для решения задач индивидуального проекта учащихся с целью сбора информации, выявления актуальности и пр. 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факультативные занятия, по отдельным аспектам реализации индивидуального проекта (помощь новым учащимся, учащимся, испытывающим трудности); 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участие обучающихся в олимпиадах, конкурсах, конференциях, в том числе дистанционных, предметных неделях, интеллектуальных марафонах,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хакатонах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др. формах представления результатов.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404664"/>
            <a:ext cx="8352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Формы организации деятельности учащихся, поддерживающие выполнение индивидуального проекта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Какие новые вопросы появились?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7524" y="1677293"/>
            <a:ext cx="8568952" cy="5145435"/>
          </a:xfrm>
        </p:spPr>
        <p:txBody>
          <a:bodyPr/>
          <a:lstStyle/>
          <a:p>
            <a:pPr algn="just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 проектная и учебно-исследовательская деятельность может быть связана с программой развития УУД. программой воспитания и социализации?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 проектная и учебно-исследовательская деятельность может быть связана с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предпрофильной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подготовкой и дальнейшим выбором профиля?</a:t>
            </a:r>
            <a:endParaRPr lang="ru-RU" dirty="0" smtClean="0"/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 избежать плагиата при реализации проектной и учебно-исследовательской деятельности?</a:t>
            </a:r>
          </a:p>
          <a:p>
            <a:pPr marL="0" indent="0" algn="just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5016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Вопросы, о которых стоит подумать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3249" y="1556792"/>
            <a:ext cx="8229600" cy="4281339"/>
          </a:xfrm>
        </p:spPr>
        <p:txBody>
          <a:bodyPr/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помочь детям выбрать тему работы? (Идеи от банка тем до …)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Какова роль взрослых в организации проектной и исследовательской деятельности, в реализации индивидуального проекта?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Что значит руководить?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Индивидуальный проект: в чем индивидуализация? (от темы до времени).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Свобода ученика даже в ущерб формальным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требованиям.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возможности стоит использовать, чтобы улучшить содержание проекта и его результаты?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 мы используем возможности для получения детьми опыта публичного представления результатов деятельности?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организация деятельности учащихся развивает образовательную систему школы? (традиции и инновации).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175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первой части 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вебинара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3249" y="1556792"/>
            <a:ext cx="8229600" cy="4281339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Преемственность в организации проектной деятельности основной и средней школы.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ФГОС СОО  к организации проектной деятельности.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проектной деятельности школьников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Индивидуальный проект как обязательная часть Учебного плана СОО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11474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404664"/>
            <a:ext cx="8229600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опыта реализации проектов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690" y="1312763"/>
            <a:ext cx="6034617" cy="470852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333819" y="6165304"/>
            <a:ext cx="62556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Школьная лига </a:t>
            </a:r>
            <a:r>
              <a:rPr lang="ru-RU" dirty="0" err="1" smtClean="0">
                <a:solidFill>
                  <a:prstClr val="black"/>
                </a:solidFill>
              </a:rPr>
              <a:t>РосНано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en-US" dirty="0" smtClean="0">
                <a:solidFill>
                  <a:prstClr val="black"/>
                </a:solidFill>
              </a:rPr>
              <a:t>http</a:t>
            </a:r>
            <a:r>
              <a:rPr lang="en-US" dirty="0">
                <a:solidFill>
                  <a:prstClr val="black"/>
                </a:solidFill>
              </a:rPr>
              <a:t>://www.schoolnano.ru/node/4478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2155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опыта реализации проектов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691" y="1196752"/>
            <a:ext cx="6034617" cy="452596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483768" y="6021288"/>
            <a:ext cx="53472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Проектная платформа </a:t>
            </a:r>
            <a:r>
              <a:rPr lang="en-US" dirty="0" smtClean="0">
                <a:solidFill>
                  <a:prstClr val="black"/>
                </a:solidFill>
              </a:rPr>
              <a:t>http</a:t>
            </a:r>
            <a:r>
              <a:rPr lang="en-US" dirty="0">
                <a:solidFill>
                  <a:prstClr val="black"/>
                </a:solidFill>
              </a:rPr>
              <a:t>://cosmodis.ru/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7079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517030"/>
          </a:xfrm>
        </p:spPr>
        <p:txBody>
          <a:bodyPr/>
          <a:lstStyle/>
          <a:p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опыта работы школ </a:t>
            </a:r>
            <a:b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ОУ СОШ №29 г. Подольска </a:t>
            </a:r>
            <a:b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Московской области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9592" y="1349207"/>
            <a:ext cx="7344816" cy="5508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3725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7524" y="1700808"/>
            <a:ext cx="856895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Возможно использование рефлексивных листов, дневников самоконтроля, в которых отражаются элементы самоанализа в ходе работы и которые используются во время собеседований с руководителями проекта и на защите проекта;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Одной из особенностей работы над проектом является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самооценивание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хода и результата работы. Это позволяет, оглянувшись назад, увидеть допущенные просчёты (на первых порах это переоценка собственных сил, неправильное распределение времени, неумение работать с информацией, вовремя обратиться за помощью).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Необходимо наличие ясной и простой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критериальной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системы оценки итогового результата работы по проекту.</a:t>
            </a:r>
          </a:p>
          <a:p>
            <a:pPr algn="just">
              <a:buFont typeface="Arial" pitchFamily="34" charset="0"/>
              <a:buChar char="•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Необходимо понимать, что оценивается процесс и результат. </a:t>
            </a:r>
          </a:p>
          <a:p>
            <a:pPr algn="just">
              <a:buFont typeface="Arial" pitchFamily="34" charset="0"/>
              <a:buChar char="•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 привлечь к оценке работ профессионалов? Кто может выступать в качестве профессионала? 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404664"/>
            <a:ext cx="820891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Совсем немного об оценивании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dirty="0" smtClean="0"/>
              <a:t>Оценка проектной деятельности</a:t>
            </a:r>
            <a:br>
              <a:rPr lang="ru-RU" altLang="ru-RU" dirty="0" smtClean="0"/>
            </a:br>
            <a:r>
              <a:rPr lang="ru-RU" altLang="ru-RU" sz="1600" dirty="0" smtClean="0"/>
              <a:t>(из выступления В.В. </a:t>
            </a:r>
            <a:r>
              <a:rPr lang="ru-RU" altLang="ru-RU" sz="1600" dirty="0" err="1" smtClean="0"/>
              <a:t>Кучурина</a:t>
            </a:r>
            <a:r>
              <a:rPr lang="ru-RU" altLang="ru-RU" sz="1600" dirty="0" smtClean="0"/>
              <a:t/>
            </a:r>
            <a:br>
              <a:rPr lang="ru-RU" altLang="ru-RU" sz="1600" dirty="0" smtClean="0"/>
            </a:br>
            <a:r>
              <a:rPr lang="ru-RU" altLang="ru-RU" sz="1600" dirty="0" smtClean="0"/>
              <a:t> «Оценка </a:t>
            </a:r>
            <a:r>
              <a:rPr lang="ru-RU" altLang="ru-RU" sz="1600" dirty="0" err="1" smtClean="0"/>
              <a:t>метапредметных</a:t>
            </a:r>
            <a:r>
              <a:rPr lang="ru-RU" altLang="ru-RU" sz="1600" dirty="0" smtClean="0"/>
              <a:t> результатов)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728633"/>
              </p:ext>
            </p:extLst>
          </p:nvPr>
        </p:nvGraphicFramePr>
        <p:xfrm>
          <a:off x="179388" y="1752600"/>
          <a:ext cx="8856662" cy="50292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68105"/>
                <a:gridCol w="3816284"/>
                <a:gridCol w="3672273"/>
              </a:tblGrid>
              <a:tr h="314405">
                <a:tc rowSpan="2">
                  <a:txBody>
                    <a:bodyPr/>
                    <a:lstStyle/>
                    <a:p>
                      <a:pPr indent="28829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Критерий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530" marR="31530" marT="0" marB="0"/>
                </a:tc>
                <a:tc gridSpan="2">
                  <a:txBody>
                    <a:bodyPr/>
                    <a:lstStyle/>
                    <a:p>
                      <a:pPr indent="28829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Уровни сформированности навыков проектной деятельности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530" marR="3153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45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26695" algn="l"/>
                        </a:tabLst>
                      </a:pPr>
                      <a:r>
                        <a:rPr lang="en-US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Базовый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530" marR="3153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26695" algn="l"/>
                        </a:tabLst>
                      </a:pPr>
                      <a:r>
                        <a:rPr lang="en-US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Повышенный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530" marR="31530" marT="0" marB="0" anchor="ctr"/>
                </a:tc>
              </a:tr>
              <a:tr h="150876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26695" algn="l"/>
                        </a:tabLs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Самостоятельное приобретение 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знаний и решение проблем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530" marR="3153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26695" algn="l"/>
                        </a:tabLs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Работа в целом свидетельствует о способности самостоятельно с опорой на помощь руководителя ставить проблему и находить пути её решения; продемонстрирована способность приобретать новые знания и/или осваивать новые способы действий, достигать более глубокого понимания изученного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530" marR="3153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-68580" algn="l"/>
                        </a:tabLs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Работа в целом свидетельствует о способности самостоятельно ставить проблему и находить пути её решения; продемонстрировано свободное владение логическими операциями, навыками критического мышления, умение самостоятельно мыслить; продемонстрирована способность на этой основе приобретать новые знания и/или осваивать новые способы действий, достигать более глубокого понимания 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проблемы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-68580" algn="l"/>
                        </a:tabLst>
                      </a:pP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530" marR="31530" marT="0" marB="0"/>
                </a:tc>
              </a:tr>
              <a:tr h="62646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26695" algn="l"/>
                        </a:tabLst>
                      </a:pPr>
                      <a:r>
                        <a:rPr lang="en-US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Знание предмета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530" marR="3153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26695" algn="l"/>
                        </a:tabLs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Продемонстрировано понимание содержания выполненной работы. В работе и в ответах на вопросы по содержанию работы отсутствуют грубые ошибки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530" marR="3153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-68580" algn="l"/>
                        </a:tabLs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Продемонстрировано свободное владение предметом проектной деятельности. Ошибки отсутствуют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530" marR="31530" marT="0" marB="0"/>
                </a:tc>
              </a:tr>
              <a:tr h="1243019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Регулятивные 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действия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530" marR="31530" marT="0" marB="0"/>
                </a:tc>
                <a:tc>
                  <a:txBody>
                    <a:bodyPr/>
                    <a:lstStyle/>
                    <a:p>
                      <a:pPr marL="0" indent="2730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26695" algn="l"/>
                        </a:tabLs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Продемонстрированы навыки определения темы и планирования работы.</a:t>
                      </a:r>
                    </a:p>
                    <a:p>
                      <a:pPr marL="0" marR="0" indent="28829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Работа доведена до конца и представлена комиссии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 некоторые этапы выполнялись под контролем и при поддержке руководителя. При этом проявляются отдельные элементы самооценки и самоконтроля обучающегося</a:t>
                      </a:r>
                      <a:endParaRPr lang="ru-RU" sz="11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indent="28829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530" marR="31530" marT="0" marB="0"/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Работа тщательно спланирована и последовательно реализована, своевременно пройдены все необходимые этапы обсуждения и представления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indent="28829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Контроль и коррекция осуществлялись самостоятельно</a:t>
                      </a:r>
                      <a:endParaRPr lang="ru-RU" sz="11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indent="28829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530" marR="31530" marT="0" marB="0"/>
                </a:tc>
              </a:tr>
              <a:tr h="1112006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Коммуникация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530" marR="31530" marT="0" marB="0"/>
                </a:tc>
                <a:tc>
                  <a:txBody>
                    <a:bodyPr/>
                    <a:lstStyle/>
                    <a:p>
                      <a:pPr marL="0" marR="0" indent="28829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Продемонстрированы навыки оформления проектной работы и пояснительной записки, а также подготовки простой презентации. Автор отвечает на вопросы.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530" marR="31530" marT="0" marB="0"/>
                </a:tc>
                <a:tc>
                  <a:txBody>
                    <a:bodyPr/>
                    <a:lstStyle/>
                    <a:p>
                      <a:pPr marL="0" marR="0" indent="28829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Тема ясно определена и пояснена. Текст/сообщение хорошо структурированы. Все мысли выражены ясно, логично, последовательно, аргументированно. </a:t>
                      </a:r>
                      <a:r>
                        <a:rPr lang="en-US" sz="11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Работа</a:t>
                      </a:r>
                      <a:r>
                        <a:rPr lang="en-US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en-US" sz="11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сооб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щ</a:t>
                      </a:r>
                      <a:r>
                        <a:rPr lang="en-US" sz="11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ение</a:t>
                      </a:r>
                      <a:r>
                        <a:rPr lang="en-US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1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вызывает</a:t>
                      </a:r>
                      <a:r>
                        <a:rPr lang="en-US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1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интерес</a:t>
                      </a:r>
                      <a:r>
                        <a:rPr lang="en-US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en-US" sz="11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Автор</a:t>
                      </a:r>
                      <a:r>
                        <a:rPr lang="en-US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1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свободно</a:t>
                      </a:r>
                      <a:r>
                        <a:rPr lang="en-US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1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отвечает</a:t>
                      </a:r>
                      <a:r>
                        <a:rPr lang="en-US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1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</a:t>
                      </a:r>
                      <a:r>
                        <a:rPr lang="en-US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1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вопросы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530" marR="3153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584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Text Box 1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42900" indent="-341313" algn="ctr">
              <a:spcBef>
                <a:spcPts val="11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ru-RU" sz="4400" b="1" dirty="0">
              <a:solidFill>
                <a:srgbClr val="FF0000"/>
              </a:solidFill>
              <a:latin typeface="Calibri" charset="-52"/>
            </a:endParaRPr>
          </a:p>
          <a:p>
            <a:pPr marL="342900" indent="-341313" algn="ctr">
              <a:spcBef>
                <a:spcPts val="11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ru-RU" sz="4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1313" algn="ctr">
              <a:spcBef>
                <a:spcPts val="11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  <a:r>
              <a:rPr lang="ru-RU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 внимание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marL="342900" indent="-341313" algn="ctr">
              <a:spcBef>
                <a:spcPts val="11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ru-RU" sz="4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1313" algn="ctr">
              <a:spcBef>
                <a:spcPts val="11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ru-RU" sz="4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1313" algn="ctr">
              <a:spcBef>
                <a:spcPts val="11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rtv-loiro@yandex.ru</a:t>
            </a:r>
          </a:p>
          <a:p>
            <a:pPr marL="342900" indent="-341313" algn="ctr">
              <a:spcBef>
                <a:spcPts val="11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sz="4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Минобразования РФ от 5 марта 2004 г. N 1089</a:t>
            </a:r>
            <a:br>
              <a:rPr lang="ru-RU" alt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"Об утверждении федерального компонента государственных образовательных стандартов начального общего, основного общего и среднего (полного) общего образования»</a:t>
            </a:r>
            <a:br>
              <a:rPr lang="ru-RU" alt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(Стандарты первого поколения)</a:t>
            </a:r>
            <a:r>
              <a:rPr lang="ru-RU" altLang="ru-RU" dirty="0" smtClean="0"/>
              <a:t/>
            </a:r>
            <a:br>
              <a:rPr lang="ru-RU" altLang="ru-RU" dirty="0" smtClean="0"/>
            </a:br>
            <a:r>
              <a:rPr lang="ru-RU" altLang="ru-RU" dirty="0" smtClean="0"/>
              <a:t/>
            </a:r>
            <a:br>
              <a:rPr lang="ru-RU" altLang="ru-RU" dirty="0" smtClean="0"/>
            </a:br>
            <a:endParaRPr lang="ru-RU" altLang="ru-RU" dirty="0" smtClean="0"/>
          </a:p>
        </p:txBody>
      </p:sp>
      <p:sp>
        <p:nvSpPr>
          <p:cNvPr id="27651" name="TextBox 2"/>
          <p:cNvSpPr txBox="1">
            <a:spLocks noChangeArrowheads="1"/>
          </p:cNvSpPr>
          <p:nvPr/>
        </p:nvSpPr>
        <p:spPr bwMode="auto">
          <a:xfrm>
            <a:off x="468313" y="2708275"/>
            <a:ext cx="8424862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учебные умения, навыки и способы деятельности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освоения содержания среднего (полного) общего образования учащийся получает возможность совершенствовать и расширить круг общих учебных умений, навыков и способов деятельности. Предлагаемая рубрикация имеет условный (примерный) характер. Овладение общими умениями, навыками, способами деятельности как существенными элементами культуры является необходимым условием развития и социализации учащихся.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451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Минобразования РФ от 5 марта 2004 г. N 1089</a:t>
            </a:r>
            <a:br>
              <a:rPr lang="ru-RU" alt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"Об утверждении федерального компонента государственных образовательных стандартов начального общего, основного общего и среднего (полного) общего образования»</a:t>
            </a:r>
            <a:br>
              <a:rPr lang="ru-RU" alt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(Стандарты первого поколения)</a:t>
            </a:r>
            <a:r>
              <a:rPr lang="ru-RU" altLang="ru-RU" dirty="0" smtClean="0"/>
              <a:t/>
            </a:r>
            <a:br>
              <a:rPr lang="ru-RU" altLang="ru-RU" dirty="0" smtClean="0"/>
            </a:br>
            <a:r>
              <a:rPr lang="ru-RU" altLang="ru-RU" dirty="0" smtClean="0"/>
              <a:t/>
            </a:r>
            <a:br>
              <a:rPr lang="ru-RU" altLang="ru-RU" dirty="0" smtClean="0"/>
            </a:br>
            <a:endParaRPr lang="ru-RU" altLang="ru-RU" dirty="0" smtClean="0"/>
          </a:p>
        </p:txBody>
      </p:sp>
      <p:sp>
        <p:nvSpPr>
          <p:cNvPr id="28675" name="TextBox 2"/>
          <p:cNvSpPr txBox="1">
            <a:spLocks noChangeArrowheads="1"/>
          </p:cNvSpPr>
          <p:nvPr/>
        </p:nvSpPr>
        <p:spPr bwMode="auto">
          <a:xfrm>
            <a:off x="395288" y="1700213"/>
            <a:ext cx="8424862" cy="58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Познавательная деятельность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600" b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b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самостоятельно и мотивированно организовывать свою познавательную деятельность (от постановки цели до получения и оценки результата). Использование элементов причинно-следственного и структурно-функционального анализа. Исследование несложных реальных связей и зависимостей. Определение сущностных характеристик изучаемого объекта; самостоятельный выбор критериев для сравнения, сопоставления, оценки и классификации объектов.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600" b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b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проектной деятельности, в организации и проведении учебно-исследовательской работы: выдвижение гипотез, осуществление их проверки, владение приемами исследовательской деятельности, элементарными умениями прогноза (умение отвечать на вопрос: "Что произойдет, если..."). Самостоятельное создание алгоритмов познавательной деятельности для решения задач творческого и поискового характера. Формулирование полученных результатов.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600" b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b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собственных произведений, идеальных и реальных моделей объектов, процессов, явлений, в том числе с использованием мультимедийных технологий, реализация оригинального замысла, использование разнообразных (в том числе художественных) средств, умение импровизировать.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856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Минобразования РФ от 5 марта 2004 г. N 1089</a:t>
            </a:r>
            <a:br>
              <a:rPr lang="ru-RU" alt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"Об утверждении федерального компонента государственных образовательных стандартов начального общего, основного общего и среднего (полного) общего образования»</a:t>
            </a:r>
            <a:br>
              <a:rPr lang="ru-RU" alt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(Стандарты первого поколения)</a:t>
            </a:r>
            <a:r>
              <a:rPr lang="ru-RU" altLang="ru-RU" dirty="0" smtClean="0"/>
              <a:t/>
            </a:r>
            <a:br>
              <a:rPr lang="ru-RU" altLang="ru-RU" dirty="0" smtClean="0"/>
            </a:br>
            <a:r>
              <a:rPr lang="ru-RU" altLang="ru-RU" dirty="0" smtClean="0"/>
              <a:t/>
            </a:r>
            <a:br>
              <a:rPr lang="ru-RU" altLang="ru-RU" dirty="0" smtClean="0"/>
            </a:br>
            <a:endParaRPr lang="ru-RU" altLang="ru-RU" dirty="0" smtClean="0"/>
          </a:p>
        </p:txBody>
      </p:sp>
      <p:sp>
        <p:nvSpPr>
          <p:cNvPr id="29699" name="TextBox 2"/>
          <p:cNvSpPr txBox="1">
            <a:spLocks noChangeArrowheads="1"/>
          </p:cNvSpPr>
          <p:nvPr/>
        </p:nvSpPr>
        <p:spPr bwMode="auto">
          <a:xfrm>
            <a:off x="179388" y="1484313"/>
            <a:ext cx="8785225" cy="569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Информационно-коммуникативная деятельность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40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b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Поиск нужной информации по заданной теме в источниках различного типа, в том числе поиск информации, связанной с профессиональным образованием и профессиональной деятельностью, вакансиями на рынке труда и работой служб занятости населения. Извлечение необходимой информации из источников, созданных в различных знаковых системах (текст, таблица, график, диаграмма, аудиовизуальный ряд и др.), отделение основной информации от второстепенной, критическое оценивание достоверности полученной информации, передача содержания информации адекватно поставленной цели (сжато, полно, выборочно). Перевод информации из одной знаковой системы в другую (из текста в таблицу, из аудиовизуального ряда в текст и др.), выбор знаковых систем адекватно познавательной и коммуникативной ситуации. Умение развернуто обосновывать суждения, давать определения, приводить доказательства (в том числе от противного). Объяснение изученных положений на самостоятельно подобранных конкретных примерах.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400" b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b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 вида чтения в соответствии с поставленной целью (ознакомительное, просмотровое, поисковое и др.). Свободная работа с текстами художественного, публицистического и официально-делового стилей, понимание их специфики; адекватное восприятие языка средств массовой информации. Владение навыками редактирования текста, создания собственного текста.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400" b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b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мультимедийных ресурсов и компьютерных технологий для обработки, передачи, систематизации информации, создания баз данных, презентации результатов познавательной и практической деятельности.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400" b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b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Владение основными видами публичных выступлений (высказывание, монолог, дискуссия, полемика), следование этическим нормам и правилам ведения диалога (диспута).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40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40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564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Минобразования РФ от 5 марта 2004 г. N 1089</a:t>
            </a:r>
            <a:br>
              <a:rPr lang="ru-RU" alt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"Об утверждении федерального компонента государственных образовательных стандартов начального общего, основного общего и среднего (полного) общего образования»</a:t>
            </a:r>
            <a:br>
              <a:rPr lang="ru-RU" alt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(Стандарты первого поколения)</a:t>
            </a:r>
            <a:r>
              <a:rPr lang="ru-RU" altLang="ru-RU" dirty="0" smtClean="0"/>
              <a:t/>
            </a:r>
            <a:br>
              <a:rPr lang="ru-RU" altLang="ru-RU" dirty="0" smtClean="0"/>
            </a:br>
            <a:r>
              <a:rPr lang="ru-RU" altLang="ru-RU" dirty="0" smtClean="0"/>
              <a:t/>
            </a:r>
            <a:br>
              <a:rPr lang="ru-RU" altLang="ru-RU" dirty="0" smtClean="0"/>
            </a:br>
            <a:endParaRPr lang="ru-RU" altLang="ru-RU" dirty="0" smtClean="0"/>
          </a:p>
        </p:txBody>
      </p:sp>
      <p:sp>
        <p:nvSpPr>
          <p:cNvPr id="30723" name="TextBox 2"/>
          <p:cNvSpPr txBox="1">
            <a:spLocks noChangeArrowheads="1"/>
          </p:cNvSpPr>
          <p:nvPr/>
        </p:nvSpPr>
        <p:spPr bwMode="auto">
          <a:xfrm>
            <a:off x="468313" y="1628775"/>
            <a:ext cx="8424862" cy="557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Рефлексивная деятельность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600" b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b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Понимание ценности образования как средства развития культуры личности. Объективное оценивание своих учебных достижений, поведения, черт своей личности; учет мнения других людей при определении собственной позиции и самооценке. Умение соотносить приложенные усилия с полученными результатами своей деятельности.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600" b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b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Владение навыками организации и участия в коллективной деятельности: постановка общей цели и определение средств ее достижения, конструктивное восприятие иных мнений и идей, учет индивидуальности партнеров по деятельности, объективное определение своего вклада в общий результат.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600" b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b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Оценивание и корректировка своего поведения в окружающей среде, выполнение в практической деятельности и в повседневной жизни экологических требований.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600" b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b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Осознание своей национальной, социальной, конфессиональной принадлежности. Определение собственного отношения к явлениям современной жизни. Умение отстаивать свою гражданскую позицию, формулировать свои мировоззренческие взгляды. Осуществление осознанного выбора путей продолжения образования или будущей профессиональной деятельности.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643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1143000"/>
          </a:xfrm>
        </p:spPr>
        <p:txBody>
          <a:bodyPr/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образования и науки РФ от 17 мая 2012 г. N 413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"Об утверждении федерального государственного образовательного стандарта среднего общего образования"</a:t>
            </a:r>
            <a:r>
              <a:rPr lang="ru-RU" sz="2000" b="1" dirty="0"/>
              <a:t/>
            </a:r>
            <a:br>
              <a:rPr lang="ru-RU" sz="2000" b="1" dirty="0"/>
            </a:br>
            <a:endParaRPr lang="ru-RU" altLang="ru-RU" dirty="0" smtClean="0"/>
          </a:p>
        </p:txBody>
      </p:sp>
      <p:sp>
        <p:nvSpPr>
          <p:cNvPr id="30723" name="TextBox 2"/>
          <p:cNvSpPr txBox="1">
            <a:spLocks noChangeArrowheads="1"/>
          </p:cNvSpPr>
          <p:nvPr/>
        </p:nvSpPr>
        <p:spPr bwMode="auto">
          <a:xfrm>
            <a:off x="107504" y="1628775"/>
            <a:ext cx="8785671" cy="587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Метапредметные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результаты освоения основной образовательной программы должны отражать:</a:t>
            </a:r>
          </a:p>
          <a:p>
            <a:pPr algn="just"/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умение самостоятельно определять цели деятельности и составлять планы деятельности; самостоятельно осуществлять, контролировать и корректировать деятельность; использовать все возможные ресурсы для достижения поставленных целей и реализации планов деятельности; выбирать успешные стратегии в различных ситуациях;</a:t>
            </a:r>
          </a:p>
          <a:p>
            <a:pPr algn="just"/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умение продуктивно общаться и взаимодействовать в процессе совместной деятельности, учитывать позиции других участников деятельности, эффективно разрешать конфликты;</a:t>
            </a:r>
          </a:p>
          <a:p>
            <a:pPr algn="just"/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владение навыками познавательной, учебно-исследовательской и проектной деятельности, навыками разрешения проблем; способность и готовность к самостоятельному поиску методов решения практических задач, применению различных методов познания;</a:t>
            </a:r>
          </a:p>
          <a:p>
            <a:pPr algn="just"/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готовность и способность к самостоятельной информационно-познавательной деятельности, владение навыками получения необходимой информации из словарей разных типов, умение ориентироваться в различных источниках информации, критически оценивать и интерпретировать информацию, получаемую из различных источников;</a:t>
            </a:r>
          </a:p>
          <a:p>
            <a:r>
              <a:rPr lang="ru-RU" sz="1600" dirty="0"/>
              <a:t/>
            </a:r>
            <a:br>
              <a:rPr lang="ru-RU" sz="1600" dirty="0"/>
            </a:br>
            <a:endParaRPr lang="ru-RU" altLang="ru-RU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082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1143000"/>
          </a:xfrm>
        </p:spPr>
        <p:txBody>
          <a:bodyPr/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образования и науки РФ от 17 мая 2012 г. N 413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"Об утверждении федерального государственного образовательного стандарта среднего общего образования"</a:t>
            </a:r>
            <a:r>
              <a:rPr lang="ru-RU" sz="2000" b="1" dirty="0"/>
              <a:t/>
            </a:r>
            <a:br>
              <a:rPr lang="ru-RU" sz="2000" b="1" dirty="0"/>
            </a:br>
            <a:endParaRPr lang="ru-RU" altLang="ru-RU" dirty="0" smtClean="0"/>
          </a:p>
        </p:txBody>
      </p:sp>
      <p:sp>
        <p:nvSpPr>
          <p:cNvPr id="30723" name="TextBox 2"/>
          <p:cNvSpPr txBox="1">
            <a:spLocks noChangeArrowheads="1"/>
          </p:cNvSpPr>
          <p:nvPr/>
        </p:nvSpPr>
        <p:spPr bwMode="auto">
          <a:xfrm>
            <a:off x="393103" y="1417638"/>
            <a:ext cx="8152113" cy="53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/>
            <a:r>
              <a:rPr lang="ru-RU" sz="2000" b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умение </a:t>
            </a:r>
            <a:r>
              <a:rPr lang="ru-RU" sz="2000" b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средства информационных и коммуникационных технологий (далее - ИКТ) в решении когнитивных, коммуникативных и организационных задач с соблюдением требований эргономики, техники безопасности, гигиены, ресурсосбережения, правовых и этических норм, норм информационной безопасности;</a:t>
            </a:r>
          </a:p>
          <a:p>
            <a:pPr lvl="0" algn="just"/>
            <a:r>
              <a:rPr lang="ru-RU" sz="2000" b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умение определять назначение и функции различных социальных институтов;</a:t>
            </a:r>
          </a:p>
          <a:p>
            <a:pPr lvl="0" algn="just"/>
            <a:r>
              <a:rPr lang="ru-RU" sz="2000" b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7) умение самостоятельно оценивать и принимать решения, определяющие стратегию поведения, с учетом гражданских и нравственных ценностей;</a:t>
            </a:r>
          </a:p>
          <a:p>
            <a:pPr lvl="0" algn="just"/>
            <a:r>
              <a:rPr lang="ru-RU" sz="2000" b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8) владение языковыми средствами - умение ясно, логично и точно излагать свою точку зрения, использовать адекватные языковые средства;</a:t>
            </a:r>
          </a:p>
          <a:p>
            <a:pPr lvl="0" algn="just"/>
            <a:r>
              <a:rPr lang="ru-RU" sz="2000" b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9) владение навыками познавательной рефлексии как осознания совершаемых действий и мыслительных процессов, их результатов и оснований, границ своего знания и незнания, новых познавательных задач и средств их достижения.</a:t>
            </a:r>
          </a:p>
        </p:txBody>
      </p:sp>
    </p:spTree>
    <p:extLst>
      <p:ext uri="{BB962C8B-B14F-4D97-AF65-F5344CB8AC3E}">
        <p14:creationId xmlns:p14="http://schemas.microsoft.com/office/powerpoint/2010/main" val="3903185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260648"/>
            <a:ext cx="8208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  объединяет проектную и исследовательскую деятельность? 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80458" y="1440107"/>
            <a:ext cx="8604956" cy="5110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характер деятельности (главный результат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личности ребёнка,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приобретени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 новых умений, связанных с тремя группами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результатов; акцент в большей степени на процесс, чем на результат);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Возможности использования проектной и учебно-исследовательской деятельности для оценки </a:t>
            </a:r>
            <a:r>
              <a:rPr lang="ru-RU" sz="2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сформированности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метапредметных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результатов;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необходимые действия: целеполагание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формулировка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 средств и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методов,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планирование, определение последовательности и сроков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работ,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результатов работ в соответствии с замыслом проекта или целями исследования; представление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Использование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одной деятельности для достижения результатов другой.  </a:t>
            </a:r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Проектная деятельность может 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включать в себя этап исследования как способа достижения конечного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Возможна проектная организация процесса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исследования.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5785016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Сетка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етка">
    <a:dk1>
      <a:sysClr val="windowText" lastClr="000000"/>
    </a:dk1>
    <a:lt1>
      <a:sysClr val="window" lastClr="FFFFFF"/>
    </a:lt1>
    <a:dk2>
      <a:srgbClr val="534949"/>
    </a:dk2>
    <a:lt2>
      <a:srgbClr val="CCD1B9"/>
    </a:lt2>
    <a:accent1>
      <a:srgbClr val="C66951"/>
    </a:accent1>
    <a:accent2>
      <a:srgbClr val="BF974D"/>
    </a:accent2>
    <a:accent3>
      <a:srgbClr val="928B70"/>
    </a:accent3>
    <a:accent4>
      <a:srgbClr val="87706B"/>
    </a:accent4>
    <a:accent5>
      <a:srgbClr val="94734E"/>
    </a:accent5>
    <a:accent6>
      <a:srgbClr val="6F777D"/>
    </a:accent6>
    <a:hlink>
      <a:srgbClr val="CC9900"/>
    </a:hlink>
    <a:folHlink>
      <a:srgbClr val="C0C0C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627</TotalTime>
  <Words>2180</Words>
  <Application>Microsoft Office PowerPoint</Application>
  <PresentationFormat>Экран (4:3)</PresentationFormat>
  <Paragraphs>175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25</vt:i4>
      </vt:variant>
    </vt:vector>
  </HeadingPairs>
  <TitlesOfParts>
    <vt:vector size="28" baseType="lpstr">
      <vt:lpstr>1_Тема Office</vt:lpstr>
      <vt:lpstr>Сетка</vt:lpstr>
      <vt:lpstr>Тема Office</vt:lpstr>
      <vt:lpstr>    Организация проектной деятельности  на уровне среднего общего образования        </vt:lpstr>
      <vt:lpstr>Вопросы первой части вебинара</vt:lpstr>
      <vt:lpstr>    Приказ Минобразования РФ от 5 марта 2004 г. N 1089 "Об утверждении федерального компонента государственных образовательных стандартов начального общего, основного общего и среднего (полного) общего образования» (Стандарты первого поколения)  </vt:lpstr>
      <vt:lpstr>    Приказ Минобразования РФ от 5 марта 2004 г. N 1089 "Об утверждении федерального компонента государственных образовательных стандартов начального общего, основного общего и среднего (полного) общего образования» (Стандарты первого поколения)  </vt:lpstr>
      <vt:lpstr>    Приказ Минобразования РФ от 5 марта 2004 г. N 1089 "Об утверждении федерального компонента государственных образовательных стандартов начального общего, основного общего и среднего (полного) общего образования» (Стандарты первого поколения)  </vt:lpstr>
      <vt:lpstr>    Приказ Минобразования РФ от 5 марта 2004 г. N 1089 "Об утверждении федерального компонента государственных образовательных стандартов начального общего, основного общего и среднего (полного) общего образования» (Стандарты первого поколения)  </vt:lpstr>
      <vt:lpstr>Приказ Министерства образования и науки РФ от 17 мая 2012 г. N 413 "Об утверждении федерального государственного образовательного стандарта среднего общего образования" </vt:lpstr>
      <vt:lpstr>Приказ Министерства образования и науки РФ от 17 мая 2012 г. N 413 "Об утверждении федерального государственного образовательного стандарта среднего общего образования" </vt:lpstr>
      <vt:lpstr>Презентация PowerPoint</vt:lpstr>
      <vt:lpstr>Презентация PowerPoint</vt:lpstr>
      <vt:lpstr>Проектная или псевдопроектная деятельность?</vt:lpstr>
      <vt:lpstr>Почему встает вопрос о  псевдопроектной деятельности или замене проектной деятельности исследовательской?</vt:lpstr>
      <vt:lpstr>Из опыта работы школ  ГБОУ СОШ №700 г. Санкт-Петербурга</vt:lpstr>
      <vt:lpstr>Презентация PowerPoint</vt:lpstr>
      <vt:lpstr>Презентация PowerPoint</vt:lpstr>
      <vt:lpstr>Презентация PowerPoint</vt:lpstr>
      <vt:lpstr>Презентация PowerPoint</vt:lpstr>
      <vt:lpstr>Какие новые вопросы появились?</vt:lpstr>
      <vt:lpstr>Вопросы, о которых стоит подумать</vt:lpstr>
      <vt:lpstr>Из опыта реализации проектов</vt:lpstr>
      <vt:lpstr>Из опыта реализации проектов</vt:lpstr>
      <vt:lpstr>Из опыта работы школ  МОУ СОШ №29 г. Подольска  Московской области</vt:lpstr>
      <vt:lpstr>Презентация PowerPoint</vt:lpstr>
      <vt:lpstr>Оценка проектной деятельности (из выступления В.В. Кучурина  «Оценка метапредметных результатов)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Современные образовательные технологии   Рогозина Т.В.,  доцент кафедры управления и экономики в образовании ЛОИРО,  к.п.н.</dc:title>
  <dc:creator>Татьяна</dc:creator>
  <cp:lastModifiedBy>Светлана Савчук</cp:lastModifiedBy>
  <cp:revision>61</cp:revision>
  <dcterms:created xsi:type="dcterms:W3CDTF">2013-11-04T09:10:41Z</dcterms:created>
  <dcterms:modified xsi:type="dcterms:W3CDTF">2020-08-16T17:05:13Z</dcterms:modified>
</cp:coreProperties>
</file>