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311" r:id="rId3"/>
    <p:sldId id="284" r:id="rId4"/>
    <p:sldId id="270" r:id="rId5"/>
    <p:sldId id="314" r:id="rId6"/>
    <p:sldId id="257" r:id="rId7"/>
    <p:sldId id="315" r:id="rId8"/>
    <p:sldId id="316" r:id="rId9"/>
    <p:sldId id="317" r:id="rId10"/>
    <p:sldId id="318" r:id="rId11"/>
    <p:sldId id="319" r:id="rId12"/>
    <p:sldId id="273" r:id="rId13"/>
    <p:sldId id="324" r:id="rId14"/>
    <p:sldId id="323" r:id="rId15"/>
    <p:sldId id="325" r:id="rId16"/>
    <p:sldId id="321" r:id="rId17"/>
    <p:sldId id="322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C00000"/>
    <a:srgbClr val="53A3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87" autoAdjust="0"/>
  </p:normalViewPr>
  <p:slideViewPr>
    <p:cSldViewPr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image" Target="../media/image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image" Target="../media/image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3000C-AA07-4D9A-A7B2-4D9C7967EEDA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8DBE7E85-1323-4D52-AC93-73A00A941964}">
      <dgm:prSet phldrT="[Текст]" custT="1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500" dirty="0" smtClean="0">
              <a:solidFill>
                <a:schemeClr val="bg1"/>
              </a:solidFill>
              <a:ea typeface="Times New Roman" panose="02020603050405020304" pitchFamily="18" charset="0"/>
            </a:rPr>
            <a:t>обучающиеся по образовательным программам начального общего, основного общего и среднего общего образования в форме семейного образования, </a:t>
          </a:r>
          <a:r>
            <a:rPr lang="en-US" sz="1500" dirty="0" err="1" smtClean="0">
              <a:solidFill>
                <a:schemeClr val="bg1"/>
              </a:solidFill>
              <a:ea typeface="Times New Roman" panose="02020603050405020304" pitchFamily="18" charset="0"/>
            </a:rPr>
            <a:t>имеющие</a:t>
          </a:r>
          <a:r>
            <a:rPr lang="en-US" sz="1500" dirty="0" smtClean="0">
              <a:solidFill>
                <a:schemeClr val="bg1"/>
              </a:solidFill>
              <a:ea typeface="Times New Roman" panose="02020603050405020304" pitchFamily="18" charset="0"/>
            </a:rPr>
            <a:t> и </a:t>
          </a:r>
          <a:r>
            <a:rPr lang="ru-RU" sz="1500" dirty="0" smtClean="0">
              <a:solidFill>
                <a:schemeClr val="bg1"/>
              </a:solidFill>
              <a:ea typeface="Times New Roman" panose="02020603050405020304" pitchFamily="18" charset="0"/>
            </a:rPr>
            <a:t>не ликвидировавшие в установленные сроки академической задолженности, </a:t>
          </a:r>
          <a:r>
            <a:rPr lang="ru-RU" sz="1500" b="1" dirty="0" smtClean="0">
              <a:solidFill>
                <a:schemeClr val="bg1"/>
              </a:solidFill>
              <a:ea typeface="Times New Roman" panose="02020603050405020304" pitchFamily="18" charset="0"/>
            </a:rPr>
            <a:t>продолжают получать образование в образовательной организации</a:t>
          </a:r>
          <a:r>
            <a:rPr lang="en-US" sz="1500" b="1" dirty="0" smtClean="0">
              <a:solidFill>
                <a:schemeClr val="bg1"/>
              </a:solidFill>
              <a:ea typeface="Times New Roman" panose="02020603050405020304" pitchFamily="18" charset="0"/>
            </a:rPr>
            <a:t> (ч.10 ст.58)</a:t>
          </a:r>
          <a:endParaRPr lang="ru-RU" sz="1500" dirty="0">
            <a:solidFill>
              <a:schemeClr val="bg1"/>
            </a:solidFill>
          </a:endParaRPr>
        </a:p>
      </dgm:t>
    </dgm:pt>
    <dgm:pt modelId="{294D97B5-B812-4900-912C-AD99F58D131A}" type="parTrans" cxnId="{4A51D0FC-CAE9-479D-A93F-FEFFC6BF1377}">
      <dgm:prSet/>
      <dgm:spPr/>
      <dgm:t>
        <a:bodyPr/>
        <a:lstStyle/>
        <a:p>
          <a:endParaRPr lang="ru-RU"/>
        </a:p>
      </dgm:t>
    </dgm:pt>
    <dgm:pt modelId="{59EF275A-C09E-4E09-984A-48E911F35186}" type="sibTrans" cxnId="{4A51D0FC-CAE9-479D-A93F-FEFFC6BF1377}">
      <dgm:prSet/>
      <dgm:spPr/>
      <dgm:t>
        <a:bodyPr/>
        <a:lstStyle/>
        <a:p>
          <a:endParaRPr lang="ru-RU"/>
        </a:p>
      </dgm:t>
    </dgm:pt>
    <dgm:pt modelId="{A4934345-AA13-4510-B627-6FF15AE088FC}">
      <dgm:prSet phldrT="[Текст]" custT="1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500" dirty="0" smtClean="0"/>
            <a:t>ответственность несут </a:t>
          </a:r>
          <a:r>
            <a:rPr lang="ru-RU" sz="1500" b="1" dirty="0" smtClean="0"/>
            <a:t>родители,</a:t>
          </a:r>
          <a:r>
            <a:rPr lang="ru-RU" sz="1500" dirty="0" smtClean="0"/>
            <a:t> которые </a:t>
          </a:r>
          <a:r>
            <a:rPr lang="ru-RU" sz="1500" b="1" dirty="0" smtClean="0"/>
            <a:t>обязаны</a:t>
          </a:r>
          <a:r>
            <a:rPr lang="ru-RU" sz="1500" dirty="0" smtClean="0"/>
            <a:t> обеспечить получение детьми общего образования </a:t>
          </a:r>
          <a:r>
            <a:rPr lang="ru-RU" sz="1500" b="1" dirty="0" smtClean="0"/>
            <a:t>(п.1. ч.4 ст. 44)</a:t>
          </a:r>
          <a:r>
            <a:rPr lang="en-US" sz="1500" b="1" dirty="0" smtClean="0"/>
            <a:t>, </a:t>
          </a:r>
          <a:r>
            <a:rPr lang="en-US" sz="1500" b="1" dirty="0" err="1" smtClean="0"/>
            <a:t>родители</a:t>
          </a:r>
          <a:r>
            <a:rPr lang="en-US" sz="1500" b="1" dirty="0" smtClean="0"/>
            <a:t> </a:t>
          </a:r>
          <a:r>
            <a:rPr lang="ru-RU" sz="1500" b="1" i="0" dirty="0" smtClean="0"/>
            <a:t>обязаны </a:t>
          </a:r>
          <a:r>
            <a:rPr lang="ru-RU" sz="1500" b="0" i="0" dirty="0" smtClean="0"/>
            <a:t>создать условия обучающемуся для ликвидации академической задолженности и обеспечить контроль за своевременностью ее ликвидации</a:t>
          </a:r>
          <a:r>
            <a:rPr lang="en-US" sz="1500" b="0" i="0" dirty="0" smtClean="0"/>
            <a:t> </a:t>
          </a:r>
          <a:r>
            <a:rPr lang="en-US" sz="1500" b="1" dirty="0" smtClean="0">
              <a:solidFill>
                <a:schemeClr val="bg1"/>
              </a:solidFill>
              <a:ea typeface="Times New Roman" panose="02020603050405020304" pitchFamily="18" charset="0"/>
            </a:rPr>
            <a:t>(ч.4 ст.58)</a:t>
          </a:r>
          <a:endParaRPr lang="ru-RU" sz="1500" dirty="0"/>
        </a:p>
      </dgm:t>
    </dgm:pt>
    <dgm:pt modelId="{4B8A4484-1B17-4283-8137-511032D895BC}" type="parTrans" cxnId="{DD51CF8F-1053-451C-8C14-C47FBED3EFC9}">
      <dgm:prSet/>
      <dgm:spPr/>
      <dgm:t>
        <a:bodyPr/>
        <a:lstStyle/>
        <a:p>
          <a:endParaRPr lang="ru-RU"/>
        </a:p>
      </dgm:t>
    </dgm:pt>
    <dgm:pt modelId="{AAC91C19-5CA3-4929-982E-E4CC83677CFC}" type="sibTrans" cxnId="{DD51CF8F-1053-451C-8C14-C47FBED3EFC9}">
      <dgm:prSet/>
      <dgm:spPr/>
      <dgm:t>
        <a:bodyPr/>
        <a:lstStyle/>
        <a:p>
          <a:endParaRPr lang="ru-RU"/>
        </a:p>
      </dgm:t>
    </dgm:pt>
    <dgm:pt modelId="{3D68F58E-3942-47D8-A440-3D4CE3C31EA0}">
      <dgm:prSet phldrT="[Текст]" custT="1"/>
      <dgm:spPr>
        <a:solidFill>
          <a:srgbClr val="0070C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1500" dirty="0" smtClean="0"/>
            <a:t>В</a:t>
          </a:r>
          <a:r>
            <a:rPr lang="en-US" sz="1500" dirty="0" smtClean="0"/>
            <a:t> </a:t>
          </a:r>
          <a:r>
            <a:rPr lang="en-US" sz="1500" dirty="0" err="1" smtClean="0"/>
            <a:t>случае</a:t>
          </a:r>
          <a:r>
            <a:rPr lang="en-US" sz="1500" dirty="0" smtClean="0"/>
            <a:t> </a:t>
          </a:r>
          <a:r>
            <a:rPr lang="en-US" sz="1500" dirty="0" err="1" smtClean="0"/>
            <a:t>невыполнения</a:t>
          </a:r>
          <a:r>
            <a:rPr lang="en-US" sz="1500" dirty="0" smtClean="0"/>
            <a:t> </a:t>
          </a:r>
          <a:r>
            <a:rPr lang="en-US" sz="1500" dirty="0" err="1" smtClean="0"/>
            <a:t>данных</a:t>
          </a:r>
          <a:r>
            <a:rPr lang="en-US" sz="1500" dirty="0" smtClean="0"/>
            <a:t> </a:t>
          </a:r>
          <a:r>
            <a:rPr lang="en-US" sz="1500" dirty="0" err="1" smtClean="0"/>
            <a:t>обязанностей</a:t>
          </a:r>
          <a:r>
            <a:rPr lang="en-US" sz="1500" dirty="0" smtClean="0"/>
            <a:t> </a:t>
          </a:r>
          <a:r>
            <a:rPr lang="en-US" sz="1500" dirty="0" err="1" smtClean="0"/>
            <a:t>муниципальные</a:t>
          </a:r>
          <a:r>
            <a:rPr lang="en-US" sz="1500" dirty="0" smtClean="0"/>
            <a:t> </a:t>
          </a:r>
          <a:r>
            <a:rPr lang="en-US" sz="1500" dirty="0" err="1" smtClean="0"/>
            <a:t>органы</a:t>
          </a:r>
          <a:r>
            <a:rPr lang="en-US" sz="1500" dirty="0" smtClean="0"/>
            <a:t> </a:t>
          </a:r>
          <a:r>
            <a:rPr lang="en-US" sz="1500" dirty="0" err="1" smtClean="0"/>
            <a:t>управления</a:t>
          </a:r>
          <a:r>
            <a:rPr lang="en-US" sz="1500" dirty="0" smtClean="0"/>
            <a:t> образованием </a:t>
          </a:r>
          <a:r>
            <a:rPr lang="en-US" sz="1500" dirty="0" err="1" smtClean="0"/>
            <a:t>обращаются</a:t>
          </a:r>
          <a:r>
            <a:rPr lang="en-US" sz="1500" dirty="0" smtClean="0"/>
            <a:t> в </a:t>
          </a:r>
          <a:r>
            <a:rPr lang="en-US" sz="1500" dirty="0" err="1" smtClean="0"/>
            <a:t>установленном</a:t>
          </a:r>
          <a:r>
            <a:rPr lang="en-US" sz="1500" dirty="0" smtClean="0"/>
            <a:t> </a:t>
          </a:r>
          <a:r>
            <a:rPr lang="en-US" sz="1500" dirty="0" err="1" smtClean="0"/>
            <a:t>порядке</a:t>
          </a:r>
          <a:r>
            <a:rPr lang="en-US" sz="1500" dirty="0" smtClean="0"/>
            <a:t> в КДН и </a:t>
          </a:r>
          <a:r>
            <a:rPr lang="en-US" sz="1500" dirty="0" err="1" smtClean="0"/>
            <a:t>иные</a:t>
          </a:r>
          <a:r>
            <a:rPr lang="en-US" sz="1500" dirty="0" smtClean="0"/>
            <a:t> </a:t>
          </a:r>
          <a:r>
            <a:rPr lang="en-US" sz="1500" dirty="0" err="1" smtClean="0"/>
            <a:t>органы</a:t>
          </a:r>
          <a:r>
            <a:rPr lang="en-US" sz="1500" dirty="0" smtClean="0"/>
            <a:t> </a:t>
          </a:r>
          <a:r>
            <a:rPr lang="en-US" sz="1500" b="1" dirty="0" smtClean="0"/>
            <a:t>о </a:t>
          </a:r>
          <a:r>
            <a:rPr lang="en-US" sz="1500" b="1" dirty="0" err="1" smtClean="0"/>
            <a:t>несоблюдении</a:t>
          </a:r>
          <a:r>
            <a:rPr lang="en-US" sz="1500" b="1" dirty="0" smtClean="0"/>
            <a:t> </a:t>
          </a:r>
          <a:r>
            <a:rPr lang="en-US" sz="1500" b="1" dirty="0" err="1" smtClean="0"/>
            <a:t>прав</a:t>
          </a:r>
          <a:r>
            <a:rPr lang="en-US" sz="1500" b="1" dirty="0" smtClean="0"/>
            <a:t> </a:t>
          </a:r>
          <a:r>
            <a:rPr lang="en-US" sz="1500" b="1" dirty="0" err="1" smtClean="0"/>
            <a:t>ребенка</a:t>
          </a:r>
          <a:endParaRPr lang="ru-RU" sz="1500" b="1" dirty="0"/>
        </a:p>
      </dgm:t>
    </dgm:pt>
    <dgm:pt modelId="{8E5A56D8-61F3-49F1-90BA-57D5AED8F4B4}" type="parTrans" cxnId="{1E4C5876-359C-4ACB-BBDC-C2D6E95168FD}">
      <dgm:prSet/>
      <dgm:spPr/>
      <dgm:t>
        <a:bodyPr/>
        <a:lstStyle/>
        <a:p>
          <a:endParaRPr lang="ru-RU"/>
        </a:p>
      </dgm:t>
    </dgm:pt>
    <dgm:pt modelId="{1FF6750A-003E-4908-BAD7-BEC1B439F1EC}" type="sibTrans" cxnId="{1E4C5876-359C-4ACB-BBDC-C2D6E95168FD}">
      <dgm:prSet/>
      <dgm:spPr/>
      <dgm:t>
        <a:bodyPr/>
        <a:lstStyle/>
        <a:p>
          <a:endParaRPr lang="ru-RU"/>
        </a:p>
      </dgm:t>
    </dgm:pt>
    <dgm:pt modelId="{91BD9235-4C56-45F4-9F98-A9F04CDD0DF8}" type="pres">
      <dgm:prSet presAssocID="{E763000C-AA07-4D9A-A7B2-4D9C7967EEDA}" presName="linearFlow" presStyleCnt="0">
        <dgm:presLayoutVars>
          <dgm:dir/>
          <dgm:resizeHandles val="exact"/>
        </dgm:presLayoutVars>
      </dgm:prSet>
      <dgm:spPr/>
    </dgm:pt>
    <dgm:pt modelId="{1589B0B1-2AC0-4C6E-80B1-46190A56F43C}" type="pres">
      <dgm:prSet presAssocID="{8DBE7E85-1323-4D52-AC93-73A00A941964}" presName="composite" presStyleCnt="0"/>
      <dgm:spPr/>
    </dgm:pt>
    <dgm:pt modelId="{6F9BE621-B094-498F-A63A-9759E5B36849}" type="pres">
      <dgm:prSet presAssocID="{8DBE7E85-1323-4D52-AC93-73A00A941964}" presName="imgShp" presStyleLbl="fgImgPlace1" presStyleIdx="0" presStyleCnt="3" custLinFactNeighborX="-72243" custLinFactNeighborY="3005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2F76D8EF-D82F-44CC-88B7-E9AF8344EC86}" type="pres">
      <dgm:prSet presAssocID="{8DBE7E85-1323-4D52-AC93-73A00A941964}" presName="txShp" presStyleLbl="node1" presStyleIdx="0" presStyleCnt="3" custScaleX="132832" custLinFactNeighborY="26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1584E-1593-4922-A9CB-D375E096C9F5}" type="pres">
      <dgm:prSet presAssocID="{59EF275A-C09E-4E09-984A-48E911F35186}" presName="spacing" presStyleCnt="0"/>
      <dgm:spPr/>
    </dgm:pt>
    <dgm:pt modelId="{0ECEBD48-D0FC-45F5-8DCA-59A520472DE7}" type="pres">
      <dgm:prSet presAssocID="{A4934345-AA13-4510-B627-6FF15AE088FC}" presName="composite" presStyleCnt="0"/>
      <dgm:spPr/>
    </dgm:pt>
    <dgm:pt modelId="{D28FADD6-90DF-44E3-8A45-314F7F62AAE3}" type="pres">
      <dgm:prSet presAssocID="{A4934345-AA13-4510-B627-6FF15AE088FC}" presName="imgShp" presStyleLbl="fgImgPlace1" presStyleIdx="1" presStyleCnt="3" custLinFactNeighborX="-78643" custLinFactNeighborY="1420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C33A19F-DC75-4093-A217-DC2433640C89}" type="pres">
      <dgm:prSet presAssocID="{A4934345-AA13-4510-B627-6FF15AE088FC}" presName="txShp" presStyleLbl="node1" presStyleIdx="1" presStyleCnt="3" custScaleX="132832" custLinFactNeighborY="14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6121DD-3E95-496E-8896-E48677FD855A}" type="pres">
      <dgm:prSet presAssocID="{AAC91C19-5CA3-4929-982E-E4CC83677CFC}" presName="spacing" presStyleCnt="0"/>
      <dgm:spPr/>
    </dgm:pt>
    <dgm:pt modelId="{057A6721-B479-42C6-8596-A0C95B3EAD1A}" type="pres">
      <dgm:prSet presAssocID="{3D68F58E-3942-47D8-A440-3D4CE3C31EA0}" presName="composite" presStyleCnt="0"/>
      <dgm:spPr/>
    </dgm:pt>
    <dgm:pt modelId="{76EBE214-091F-4571-9D19-59765F6E8252}" type="pres">
      <dgm:prSet presAssocID="{3D68F58E-3942-47D8-A440-3D4CE3C31EA0}" presName="imgShp" presStyleLbl="fgImgPlace1" presStyleIdx="2" presStyleCnt="3" custLinFactNeighborX="-72243" custLinFactNeighborY="-234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A22E43C-88A8-4E40-8ED4-23CCCE01B439}" type="pres">
      <dgm:prSet presAssocID="{3D68F58E-3942-47D8-A440-3D4CE3C31EA0}" presName="txShp" presStyleLbl="node1" presStyleIdx="2" presStyleCnt="3" custScaleX="132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4C5876-359C-4ACB-BBDC-C2D6E95168FD}" srcId="{E763000C-AA07-4D9A-A7B2-4D9C7967EEDA}" destId="{3D68F58E-3942-47D8-A440-3D4CE3C31EA0}" srcOrd="2" destOrd="0" parTransId="{8E5A56D8-61F3-49F1-90BA-57D5AED8F4B4}" sibTransId="{1FF6750A-003E-4908-BAD7-BEC1B439F1EC}"/>
    <dgm:cxn modelId="{E33B2CD6-FF34-4601-A2BB-BF9F72120C2A}" type="presOf" srcId="{3D68F58E-3942-47D8-A440-3D4CE3C31EA0}" destId="{5A22E43C-88A8-4E40-8ED4-23CCCE01B439}" srcOrd="0" destOrd="0" presId="urn:microsoft.com/office/officeart/2005/8/layout/vList3"/>
    <dgm:cxn modelId="{0F7FE9A3-DBEC-4E9C-ADDE-0A617D14172F}" type="presOf" srcId="{A4934345-AA13-4510-B627-6FF15AE088FC}" destId="{BC33A19F-DC75-4093-A217-DC2433640C89}" srcOrd="0" destOrd="0" presId="urn:microsoft.com/office/officeart/2005/8/layout/vList3"/>
    <dgm:cxn modelId="{07AC7F5B-5FAA-42B9-BDBA-BCCF6BAE4348}" type="presOf" srcId="{E763000C-AA07-4D9A-A7B2-4D9C7967EEDA}" destId="{91BD9235-4C56-45F4-9F98-A9F04CDD0DF8}" srcOrd="0" destOrd="0" presId="urn:microsoft.com/office/officeart/2005/8/layout/vList3"/>
    <dgm:cxn modelId="{DD51CF8F-1053-451C-8C14-C47FBED3EFC9}" srcId="{E763000C-AA07-4D9A-A7B2-4D9C7967EEDA}" destId="{A4934345-AA13-4510-B627-6FF15AE088FC}" srcOrd="1" destOrd="0" parTransId="{4B8A4484-1B17-4283-8137-511032D895BC}" sibTransId="{AAC91C19-5CA3-4929-982E-E4CC83677CFC}"/>
    <dgm:cxn modelId="{4A51D0FC-CAE9-479D-A93F-FEFFC6BF1377}" srcId="{E763000C-AA07-4D9A-A7B2-4D9C7967EEDA}" destId="{8DBE7E85-1323-4D52-AC93-73A00A941964}" srcOrd="0" destOrd="0" parTransId="{294D97B5-B812-4900-912C-AD99F58D131A}" sibTransId="{59EF275A-C09E-4E09-984A-48E911F35186}"/>
    <dgm:cxn modelId="{85F9E382-9328-432E-827C-005FA02949B5}" type="presOf" srcId="{8DBE7E85-1323-4D52-AC93-73A00A941964}" destId="{2F76D8EF-D82F-44CC-88B7-E9AF8344EC86}" srcOrd="0" destOrd="0" presId="urn:microsoft.com/office/officeart/2005/8/layout/vList3"/>
    <dgm:cxn modelId="{59957104-EFFB-4FAD-BD1B-1D0AA4D4A842}" type="presParOf" srcId="{91BD9235-4C56-45F4-9F98-A9F04CDD0DF8}" destId="{1589B0B1-2AC0-4C6E-80B1-46190A56F43C}" srcOrd="0" destOrd="0" presId="urn:microsoft.com/office/officeart/2005/8/layout/vList3"/>
    <dgm:cxn modelId="{150CEE71-D1BA-46B7-8EA4-1071B30D9697}" type="presParOf" srcId="{1589B0B1-2AC0-4C6E-80B1-46190A56F43C}" destId="{6F9BE621-B094-498F-A63A-9759E5B36849}" srcOrd="0" destOrd="0" presId="urn:microsoft.com/office/officeart/2005/8/layout/vList3"/>
    <dgm:cxn modelId="{70CA0405-B145-4796-9822-796A8F454345}" type="presParOf" srcId="{1589B0B1-2AC0-4C6E-80B1-46190A56F43C}" destId="{2F76D8EF-D82F-44CC-88B7-E9AF8344EC86}" srcOrd="1" destOrd="0" presId="urn:microsoft.com/office/officeart/2005/8/layout/vList3"/>
    <dgm:cxn modelId="{EA053C82-654A-455B-AED2-35CCBB04DCB5}" type="presParOf" srcId="{91BD9235-4C56-45F4-9F98-A9F04CDD0DF8}" destId="{8701584E-1593-4922-A9CB-D375E096C9F5}" srcOrd="1" destOrd="0" presId="urn:microsoft.com/office/officeart/2005/8/layout/vList3"/>
    <dgm:cxn modelId="{3C202C8B-4E24-4503-B4AE-2512673F13B3}" type="presParOf" srcId="{91BD9235-4C56-45F4-9F98-A9F04CDD0DF8}" destId="{0ECEBD48-D0FC-45F5-8DCA-59A520472DE7}" srcOrd="2" destOrd="0" presId="urn:microsoft.com/office/officeart/2005/8/layout/vList3"/>
    <dgm:cxn modelId="{88C492D0-E976-45F1-B5E5-503DAD03B9CF}" type="presParOf" srcId="{0ECEBD48-D0FC-45F5-8DCA-59A520472DE7}" destId="{D28FADD6-90DF-44E3-8A45-314F7F62AAE3}" srcOrd="0" destOrd="0" presId="urn:microsoft.com/office/officeart/2005/8/layout/vList3"/>
    <dgm:cxn modelId="{AACF7D05-86B3-4E37-A8FB-17CB75FEA92F}" type="presParOf" srcId="{0ECEBD48-D0FC-45F5-8DCA-59A520472DE7}" destId="{BC33A19F-DC75-4093-A217-DC2433640C89}" srcOrd="1" destOrd="0" presId="urn:microsoft.com/office/officeart/2005/8/layout/vList3"/>
    <dgm:cxn modelId="{FFB33C41-1583-4519-A0E9-24E28B349D72}" type="presParOf" srcId="{91BD9235-4C56-45F4-9F98-A9F04CDD0DF8}" destId="{116121DD-3E95-496E-8896-E48677FD855A}" srcOrd="3" destOrd="0" presId="urn:microsoft.com/office/officeart/2005/8/layout/vList3"/>
    <dgm:cxn modelId="{86BAB252-CEF5-4558-B8A8-931B328C924E}" type="presParOf" srcId="{91BD9235-4C56-45F4-9F98-A9F04CDD0DF8}" destId="{057A6721-B479-42C6-8596-A0C95B3EAD1A}" srcOrd="4" destOrd="0" presId="urn:microsoft.com/office/officeart/2005/8/layout/vList3"/>
    <dgm:cxn modelId="{8CD5F79A-077F-49DA-B705-6D4442263211}" type="presParOf" srcId="{057A6721-B479-42C6-8596-A0C95B3EAD1A}" destId="{76EBE214-091F-4571-9D19-59765F6E8252}" srcOrd="0" destOrd="0" presId="urn:microsoft.com/office/officeart/2005/8/layout/vList3"/>
    <dgm:cxn modelId="{D698E8F3-EEDB-46FC-9E45-92D2CCCEFA65}" type="presParOf" srcId="{057A6721-B479-42C6-8596-A0C95B3EAD1A}" destId="{5A22E43C-88A8-4E40-8ED4-23CCCE01B43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76D8EF-D82F-44CC-88B7-E9AF8344EC86}">
      <dsp:nvSpPr>
        <dsp:cNvPr id="0" name=""/>
        <dsp:cNvSpPr/>
      </dsp:nvSpPr>
      <dsp:spPr>
        <a:xfrm rot="10800000">
          <a:off x="504058" y="303807"/>
          <a:ext cx="7632843" cy="1125096"/>
        </a:xfrm>
        <a:prstGeom prst="homePlate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136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bg1"/>
              </a:solidFill>
              <a:ea typeface="Times New Roman" panose="02020603050405020304" pitchFamily="18" charset="0"/>
            </a:rPr>
            <a:t>обучающиеся по образовательным программам начального общего, основного общего и среднего общего образования в форме семейного образования, </a:t>
          </a:r>
          <a:r>
            <a:rPr lang="en-US" sz="1500" kern="1200" dirty="0" err="1" smtClean="0">
              <a:solidFill>
                <a:schemeClr val="bg1"/>
              </a:solidFill>
              <a:ea typeface="Times New Roman" panose="02020603050405020304" pitchFamily="18" charset="0"/>
            </a:rPr>
            <a:t>имеющие</a:t>
          </a:r>
          <a:r>
            <a:rPr lang="en-US" sz="1500" kern="1200" dirty="0" smtClean="0">
              <a:solidFill>
                <a:schemeClr val="bg1"/>
              </a:solidFill>
              <a:ea typeface="Times New Roman" panose="02020603050405020304" pitchFamily="18" charset="0"/>
            </a:rPr>
            <a:t> и </a:t>
          </a:r>
          <a:r>
            <a:rPr lang="ru-RU" sz="1500" kern="1200" dirty="0" smtClean="0">
              <a:solidFill>
                <a:schemeClr val="bg1"/>
              </a:solidFill>
              <a:ea typeface="Times New Roman" panose="02020603050405020304" pitchFamily="18" charset="0"/>
            </a:rPr>
            <a:t>не ликвидировавшие в установленные сроки академической задолженности, </a:t>
          </a:r>
          <a:r>
            <a:rPr lang="ru-RU" sz="1500" b="1" kern="1200" dirty="0" smtClean="0">
              <a:solidFill>
                <a:schemeClr val="bg1"/>
              </a:solidFill>
              <a:ea typeface="Times New Roman" panose="02020603050405020304" pitchFamily="18" charset="0"/>
            </a:rPr>
            <a:t>продолжают получать образование в образовательной организации</a:t>
          </a:r>
          <a:r>
            <a:rPr lang="en-US" sz="1500" b="1" kern="1200" dirty="0" smtClean="0">
              <a:solidFill>
                <a:schemeClr val="bg1"/>
              </a:solidFill>
              <a:ea typeface="Times New Roman" panose="02020603050405020304" pitchFamily="18" charset="0"/>
            </a:rPr>
            <a:t> (ч.10 ст.58)</a:t>
          </a:r>
          <a:endParaRPr lang="ru-RU" sz="1500" kern="1200" dirty="0">
            <a:solidFill>
              <a:schemeClr val="bg1"/>
            </a:solidFill>
          </a:endParaRPr>
        </a:p>
      </dsp:txBody>
      <dsp:txXfrm rot="10800000">
        <a:off x="785332" y="303807"/>
        <a:ext cx="7351569" cy="1125096"/>
      </dsp:txXfrm>
    </dsp:sp>
    <dsp:sp modelId="{6F9BE621-B094-498F-A63A-9759E5B36849}">
      <dsp:nvSpPr>
        <dsp:cNvPr id="0" name=""/>
        <dsp:cNvSpPr/>
      </dsp:nvSpPr>
      <dsp:spPr>
        <a:xfrm>
          <a:off x="72008" y="338764"/>
          <a:ext cx="1125096" cy="112509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33A19F-DC75-4093-A217-DC2433640C89}">
      <dsp:nvSpPr>
        <dsp:cNvPr id="0" name=""/>
        <dsp:cNvSpPr/>
      </dsp:nvSpPr>
      <dsp:spPr>
        <a:xfrm rot="10800000">
          <a:off x="504058" y="1626986"/>
          <a:ext cx="7632843" cy="1125096"/>
        </a:xfrm>
        <a:prstGeom prst="homePlate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136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ответственность несут </a:t>
          </a:r>
          <a:r>
            <a:rPr lang="ru-RU" sz="1500" b="1" kern="1200" dirty="0" smtClean="0"/>
            <a:t>родители,</a:t>
          </a:r>
          <a:r>
            <a:rPr lang="ru-RU" sz="1500" kern="1200" dirty="0" smtClean="0"/>
            <a:t> которые </a:t>
          </a:r>
          <a:r>
            <a:rPr lang="ru-RU" sz="1500" b="1" kern="1200" dirty="0" smtClean="0"/>
            <a:t>обязаны</a:t>
          </a:r>
          <a:r>
            <a:rPr lang="ru-RU" sz="1500" kern="1200" dirty="0" smtClean="0"/>
            <a:t> обеспечить получение детьми общего образования </a:t>
          </a:r>
          <a:r>
            <a:rPr lang="ru-RU" sz="1500" b="1" kern="1200" dirty="0" smtClean="0"/>
            <a:t>(п.1. ч.4 ст. 44)</a:t>
          </a:r>
          <a:r>
            <a:rPr lang="en-US" sz="1500" b="1" kern="1200" dirty="0" smtClean="0"/>
            <a:t>, </a:t>
          </a:r>
          <a:r>
            <a:rPr lang="en-US" sz="1500" b="1" kern="1200" dirty="0" err="1" smtClean="0"/>
            <a:t>родители</a:t>
          </a:r>
          <a:r>
            <a:rPr lang="en-US" sz="1500" b="1" kern="1200" dirty="0" smtClean="0"/>
            <a:t> </a:t>
          </a:r>
          <a:r>
            <a:rPr lang="ru-RU" sz="1500" b="1" i="0" kern="1200" dirty="0" smtClean="0"/>
            <a:t>обязаны </a:t>
          </a:r>
          <a:r>
            <a:rPr lang="ru-RU" sz="1500" b="0" i="0" kern="1200" dirty="0" smtClean="0"/>
            <a:t>создать условия обучающемуся для ликвидации академической задолженности и обеспечить контроль за своевременностью ее ликвидации</a:t>
          </a:r>
          <a:r>
            <a:rPr lang="en-US" sz="1500" b="0" i="0" kern="1200" dirty="0" smtClean="0"/>
            <a:t> </a:t>
          </a:r>
          <a:r>
            <a:rPr lang="en-US" sz="1500" b="1" kern="1200" dirty="0" smtClean="0">
              <a:solidFill>
                <a:schemeClr val="bg1"/>
              </a:solidFill>
              <a:ea typeface="Times New Roman" panose="02020603050405020304" pitchFamily="18" charset="0"/>
            </a:rPr>
            <a:t>(ч.4 ст.58)</a:t>
          </a:r>
          <a:endParaRPr lang="ru-RU" sz="1500" kern="1200" dirty="0"/>
        </a:p>
      </dsp:txBody>
      <dsp:txXfrm rot="10800000">
        <a:off x="785332" y="1626986"/>
        <a:ext cx="7351569" cy="1125096"/>
      </dsp:txXfrm>
    </dsp:sp>
    <dsp:sp modelId="{D28FADD6-90DF-44E3-8A45-314F7F62AAE3}">
      <dsp:nvSpPr>
        <dsp:cNvPr id="0" name=""/>
        <dsp:cNvSpPr/>
      </dsp:nvSpPr>
      <dsp:spPr>
        <a:xfrm>
          <a:off x="2" y="1621361"/>
          <a:ext cx="1125096" cy="112509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22E43C-88A8-4E40-8ED4-23CCCE01B439}">
      <dsp:nvSpPr>
        <dsp:cNvPr id="0" name=""/>
        <dsp:cNvSpPr/>
      </dsp:nvSpPr>
      <dsp:spPr>
        <a:xfrm rot="10800000">
          <a:off x="526324" y="2922510"/>
          <a:ext cx="7588310" cy="1125096"/>
        </a:xfrm>
        <a:prstGeom prst="homePlate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6136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случае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невыполнения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данных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обязанностей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муниципальные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органы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управления</a:t>
          </a:r>
          <a:r>
            <a:rPr lang="en-US" sz="1500" kern="1200" dirty="0" smtClean="0"/>
            <a:t> образованием </a:t>
          </a:r>
          <a:r>
            <a:rPr lang="en-US" sz="1500" kern="1200" dirty="0" err="1" smtClean="0"/>
            <a:t>обращаются</a:t>
          </a:r>
          <a:r>
            <a:rPr lang="en-US" sz="1500" kern="1200" dirty="0" smtClean="0"/>
            <a:t> в </a:t>
          </a:r>
          <a:r>
            <a:rPr lang="en-US" sz="1500" kern="1200" dirty="0" err="1" smtClean="0"/>
            <a:t>установленном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порядке</a:t>
          </a:r>
          <a:r>
            <a:rPr lang="en-US" sz="1500" kern="1200" dirty="0" smtClean="0"/>
            <a:t> в КДН и </a:t>
          </a:r>
          <a:r>
            <a:rPr lang="en-US" sz="1500" kern="1200" dirty="0" err="1" smtClean="0"/>
            <a:t>иные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органы</a:t>
          </a:r>
          <a:r>
            <a:rPr lang="en-US" sz="1500" kern="1200" dirty="0" smtClean="0"/>
            <a:t> </a:t>
          </a:r>
          <a:r>
            <a:rPr lang="en-US" sz="1500" b="1" kern="1200" dirty="0" smtClean="0"/>
            <a:t>о </a:t>
          </a:r>
          <a:r>
            <a:rPr lang="en-US" sz="1500" b="1" kern="1200" dirty="0" err="1" smtClean="0"/>
            <a:t>несоблюдении</a:t>
          </a:r>
          <a:r>
            <a:rPr lang="en-US" sz="1500" b="1" kern="1200" dirty="0" smtClean="0"/>
            <a:t> </a:t>
          </a:r>
          <a:r>
            <a:rPr lang="en-US" sz="1500" b="1" kern="1200" dirty="0" err="1" smtClean="0"/>
            <a:t>прав</a:t>
          </a:r>
          <a:r>
            <a:rPr lang="en-US" sz="1500" b="1" kern="1200" dirty="0" smtClean="0"/>
            <a:t> </a:t>
          </a:r>
          <a:r>
            <a:rPr lang="en-US" sz="1500" b="1" kern="1200" dirty="0" err="1" smtClean="0"/>
            <a:t>ребенка</a:t>
          </a:r>
          <a:endParaRPr lang="ru-RU" sz="1500" b="1" kern="1200" dirty="0"/>
        </a:p>
      </dsp:txBody>
      <dsp:txXfrm rot="10800000">
        <a:off x="807598" y="2922510"/>
        <a:ext cx="7307036" cy="1125096"/>
      </dsp:txXfrm>
    </dsp:sp>
    <dsp:sp modelId="{76EBE214-091F-4571-9D19-59765F6E8252}">
      <dsp:nvSpPr>
        <dsp:cNvPr id="0" name=""/>
        <dsp:cNvSpPr/>
      </dsp:nvSpPr>
      <dsp:spPr>
        <a:xfrm>
          <a:off x="72008" y="2896092"/>
          <a:ext cx="1125096" cy="112509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15A1F-B97B-448D-90C6-911D8EABC988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2F140-E38F-4BD9-A199-AB2C63B85D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939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AE134-1C39-4942-A0B8-8F57CFF9241A}" type="datetime1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438E3-955A-4305-9B86-FF887308C769}" type="datetime1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1FAC1-AF1A-4BB8-A8F0-64581BA6491A}" type="datetime1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4A699-D71E-4C60-8471-1DA6D3D6923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4722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52DEEA-705F-4A36-B7DE-A1D371561A6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654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938002-4E2B-4FC9-AD16-186AEA82637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9353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F848BD-6D1B-4E4A-AB68-CB6B78ED699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9005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018F79-1A6E-4C2B-A165-DCC725C6E37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72422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35D819-B41B-4C11-A9FF-00E8920AE40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823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9D79B7-8608-4C66-929F-4B6E43A5B27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56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835CE1-373D-4ED1-A6FE-5DA24D52F73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408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058C9-BEC9-4232-9EDE-F81D83311234}" type="datetime1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FD607E-ABAB-415D-81CA-1276BFACE3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0452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91C46E-1B84-40F8-8D46-544DFFC6008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7587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EC9E38-7283-44C0-A16D-B27581E2305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139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3292C-A170-4D1C-807D-E0240AE18292}" type="datetime1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B66CF-8313-45D4-B68E-8404CF39366F}" type="datetime1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9A413-02AF-48E4-A2F3-BD65B65CACA9}" type="datetime1">
              <a:rPr lang="ru-RU" smtClean="0"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6FDF5-4497-414D-B625-3D8584CEDD08}" type="datetime1">
              <a:rPr lang="ru-RU" smtClean="0"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B3820-E60C-4447-BE09-646EDA3D76C8}" type="datetime1">
              <a:rPr lang="ru-RU" smtClean="0"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17B83-15DF-4171-88DD-28B3C97AF4AA}" type="datetime1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731D79-530B-4D73-AAD1-B39AEB770341}" type="datetime1">
              <a:rPr lang="ru-RU" smtClean="0"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1D93D-C852-4A12-89F8-1F7D72B22A14}" type="datetime1">
              <a:rPr lang="ru-RU" smtClean="0"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BD0F5B-4998-4699-BB48-53D7BF03A70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26.11.2020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E0CB1-8A1B-4CAB-B415-0D44295713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7853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051" y="2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0" y="1557865"/>
            <a:ext cx="9001156" cy="61551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lvl="0" algn="ctr" defTabSz="685749">
              <a:defRPr/>
            </a:pPr>
            <a:r>
              <a:rPr lang="ru-RU" sz="3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Семейное образование</a:t>
            </a: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36524" y="286942"/>
            <a:ext cx="9388475" cy="6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66414" y="4744639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123480"/>
            <a:ext cx="1076328" cy="106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5593957" y="3435846"/>
            <a:ext cx="3550043" cy="140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04" tIns="45702" rIns="91404" bIns="45702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Федорова Тамара Трофимовна,  </a:t>
            </a:r>
            <a:r>
              <a:rPr lang="ru-RU" sz="1800" smtClean="0">
                <a:solidFill>
                  <a:srgbClr val="002060"/>
                </a:solidFill>
              </a:rPr>
              <a:t>начальник  </a:t>
            </a:r>
            <a:r>
              <a:rPr lang="ru-RU" sz="1800" smtClean="0">
                <a:solidFill>
                  <a:srgbClr val="002060"/>
                </a:solidFill>
              </a:rPr>
              <a:t>Управления </a:t>
            </a:r>
            <a:r>
              <a:rPr lang="ru-RU" sz="1800" dirty="0" smtClean="0">
                <a:solidFill>
                  <a:srgbClr val="002060"/>
                </a:solidFill>
              </a:rPr>
              <a:t>общего образования  Министерства образования и науки </a:t>
            </a:r>
          </a:p>
          <a:p>
            <a:pPr algn="l">
              <a:spcBef>
                <a:spcPts val="0"/>
              </a:spcBef>
              <a:defRPr/>
            </a:pPr>
            <a:r>
              <a:rPr lang="ru-RU" sz="1800" dirty="0" smtClean="0">
                <a:solidFill>
                  <a:srgbClr val="002060"/>
                </a:solidFill>
              </a:rPr>
              <a:t>Республики Татарстан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38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 txBox="1">
            <a:spLocks/>
          </p:cNvSpPr>
          <p:nvPr/>
        </p:nvSpPr>
        <p:spPr>
          <a:xfrm>
            <a:off x="2303751" y="51470"/>
            <a:ext cx="5733923" cy="129614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43800" y="4524463"/>
            <a:ext cx="1600200" cy="273844"/>
          </a:xfrm>
        </p:spPr>
        <p:txBody>
          <a:bodyPr/>
          <a:lstStyle/>
          <a:p>
            <a:fld id="{2E1AE7FE-9857-4954-863E-6424AC6B4709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918274"/>
              </p:ext>
            </p:extLst>
          </p:nvPr>
        </p:nvGraphicFramePr>
        <p:xfrm>
          <a:off x="971600" y="1203598"/>
          <a:ext cx="7776864" cy="3611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2620">
                  <a:extLst>
                    <a:ext uri="{9D8B030D-6E8A-4147-A177-3AD203B41FA5}">
                      <a16:colId xmlns:a16="http://schemas.microsoft.com/office/drawing/2014/main" val="1180293109"/>
                    </a:ext>
                  </a:extLst>
                </a:gridCol>
                <a:gridCol w="2353727">
                  <a:extLst>
                    <a:ext uri="{9D8B030D-6E8A-4147-A177-3AD203B41FA5}">
                      <a16:colId xmlns:a16="http://schemas.microsoft.com/office/drawing/2014/main" val="58435688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98073241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270025723"/>
                    </a:ext>
                  </a:extLst>
                </a:gridCol>
                <a:gridCol w="1092878">
                  <a:extLst>
                    <a:ext uri="{9D8B030D-6E8A-4147-A177-3AD203B41FA5}">
                      <a16:colId xmlns:a16="http://schemas.microsoft.com/office/drawing/2014/main" val="1520417994"/>
                    </a:ext>
                  </a:extLst>
                </a:gridCol>
                <a:gridCol w="1382891">
                  <a:extLst>
                    <a:ext uri="{9D8B030D-6E8A-4147-A177-3AD203B41FA5}">
                      <a16:colId xmlns:a16="http://schemas.microsoft.com/office/drawing/2014/main" val="4017547044"/>
                    </a:ext>
                  </a:extLst>
                </a:gridCol>
                <a:gridCol w="528524">
                  <a:extLst>
                    <a:ext uri="{9D8B030D-6E8A-4147-A177-3AD203B41FA5}">
                      <a16:colId xmlns:a16="http://schemas.microsoft.com/office/drawing/2014/main" val="1935069472"/>
                    </a:ext>
                  </a:extLst>
                </a:gridCol>
              </a:tblGrid>
              <a:tr h="347759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№ п/п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Наименование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муниципального района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(городского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округа)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 – 4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в семейной форме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5 – 9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в семейной форме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10 – 11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в </a:t>
                      </a:r>
                      <a:endParaRPr lang="ru-RU" sz="13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семейной </a:t>
                      </a: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форме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10 – 12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в </a:t>
                      </a:r>
                      <a:r>
                        <a:rPr lang="ru-RU" sz="13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форме 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самообразо-вания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</a:rPr>
                        <a:t>ИТОГО</a:t>
                      </a:r>
                      <a:endParaRPr lang="ru-RU" sz="13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2013489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40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Тукаевский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 (+2)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 (+5)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785801"/>
                  </a:ext>
                </a:extLst>
              </a:tr>
              <a:tr h="15135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41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Тюлячинский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122380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42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Черемшанский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0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63372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Чистопольский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 (+2)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2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862816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44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Ютазинский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(+1)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595524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45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г.Казань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194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120 (+2)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51 (-34)</a:t>
                      </a:r>
                      <a:endParaRPr kumimoji="0" lang="ru-RU" sz="13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365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9305936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Советский район 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56 (+6)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25 (-8)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0 (0)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 (-2)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91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5003904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Кировский район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13 (0)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9 (-1)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 (+1)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ru-RU" sz="1300" b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296363"/>
                  </a:ext>
                </a:extLst>
              </a:tr>
              <a:tr h="44806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Московский </a:t>
                      </a:r>
                      <a:r>
                        <a:rPr lang="ru-RU" sz="13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район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15 (+3)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14 (+3)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(-6)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30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344904"/>
                  </a:ext>
                </a:extLst>
              </a:tr>
              <a:tr h="44806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endParaRPr lang="ru-RU" sz="1300" b="1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Вахитовский район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16 (-16)</a:t>
                      </a: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 (-9)</a:t>
                      </a:r>
                      <a:endParaRPr kumimoji="0" lang="ru-RU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9 (-6)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35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950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Приволжский район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40 (-17)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28 (+1)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8 (-5)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76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41407"/>
                  </a:ext>
                </a:extLst>
              </a:tr>
              <a:tr h="39086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Авиастроительный район 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22 (+7)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 (+7)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8 (+2)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40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53269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Ново-Савиновский район 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32 (+17)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24 (+10)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12 (+2)</a:t>
                      </a:r>
                      <a:endParaRPr kumimoji="0" lang="ru-RU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68</a:t>
                      </a:r>
                      <a:endParaRPr lang="ru-RU" sz="1300" b="0" dirty="0">
                        <a:solidFill>
                          <a:srgbClr val="00206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404051"/>
                  </a:ext>
                </a:extLst>
              </a:tr>
              <a:tr h="141448">
                <a:tc>
                  <a:txBody>
                    <a:bodyPr/>
                    <a:lstStyle/>
                    <a:p>
                      <a:pPr algn="ctr"/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Итого</a:t>
                      </a:r>
                      <a:endParaRPr lang="ru-RU" sz="13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667 (+37)</a:t>
                      </a:r>
                      <a:endParaRPr lang="ru-RU" sz="13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410 (+50)</a:t>
                      </a:r>
                      <a:endParaRPr lang="ru-RU" sz="13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22 (-2)</a:t>
                      </a:r>
                      <a:endParaRPr lang="ru-RU" sz="13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99 (-27)</a:t>
                      </a:r>
                      <a:endParaRPr lang="ru-RU" sz="13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</a:rPr>
                        <a:t>1198</a:t>
                      </a:r>
                      <a:endParaRPr lang="ru-RU" sz="1300" b="1" dirty="0">
                        <a:solidFill>
                          <a:srgbClr val="A8246E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51130" marR="5113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3294313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73006" y="-66997"/>
            <a:ext cx="661136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135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Сведения об обучающихся, получающих образование </a:t>
            </a:r>
            <a:endParaRPr lang="ru-RU" sz="135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35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в </a:t>
            </a:r>
            <a:r>
              <a:rPr lang="ru-RU" sz="135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семейной форме и в форме самообразования </a:t>
            </a:r>
            <a:endParaRPr lang="ru-RU" sz="135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35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по </a:t>
            </a:r>
            <a:r>
              <a:rPr lang="ru-RU" sz="1350" b="1" dirty="0">
                <a:solidFill>
                  <a:srgbClr val="002060"/>
                </a:solidFill>
                <a:ea typeface="Times New Roman" panose="02020603050405020304" pitchFamily="18" charset="0"/>
              </a:rPr>
              <a:t>образовательным программам </a:t>
            </a:r>
          </a:p>
          <a:p>
            <a:pPr algn="ctr" hangingPunct="0"/>
            <a:r>
              <a:rPr lang="ru-RU" sz="135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начального общего, среднего общего и основного общего образования </a:t>
            </a:r>
          </a:p>
          <a:p>
            <a:pPr algn="ctr" hangingPunct="0"/>
            <a:r>
              <a:rPr lang="ru-RU" sz="1350" b="1" u="sng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 5 октября 2020 г.</a:t>
            </a:r>
          </a:p>
          <a:p>
            <a:pPr algn="ctr" hangingPunct="0"/>
            <a:r>
              <a:rPr lang="ru-RU" sz="13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скобках указана </a:t>
            </a:r>
            <a:r>
              <a:rPr lang="ru-RU" sz="135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разница по сравнению с октябрём 2019 г.</a:t>
            </a:r>
            <a:endParaRPr lang="ru-RU" sz="135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hangingPunct="0"/>
            <a:endParaRPr lang="ru-RU" sz="1400" b="1" dirty="0">
              <a:solidFill>
                <a:srgbClr val="A8246E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40536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420571"/>
              </p:ext>
            </p:extLst>
          </p:nvPr>
        </p:nvGraphicFramePr>
        <p:xfrm>
          <a:off x="179510" y="987574"/>
          <a:ext cx="8784977" cy="3977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17819">
                  <a:extLst>
                    <a:ext uri="{9D8B030D-6E8A-4147-A177-3AD203B41FA5}">
                      <a16:colId xmlns:a16="http://schemas.microsoft.com/office/drawing/2014/main" val="3856974761"/>
                    </a:ext>
                  </a:extLst>
                </a:gridCol>
                <a:gridCol w="515193">
                  <a:extLst>
                    <a:ext uri="{9D8B030D-6E8A-4147-A177-3AD203B41FA5}">
                      <a16:colId xmlns:a16="http://schemas.microsoft.com/office/drawing/2014/main" val="898759020"/>
                    </a:ext>
                  </a:extLst>
                </a:gridCol>
                <a:gridCol w="515193">
                  <a:extLst>
                    <a:ext uri="{9D8B030D-6E8A-4147-A177-3AD203B41FA5}">
                      <a16:colId xmlns:a16="http://schemas.microsoft.com/office/drawing/2014/main" val="1533768076"/>
                    </a:ext>
                  </a:extLst>
                </a:gridCol>
                <a:gridCol w="515193">
                  <a:extLst>
                    <a:ext uri="{9D8B030D-6E8A-4147-A177-3AD203B41FA5}">
                      <a16:colId xmlns:a16="http://schemas.microsoft.com/office/drawing/2014/main" val="2878522268"/>
                    </a:ext>
                  </a:extLst>
                </a:gridCol>
                <a:gridCol w="515193">
                  <a:extLst>
                    <a:ext uri="{9D8B030D-6E8A-4147-A177-3AD203B41FA5}">
                      <a16:colId xmlns:a16="http://schemas.microsoft.com/office/drawing/2014/main" val="835240032"/>
                    </a:ext>
                  </a:extLst>
                </a:gridCol>
                <a:gridCol w="515193">
                  <a:extLst>
                    <a:ext uri="{9D8B030D-6E8A-4147-A177-3AD203B41FA5}">
                      <a16:colId xmlns:a16="http://schemas.microsoft.com/office/drawing/2014/main" val="217600386"/>
                    </a:ext>
                  </a:extLst>
                </a:gridCol>
                <a:gridCol w="515193">
                  <a:extLst>
                    <a:ext uri="{9D8B030D-6E8A-4147-A177-3AD203B41FA5}">
                      <a16:colId xmlns:a16="http://schemas.microsoft.com/office/drawing/2014/main" val="2069778115"/>
                    </a:ext>
                  </a:extLst>
                </a:gridCol>
                <a:gridCol w="643553">
                  <a:extLst>
                    <a:ext uri="{9D8B030D-6E8A-4147-A177-3AD203B41FA5}">
                      <a16:colId xmlns:a16="http://schemas.microsoft.com/office/drawing/2014/main" val="2185778787"/>
                    </a:ext>
                  </a:extLst>
                </a:gridCol>
                <a:gridCol w="386833">
                  <a:extLst>
                    <a:ext uri="{9D8B030D-6E8A-4147-A177-3AD203B41FA5}">
                      <a16:colId xmlns:a16="http://schemas.microsoft.com/office/drawing/2014/main" val="34583352"/>
                    </a:ext>
                  </a:extLst>
                </a:gridCol>
                <a:gridCol w="515193">
                  <a:extLst>
                    <a:ext uri="{9D8B030D-6E8A-4147-A177-3AD203B41FA5}">
                      <a16:colId xmlns:a16="http://schemas.microsoft.com/office/drawing/2014/main" val="1881234572"/>
                    </a:ext>
                  </a:extLst>
                </a:gridCol>
                <a:gridCol w="464144">
                  <a:extLst>
                    <a:ext uri="{9D8B030D-6E8A-4147-A177-3AD203B41FA5}">
                      <a16:colId xmlns:a16="http://schemas.microsoft.com/office/drawing/2014/main" val="1379541007"/>
                    </a:ext>
                  </a:extLst>
                </a:gridCol>
                <a:gridCol w="464144">
                  <a:extLst>
                    <a:ext uri="{9D8B030D-6E8A-4147-A177-3AD203B41FA5}">
                      <a16:colId xmlns:a16="http://schemas.microsoft.com/office/drawing/2014/main" val="1599728855"/>
                    </a:ext>
                  </a:extLst>
                </a:gridCol>
                <a:gridCol w="358121">
                  <a:extLst>
                    <a:ext uri="{9D8B030D-6E8A-4147-A177-3AD203B41FA5}">
                      <a16:colId xmlns:a16="http://schemas.microsoft.com/office/drawing/2014/main" val="1249292644"/>
                    </a:ext>
                  </a:extLst>
                </a:gridCol>
                <a:gridCol w="358121">
                  <a:extLst>
                    <a:ext uri="{9D8B030D-6E8A-4147-A177-3AD203B41FA5}">
                      <a16:colId xmlns:a16="http://schemas.microsoft.com/office/drawing/2014/main" val="3713119923"/>
                    </a:ext>
                  </a:extLst>
                </a:gridCol>
                <a:gridCol w="515193">
                  <a:extLst>
                    <a:ext uri="{9D8B030D-6E8A-4147-A177-3AD203B41FA5}">
                      <a16:colId xmlns:a16="http://schemas.microsoft.com/office/drawing/2014/main" val="4289574975"/>
                    </a:ext>
                  </a:extLst>
                </a:gridCol>
                <a:gridCol w="515193">
                  <a:extLst>
                    <a:ext uri="{9D8B030D-6E8A-4147-A177-3AD203B41FA5}">
                      <a16:colId xmlns:a16="http://schemas.microsoft.com/office/drawing/2014/main" val="3942111399"/>
                    </a:ext>
                  </a:extLst>
                </a:gridCol>
                <a:gridCol w="455505">
                  <a:extLst>
                    <a:ext uri="{9D8B030D-6E8A-4147-A177-3AD203B41FA5}">
                      <a16:colId xmlns:a16="http://schemas.microsoft.com/office/drawing/2014/main" val="2231127047"/>
                    </a:ext>
                  </a:extLst>
                </a:gridCol>
              </a:tblGrid>
              <a:tr h="199734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дата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из них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235931"/>
                  </a:ext>
                </a:extLst>
              </a:tr>
              <a:tr h="1965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/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A8246E"/>
                          </a:solidFill>
                          <a:effectLst/>
                        </a:rPr>
                        <a:t>причина перехода</a:t>
                      </a:r>
                      <a:endParaRPr lang="ru-RU" sz="1600" b="1" dirty="0">
                        <a:solidFill>
                          <a:srgbClr val="A8246E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0555572"/>
                  </a:ext>
                </a:extLst>
              </a:tr>
              <a:tr h="24120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всего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по заявлению (желанию) родителей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семейные обстоятельства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обучение и проживание за границей, переезд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религ. (идеологические) убежден.</a:t>
                      </a: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обучение по системе Жохова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особенности воспитания обусловлены этнической принадлежностью (цыгане)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частые переезды и командировки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повторный год обучения/ не смог сдать ГИА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</a:rPr>
                        <a:t>псих.несовместим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-ть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не является гражданином РФ </a:t>
                      </a:r>
                      <a:endParaRPr lang="ru-RU" sz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(</a:t>
                      </a: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effectLst/>
                        </a:rPr>
                        <a:t>отсут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. регистр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профессиональное занятия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спортом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индивидуальный режим занятий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другое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Международная школа (отсутствие аккредитации) или ЧОУ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по состоянию здоровья (</a:t>
                      </a:r>
                      <a:r>
                        <a:rPr lang="ru-RU" sz="1200" dirty="0" err="1">
                          <a:solidFill>
                            <a:srgbClr val="002060"/>
                          </a:solidFill>
                          <a:effectLst/>
                        </a:rPr>
                        <a:t>вт.ч.заболевание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effectLst/>
                        </a:rPr>
                        <a:t>)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5248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05.10.2017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606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345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25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143</a:t>
                      </a: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27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31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17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070202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05.10.2018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898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292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29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39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</a:t>
                      </a: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67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62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74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48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1683451"/>
                  </a:ext>
                </a:extLst>
              </a:tr>
              <a:tr h="27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05.10.2019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1044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167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777551"/>
                  </a:ext>
                </a:extLst>
              </a:tr>
              <a:tr h="271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05.10.2020</a:t>
                      </a:r>
                      <a:endParaRPr lang="ru-RU" sz="1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1099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</a:t>
                      </a:r>
                      <a:endParaRPr lang="ru-RU" sz="1600" b="1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480" marR="684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576778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4846389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576" y="33467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Статистические факты о семейном образовании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Причины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выбора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11415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58131"/>
            <a:ext cx="84969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algn="just">
              <a:spcAft>
                <a:spcPts val="0"/>
              </a:spcAft>
              <a:tabLst>
                <a:tab pos="268288" algn="l"/>
              </a:tabLst>
            </a:pPr>
            <a:r>
              <a:rPr lang="ru-RU" sz="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                                          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Учет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детей, имеющих право на получение общего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образования ведут </a:t>
            </a:r>
            <a:r>
              <a:rPr lang="ru-RU" sz="1600" b="1" u="sng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отделы образования муниципальных </a:t>
            </a:r>
            <a:r>
              <a:rPr lang="ru-RU" sz="1600" b="1" u="sng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районов (</a:t>
            </a:r>
            <a:r>
              <a:rPr lang="ru-RU" sz="1600" b="1" u="sng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городских округов),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на территории которого проживает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ребенок (в соответствии с ч.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5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ст.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63 №273 – ФЗ «Об образовании в Российской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Федерации» от 29.12.2012 г.).</a:t>
            </a: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1600" b="1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Совершеннолетний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обучающийся или родители (законные представители)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несовершеннолетнего обучающегося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информируют о выборе формы получения общего образования в форме семейного образования/самообразования </a:t>
            </a: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отдел 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образования </a:t>
            </a: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муниципального района или городского округа, 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на территории которого проживает обучающийся, направляя </a:t>
            </a: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уведомление.</a:t>
            </a:r>
          </a:p>
          <a:p>
            <a:pPr algn="just">
              <a:spcAft>
                <a:spcPts val="0"/>
              </a:spcAft>
            </a:pPr>
            <a:endParaRPr lang="ru-RU" sz="1600" b="1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2. Отдел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образования 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муниципального района (городского округа)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обеспечивает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внесение информации об обучающемся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, выбравшем семейную форму получения образования или форму самообразования,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 реестр детей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, подлежащих обучению и не обучающихся в образовательных организациях.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4527734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134801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Порядок действий муниципальных органов управления образования при переходе обучающихся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семейное образование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796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43526"/>
            <a:ext cx="84969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400" b="1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3.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Отдел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образования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муниципального района (городского округа</a:t>
            </a: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), 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на территории которого проживает обучающийся, при получении уведомления о выборе формы получения образования в форме семейного образования/самообразования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информирует совершеннолетнего обучающегося или родителей (законных представителей) несовершеннолетнего обучающегося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 образовательных организациях 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данного муниципального района (городского округа), в которых обучающийся может пройти промежуточную и(или) государственную итоговую аттестацию</a:t>
            </a: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600" dirty="0" smtClean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4.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Отдел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образования доводит до сведения образовательной организации о прикреплении обучающегося к образовательной организации </a:t>
            </a:r>
            <a:r>
              <a:rPr lang="ru-RU" sz="16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(при наличии в ней свободных мест) для прохождения промежуточной аттестации и(или) государственной итоговой аттестации. </a:t>
            </a:r>
            <a:endParaRPr lang="ru-RU" sz="1600" dirty="0" smtClean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endParaRPr lang="ru-RU" sz="1600" b="1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4527734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134801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Порядок действий муниципальных органов управления образования при переходе обучающихся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семейное образование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59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058131"/>
            <a:ext cx="8672883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400" b="1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5. Совершеннолетний 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обучающийся или родители (законные представители) несовершеннолетнего обучающегося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вправе подать заявление о прохождении промежуточной и(или) государственной итоговой аттестации </a:t>
            </a: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одновременно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 заявлением об отчислении из образовательной организации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в связи с выбором семейной формы получения образования или формы самообразования</a:t>
            </a: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400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6. </a:t>
            </a: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Отдел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образования 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муниципального района (городского округа) </a:t>
            </a: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целях контроля соблюдения родителями обязанности 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 части получения общего образования несовершеннолетними обучающимися </a:t>
            </a: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сообщает</a:t>
            </a: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Республиканскую комиссию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по делам несовершеннолетних и защите их </a:t>
            </a: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прав  </a:t>
            </a: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 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всех </a:t>
            </a: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случаях 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(в соответствии с ч. </a:t>
            </a: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5 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ст. </a:t>
            </a: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44 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№273 – </a:t>
            </a: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ФЗ):</a:t>
            </a:r>
          </a:p>
          <a:p>
            <a:pPr algn="just"/>
            <a:endParaRPr lang="ru-RU" sz="1000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17463" algn="just">
              <a:spcAft>
                <a:spcPts val="0"/>
              </a:spcAft>
              <a:buFontTx/>
              <a:buChar char="-"/>
            </a:pP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     отчисления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из образовательной организации в связи с выбором семейной формы получения образования или формы самообразования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и</a:t>
            </a: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отказе совершеннолетнего или родителей (законных представителей) несовершеннолетнего предоставить сведения о прикреплении к образовательной организации для прохождения промежуточной и(или) государственной итоговой аттестации</a:t>
            </a: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endParaRPr lang="ru-RU" sz="1400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68288" algn="just">
              <a:spcAft>
                <a:spcPts val="0"/>
              </a:spcAft>
            </a:pPr>
            <a:r>
              <a:rPr lang="ru-RU" sz="1400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ru-RU" sz="1400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неявки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экстерна для прохождения промежуточной и(или) государственной итоговой аттестации в сроки, указанные в </a:t>
            </a:r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локальном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акте о зачислении.</a:t>
            </a:r>
          </a:p>
          <a:p>
            <a:pPr algn="just">
              <a:spcAft>
                <a:spcPts val="0"/>
              </a:spcAft>
            </a:pPr>
            <a:endParaRPr lang="ru-RU" sz="1600" b="1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4527734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134801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smtClean="0">
                <a:solidFill>
                  <a:srgbClr val="002060"/>
                </a:solidFill>
              </a:rPr>
              <a:t>Порядок </a:t>
            </a:r>
            <a:r>
              <a:rPr lang="ru-RU" b="1" dirty="0" smtClean="0">
                <a:solidFill>
                  <a:srgbClr val="002060"/>
                </a:solidFill>
              </a:rPr>
              <a:t>действий муниципальных органов управления образования при переходе обучающихся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на семейное образование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575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95486"/>
            <a:ext cx="8856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Муниципальные органы управления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образованием при переходе на семейное образование обязаны: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592" y="1055032"/>
            <a:ext cx="8136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- разъяснять родителям особенности освоения ООП в семейной форме и все «минусы»;</a:t>
            </a:r>
            <a:endParaRPr lang="ru-RU" sz="16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46729"/>
              </p:ext>
            </p:extLst>
          </p:nvPr>
        </p:nvGraphicFramePr>
        <p:xfrm>
          <a:off x="107504" y="1491630"/>
          <a:ext cx="8928992" cy="302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2">
                  <a:extLst>
                    <a:ext uri="{9D8B030D-6E8A-4147-A177-3AD203B41FA5}">
                      <a16:colId xmlns:a16="http://schemas.microsoft.com/office/drawing/2014/main" val="8207433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минусы</a:t>
                      </a:r>
                      <a:endParaRPr lang="ru-R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81359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400" b="1" i="0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не предполагает каких-либо обязательных взаимоотношений со школой </a:t>
                      </a:r>
                      <a:r>
                        <a:rPr lang="ru-RU" sz="14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период осуществления учебного процесса, при выборе семейного образования ребенок исключается из списков организации на основании заявления родителей</a:t>
                      </a:r>
                    </a:p>
                    <a:p>
                      <a:pPr algn="just"/>
                      <a:r>
                        <a:rPr lang="ru-RU" sz="1400" b="1" i="0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ru-RU" sz="14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промежуточная аттестация - это процедура установления соответствия качества подготовки обучающихся требованиям ФГОС  по завершении учебного года. </a:t>
                      </a:r>
                      <a:r>
                        <a:rPr lang="ru-RU" sz="1400" b="1" i="0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Промежуточная аттестация проводится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формах, определенных учебным планом, и в порядке, установленном образовательной организацией, в соответствии с </a:t>
                      </a:r>
                      <a:r>
                        <a:rPr lang="ru-RU" sz="1400" b="1" i="0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локальным актом общеобразовательной организации, ГИА – в соответствии со ст.59 и требованиями ФГОС</a:t>
                      </a:r>
                      <a:endParaRPr lang="ru-RU" sz="1400" b="0" i="0" kern="1200" dirty="0" smtClean="0">
                        <a:solidFill>
                          <a:srgbClr val="A8246E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400" b="1" i="0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ru-RU" sz="14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экстернат является лишь </a:t>
                      </a: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формой аттестации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промежуточной и государственной итоговой аттестации </a:t>
                      </a:r>
                      <a:r>
                        <a:rPr lang="en-US" sz="140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 </a:t>
                      </a:r>
                      <a:r>
                        <a:rPr lang="en-US" sz="1400" b="1" kern="1200" dirty="0" err="1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имеющим</a:t>
                      </a:r>
                      <a:r>
                        <a:rPr lang="en-US" sz="1400" b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государственную</a:t>
                      </a:r>
                      <a:r>
                        <a:rPr lang="en-US" sz="1400" b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 err="1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аккредитацию</a:t>
                      </a:r>
                      <a:r>
                        <a:rPr lang="en-US" sz="1400" b="1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ООП</a:t>
                      </a:r>
                      <a:endParaRPr lang="ru-RU" sz="1400" b="0" i="0" kern="1200" dirty="0" smtClean="0">
                        <a:solidFill>
                          <a:srgbClr val="A8246E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1400" b="1" i="0" kern="1200" dirty="0" smtClean="0">
                          <a:solidFill>
                            <a:srgbClr val="A8246E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ru-RU" sz="1400" b="1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нормативы финансирования </a:t>
                      </a:r>
                      <a:r>
                        <a:rPr lang="ru-RU" sz="1400" b="0" i="0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устанавливаются только для образовательной организации (ч. 13 ст. 108 ). Так как семейная форма получения образования осуществляется вне образовательной организации, то оплата по данной форме действующим законодательством республики не предусматривается</a:t>
                      </a:r>
                      <a:r>
                        <a:rPr lang="ru-RU" sz="1400" b="0" i="0" kern="1200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sz="1400" b="0" i="0" kern="1200" dirty="0" smtClean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005571"/>
                  </a:ext>
                </a:extLst>
              </a:tr>
            </a:tbl>
          </a:graphicData>
        </a:graphic>
      </p:graphicFrame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974532" y="4507707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99708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/>
          </p:nvPr>
        </p:nvGraphicFramePr>
        <p:xfrm>
          <a:off x="936104" y="699542"/>
          <a:ext cx="8640960" cy="4048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17765" y="4473922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-34003"/>
            <a:ext cx="810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Муниципальные органы управления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образованием при переходе на семейное </a:t>
            </a:r>
            <a:r>
              <a:rPr lang="ru-RU" b="1" dirty="0">
                <a:solidFill>
                  <a:srgbClr val="002060"/>
                </a:solidFill>
              </a:rPr>
              <a:t>образование обязаны разъяснять родителям особенности освоения ООП в семейной </a:t>
            </a:r>
            <a:r>
              <a:rPr lang="ru-RU" b="1" dirty="0" smtClean="0">
                <a:solidFill>
                  <a:srgbClr val="002060"/>
                </a:solidFill>
              </a:rPr>
              <a:t>форме</a:t>
            </a:r>
            <a:r>
              <a:rPr lang="ru-RU" sz="2000" b="1" dirty="0" smtClean="0">
                <a:solidFill>
                  <a:srgbClr val="002060"/>
                </a:solidFill>
              </a:rPr>
              <a:t>: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750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1995686"/>
            <a:ext cx="842493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2400" b="1" dirty="0" smtClean="0">
                <a:solidFill>
                  <a:srgbClr val="A8246E"/>
                </a:solidFill>
              </a:rPr>
              <a:t>Закон «Об образовании в Российской Федерации»  статья 17</a:t>
            </a:r>
          </a:p>
          <a:p>
            <a:pPr fontAlgn="base"/>
            <a:endParaRPr lang="ru-RU" sz="1200" dirty="0">
              <a:solidFill>
                <a:srgbClr val="FF0000"/>
              </a:solidFill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Российской Федерации образование может быть получено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rgbClr val="A8246E"/>
              </a:buClr>
              <a:buAutoNum type="arabicPeriod"/>
            </a:pPr>
            <a:r>
              <a:rPr lang="ru-RU" b="1" dirty="0" smtClean="0">
                <a:solidFill>
                  <a:srgbClr val="002060"/>
                </a:solidFill>
              </a:rPr>
              <a:t>в </a:t>
            </a:r>
            <a:r>
              <a:rPr lang="ru-RU" b="1" dirty="0">
                <a:solidFill>
                  <a:srgbClr val="002060"/>
                </a:solidFill>
              </a:rPr>
              <a:t>организациях, осуществляющих образовательную </a:t>
            </a:r>
            <a:r>
              <a:rPr lang="ru-RU" b="1" dirty="0" smtClean="0">
                <a:solidFill>
                  <a:srgbClr val="002060"/>
                </a:solidFill>
              </a:rPr>
              <a:t>деятельность</a:t>
            </a:r>
          </a:p>
          <a:p>
            <a:pPr marL="342900" indent="-342900" algn="just">
              <a:buAutoNum type="arabicPeriod"/>
            </a:pPr>
            <a:endParaRPr lang="ru-RU" b="1" dirty="0">
              <a:solidFill>
                <a:srgbClr val="002060"/>
              </a:solidFill>
            </a:endParaRPr>
          </a:p>
          <a:p>
            <a:pPr algn="just"/>
            <a:r>
              <a:rPr lang="ru-RU" b="1" dirty="0" smtClean="0">
                <a:solidFill>
                  <a:srgbClr val="A8246E"/>
                </a:solidFill>
              </a:rPr>
              <a:t>2. </a:t>
            </a:r>
            <a:r>
              <a:rPr lang="ru-RU" b="1" dirty="0" smtClean="0">
                <a:solidFill>
                  <a:srgbClr val="002060"/>
                </a:solidFill>
              </a:rPr>
              <a:t>вне </a:t>
            </a:r>
            <a:r>
              <a:rPr lang="ru-RU" b="1" dirty="0">
                <a:solidFill>
                  <a:srgbClr val="002060"/>
                </a:solidFill>
              </a:rPr>
              <a:t>организаций, осуществляющих образовательную деятельность (в форме семейного образования и самообразования</a:t>
            </a:r>
            <a:r>
              <a:rPr lang="ru-RU" b="1" dirty="0" smtClean="0">
                <a:solidFill>
                  <a:srgbClr val="002060"/>
                </a:solidFill>
              </a:rPr>
              <a:t>)</a:t>
            </a:r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78724" y="4515966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03648" y="51470"/>
            <a:ext cx="626469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Основополагающие начала государственной политики 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правового регулирования отношений </a:t>
            </a:r>
            <a:endParaRPr lang="ru-RU" sz="2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base"/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сфере 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образования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7153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59632" y="51470"/>
            <a:ext cx="6264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семейного образования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1347028"/>
            <a:ext cx="662473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осуществляется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учет детей,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выбравших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семейную форму получения образования или форму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самообразования</a:t>
            </a:r>
          </a:p>
          <a:p>
            <a:pPr marL="180975" indent="-180975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400" b="1" dirty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увеличение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общего числа обучающихся, осваивающих образовательные программы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в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семейной форме и в форме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самообразования</a:t>
            </a:r>
          </a:p>
          <a:p>
            <a:pPr marL="180975" indent="-180975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400" b="1" dirty="0" smtClean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качество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освоения образовательных программ по результатам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ГИА данной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категорией обучающихся ниже по сравнению со школьниками, осваивающих общеобразовательные программы в очной </a:t>
            </a:r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форме</a:t>
            </a:r>
          </a:p>
          <a:p>
            <a:pPr marL="180975" indent="-180975" algn="just">
              <a:spcAft>
                <a:spcPts val="0"/>
              </a:spcAft>
              <a:buFont typeface="Wingdings" panose="05000000000000000000" pitchFamily="2" charset="2"/>
              <a:buChar char="ü"/>
            </a:pPr>
            <a:endParaRPr lang="ru-RU" sz="400" b="1" dirty="0" smtClean="0">
              <a:solidFill>
                <a:srgbClr val="00206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отсутствие </a:t>
            </a:r>
            <a:r>
              <a:rPr lang="ru-RU" sz="1600" b="1" dirty="0">
                <a:solidFill>
                  <a:srgbClr val="002060"/>
                </a:solidFill>
                <a:ea typeface="Calibri" panose="020F0502020204030204" pitchFamily="34" charset="0"/>
              </a:rPr>
              <a:t>информации (документов), подтверждающих прохождение итоговой аттестации по программе начального общего образования, у обучающихся, зачисленных в образовательные организации субъектов РФ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"/>
          <a:stretch/>
        </p:blipFill>
        <p:spPr>
          <a:xfrm>
            <a:off x="6732240" y="2211710"/>
            <a:ext cx="2396480" cy="1419011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010400" y="4527734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9179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1880701"/>
            <a:ext cx="88569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 smtClean="0">
                <a:solidFill>
                  <a:srgbClr val="002060"/>
                </a:solidFill>
              </a:rPr>
              <a:t>возможностью </a:t>
            </a:r>
            <a:r>
              <a:rPr lang="ru-RU" sz="2200" b="1" dirty="0">
                <a:solidFill>
                  <a:srgbClr val="002060"/>
                </a:solidFill>
              </a:rPr>
              <a:t>изменения формы получения образования и возврата к очной форме его получения в течение любого периода освоения образовательной </a:t>
            </a:r>
            <a:r>
              <a:rPr lang="ru-RU" sz="2200" b="1" dirty="0" smtClean="0">
                <a:solidFill>
                  <a:srgbClr val="002060"/>
                </a:solidFill>
              </a:rPr>
              <a:t>программы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ru-RU" sz="2200" b="1" dirty="0">
              <a:solidFill>
                <a:srgbClr val="00206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b="1" dirty="0" smtClean="0">
                <a:solidFill>
                  <a:srgbClr val="002060"/>
                </a:solidFill>
              </a:rPr>
              <a:t>увеличение </a:t>
            </a:r>
            <a:r>
              <a:rPr lang="ru-RU" sz="2200" b="1" dirty="0">
                <a:solidFill>
                  <a:srgbClr val="002060"/>
                </a:solidFill>
              </a:rPr>
              <a:t>данной категории школьников в конце учебного года, когда наступает период организации и проведения промежуточной и государственной итоговой аттестации (</a:t>
            </a:r>
            <a:r>
              <a:rPr lang="ru-RU" sz="2200" b="1" dirty="0" smtClean="0">
                <a:solidFill>
                  <a:srgbClr val="002060"/>
                </a:solidFill>
              </a:rPr>
              <a:t>показатель </a:t>
            </a:r>
            <a:r>
              <a:rPr lang="ru-RU" sz="2200" b="1" dirty="0">
                <a:solidFill>
                  <a:srgbClr val="002060"/>
                </a:solidFill>
              </a:rPr>
              <a:t>может увеличиться до </a:t>
            </a:r>
            <a:r>
              <a:rPr lang="ru-RU" sz="2200" b="1" dirty="0" smtClean="0">
                <a:solidFill>
                  <a:srgbClr val="002060"/>
                </a:solidFill>
              </a:rPr>
              <a:t>1400-1500 человек)</a:t>
            </a:r>
            <a:endParaRPr lang="ru-RU" sz="2200" b="1" dirty="0">
              <a:solidFill>
                <a:srgbClr val="002060"/>
              </a:solidFill>
            </a:endParaRPr>
          </a:p>
          <a:p>
            <a:pPr algn="just" fontAlgn="base"/>
            <a:endParaRPr lang="ru-RU" sz="2200" b="1" dirty="0">
              <a:solidFill>
                <a:srgbClr val="0070C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4530154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123478"/>
            <a:ext cx="5832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Показатель </a:t>
            </a:r>
            <a:r>
              <a:rPr lang="ru-RU" sz="2400" b="1" dirty="0">
                <a:solidFill>
                  <a:srgbClr val="002060"/>
                </a:solidFill>
              </a:rPr>
              <a:t>охвата семейной формой обучения </a:t>
            </a:r>
            <a:r>
              <a:rPr lang="ru-RU" sz="2400" b="1" dirty="0">
                <a:solidFill>
                  <a:srgbClr val="A8246E"/>
                </a:solidFill>
              </a:rPr>
              <a:t>не отличается высоким уровнем точности по двум основным причинам</a:t>
            </a:r>
            <a:r>
              <a:rPr lang="ru-RU" sz="2400" b="1" dirty="0">
                <a:solidFill>
                  <a:srgbClr val="002060"/>
                </a:solidFill>
              </a:rPr>
              <a:t>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495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05755"/>
            <a:ext cx="8723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Освоение образовательных программ начального общего, основного общего или среднего общего образования в форме семейного образования и самообразования является правом, которое определено </a:t>
            </a:r>
            <a:r>
              <a:rPr lang="ru-RU" b="1" dirty="0">
                <a:solidFill>
                  <a:srgbClr val="002060"/>
                </a:solidFill>
              </a:rPr>
              <a:t>ст.17 Федерального закона от 29 декабря 2012 г. № 273-ФЗ «Об образовании в Российской Федерации</a:t>
            </a:r>
            <a:r>
              <a:rPr lang="ru-RU" b="1" dirty="0" smtClean="0">
                <a:solidFill>
                  <a:srgbClr val="002060"/>
                </a:solidFill>
              </a:rPr>
              <a:t>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51470"/>
            <a:ext cx="648072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Освоение образовательных программ </a:t>
            </a:r>
          </a:p>
          <a:p>
            <a:pPr algn="ctr"/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форме семейного образования </a:t>
            </a:r>
            <a:endParaRPr lang="ru-RU" sz="2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  <a:r>
              <a:rPr lang="ru-RU" sz="2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форме самообразования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1464" y="2867707"/>
            <a:ext cx="850763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002060"/>
                </a:solidFill>
              </a:rPr>
              <a:t>Статистика </a:t>
            </a:r>
          </a:p>
          <a:p>
            <a:pPr algn="ctr"/>
            <a:r>
              <a:rPr lang="ru-RU" sz="2300" b="1" dirty="0" smtClean="0">
                <a:solidFill>
                  <a:srgbClr val="002060"/>
                </a:solidFill>
              </a:rPr>
              <a:t>октябрь 2017 года:  </a:t>
            </a:r>
            <a:r>
              <a:rPr lang="ru-RU" sz="2300" b="1" dirty="0">
                <a:solidFill>
                  <a:srgbClr val="002060"/>
                </a:solidFill>
              </a:rPr>
              <a:t>606  + 58 (самообразование) = </a:t>
            </a:r>
            <a:r>
              <a:rPr lang="ru-RU" sz="2300" b="1" dirty="0" smtClean="0">
                <a:solidFill>
                  <a:srgbClr val="002060"/>
                </a:solidFill>
              </a:rPr>
              <a:t>664 человека</a:t>
            </a:r>
          </a:p>
          <a:p>
            <a:pPr algn="ctr"/>
            <a:r>
              <a:rPr lang="ru-RU" sz="2300" b="1" dirty="0" smtClean="0">
                <a:solidFill>
                  <a:srgbClr val="002060"/>
                </a:solidFill>
              </a:rPr>
              <a:t>  октябрь 2018 года: 898  </a:t>
            </a:r>
            <a:r>
              <a:rPr lang="ru-RU" sz="2300" b="1" dirty="0">
                <a:solidFill>
                  <a:srgbClr val="002060"/>
                </a:solidFill>
              </a:rPr>
              <a:t>+ </a:t>
            </a:r>
            <a:r>
              <a:rPr lang="ru-RU" sz="2300" b="1" dirty="0" smtClean="0">
                <a:solidFill>
                  <a:srgbClr val="002060"/>
                </a:solidFill>
              </a:rPr>
              <a:t>75 </a:t>
            </a:r>
            <a:r>
              <a:rPr lang="ru-RU" sz="2300" b="1" dirty="0">
                <a:solidFill>
                  <a:srgbClr val="002060"/>
                </a:solidFill>
              </a:rPr>
              <a:t>(самообразование) = </a:t>
            </a:r>
            <a:r>
              <a:rPr lang="ru-RU" sz="2300" b="1" dirty="0" smtClean="0">
                <a:solidFill>
                  <a:srgbClr val="002060"/>
                </a:solidFill>
              </a:rPr>
              <a:t>973 человек</a:t>
            </a:r>
          </a:p>
          <a:p>
            <a:pPr algn="ctr"/>
            <a:r>
              <a:rPr lang="ru-RU" sz="2300" b="1" dirty="0" smtClean="0">
                <a:solidFill>
                  <a:srgbClr val="002060"/>
                </a:solidFill>
              </a:rPr>
              <a:t>октябрь </a:t>
            </a:r>
            <a:r>
              <a:rPr lang="ru-RU" sz="2300" b="1" dirty="0">
                <a:solidFill>
                  <a:srgbClr val="002060"/>
                </a:solidFill>
              </a:rPr>
              <a:t>2019: 1044  + 117 (самообразование) = </a:t>
            </a:r>
            <a:r>
              <a:rPr lang="ru-RU" sz="2300" b="1" dirty="0" smtClean="0">
                <a:solidFill>
                  <a:srgbClr val="002060"/>
                </a:solidFill>
              </a:rPr>
              <a:t>1161 человек</a:t>
            </a:r>
          </a:p>
          <a:p>
            <a:pPr algn="ctr"/>
            <a:r>
              <a:rPr lang="ru-RU" sz="2300" b="1" dirty="0">
                <a:solidFill>
                  <a:srgbClr val="002060"/>
                </a:solidFill>
              </a:rPr>
              <a:t>октябрь </a:t>
            </a:r>
            <a:r>
              <a:rPr lang="ru-RU" sz="2300" b="1" dirty="0" smtClean="0">
                <a:solidFill>
                  <a:srgbClr val="002060"/>
                </a:solidFill>
              </a:rPr>
              <a:t>2020 </a:t>
            </a:r>
            <a:r>
              <a:rPr lang="ru-RU" sz="2300" b="1" dirty="0">
                <a:solidFill>
                  <a:srgbClr val="002060"/>
                </a:solidFill>
              </a:rPr>
              <a:t>года: </a:t>
            </a:r>
            <a:r>
              <a:rPr lang="ru-RU" sz="2300" b="1" dirty="0" smtClean="0">
                <a:solidFill>
                  <a:srgbClr val="002060"/>
                </a:solidFill>
              </a:rPr>
              <a:t>1099  </a:t>
            </a:r>
            <a:r>
              <a:rPr lang="ru-RU" sz="2300" b="1" dirty="0">
                <a:solidFill>
                  <a:srgbClr val="002060"/>
                </a:solidFill>
              </a:rPr>
              <a:t>+ </a:t>
            </a:r>
            <a:r>
              <a:rPr lang="ru-RU" sz="2300" b="1" dirty="0" smtClean="0">
                <a:solidFill>
                  <a:srgbClr val="002060"/>
                </a:solidFill>
              </a:rPr>
              <a:t>99 </a:t>
            </a:r>
            <a:r>
              <a:rPr lang="ru-RU" sz="2300" b="1" dirty="0">
                <a:solidFill>
                  <a:srgbClr val="002060"/>
                </a:solidFill>
              </a:rPr>
              <a:t>(самообразование) = </a:t>
            </a:r>
            <a:r>
              <a:rPr lang="ru-RU" sz="2300" b="1" dirty="0" smtClean="0">
                <a:solidFill>
                  <a:srgbClr val="002060"/>
                </a:solidFill>
              </a:rPr>
              <a:t>1198 </a:t>
            </a:r>
            <a:r>
              <a:rPr lang="ru-RU" sz="2300" b="1" dirty="0">
                <a:solidFill>
                  <a:srgbClr val="002060"/>
                </a:solidFill>
              </a:rPr>
              <a:t>человек</a:t>
            </a:r>
          </a:p>
          <a:p>
            <a:pPr algn="ctr"/>
            <a:endParaRPr lang="ru-RU" sz="2300" b="1" dirty="0">
              <a:solidFill>
                <a:srgbClr val="002060"/>
              </a:solidFill>
            </a:endParaRPr>
          </a:p>
          <a:p>
            <a:pPr algn="ctr"/>
            <a:endParaRPr lang="ru-RU" sz="2300" b="1" dirty="0">
              <a:solidFill>
                <a:srgbClr val="002060"/>
              </a:solidFill>
            </a:endParaRPr>
          </a:p>
          <a:p>
            <a:pPr algn="ctr"/>
            <a:r>
              <a:rPr lang="ru-RU" sz="2300" b="1" dirty="0" smtClean="0">
                <a:solidFill>
                  <a:srgbClr val="A8246E"/>
                </a:solidFill>
              </a:rPr>
              <a:t> </a:t>
            </a:r>
            <a:endParaRPr lang="ru-RU" sz="2300" b="1" dirty="0">
              <a:solidFill>
                <a:srgbClr val="A8246E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966842" y="4515966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667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 txBox="1">
            <a:spLocks/>
          </p:cNvSpPr>
          <p:nvPr/>
        </p:nvSpPr>
        <p:spPr>
          <a:xfrm>
            <a:off x="2303751" y="51470"/>
            <a:ext cx="5733923" cy="129614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43800" y="4515966"/>
            <a:ext cx="1600200" cy="273844"/>
          </a:xfrm>
        </p:spPr>
        <p:txBody>
          <a:bodyPr/>
          <a:lstStyle/>
          <a:p>
            <a:fld id="{2E1AE7FE-9857-4954-863E-6424AC6B4709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73006" y="-66997"/>
            <a:ext cx="661136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Сведения об обучающихся, получающих образование </a:t>
            </a:r>
            <a:endParaRPr lang="ru-RU" sz="16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семейной форме и в форме самообразования </a:t>
            </a:r>
            <a:endParaRPr lang="ru-RU" sz="16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по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образовательным программам </a:t>
            </a:r>
          </a:p>
          <a:p>
            <a:pPr algn="ctr" hangingPunct="0"/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начального общего, среднего общего и основного общего образования </a:t>
            </a:r>
            <a:r>
              <a:rPr lang="ru-RU" sz="1600" b="1" u="sng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 5 октября 2020 г.</a:t>
            </a:r>
          </a:p>
          <a:p>
            <a:pPr algn="ctr" hangingPunct="0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скобках указана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разница по сравнению с октябрём 2019 г.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hangingPunct="0"/>
            <a:endParaRPr lang="ru-RU" b="1" dirty="0">
              <a:solidFill>
                <a:srgbClr val="A8246E"/>
              </a:solidFill>
              <a:ea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903139"/>
              </p:ext>
            </p:extLst>
          </p:nvPr>
        </p:nvGraphicFramePr>
        <p:xfrm>
          <a:off x="755576" y="1479266"/>
          <a:ext cx="7881417" cy="3169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279253389"/>
                    </a:ext>
                  </a:extLst>
                </a:gridCol>
                <a:gridCol w="1995528">
                  <a:extLst>
                    <a:ext uri="{9D8B030D-6E8A-4147-A177-3AD203B41FA5}">
                      <a16:colId xmlns:a16="http://schemas.microsoft.com/office/drawing/2014/main" val="3424712657"/>
                    </a:ext>
                  </a:extLst>
                </a:gridCol>
                <a:gridCol w="1028808">
                  <a:extLst>
                    <a:ext uri="{9D8B030D-6E8A-4147-A177-3AD203B41FA5}">
                      <a16:colId xmlns:a16="http://schemas.microsoft.com/office/drawing/2014/main" val="1120759200"/>
                    </a:ext>
                  </a:extLst>
                </a:gridCol>
                <a:gridCol w="1120352">
                  <a:extLst>
                    <a:ext uri="{9D8B030D-6E8A-4147-A177-3AD203B41FA5}">
                      <a16:colId xmlns:a16="http://schemas.microsoft.com/office/drawing/2014/main" val="2205544932"/>
                    </a:ext>
                  </a:extLst>
                </a:gridCol>
                <a:gridCol w="1179246">
                  <a:extLst>
                    <a:ext uri="{9D8B030D-6E8A-4147-A177-3AD203B41FA5}">
                      <a16:colId xmlns:a16="http://schemas.microsoft.com/office/drawing/2014/main" val="2466914453"/>
                    </a:ext>
                  </a:extLst>
                </a:gridCol>
                <a:gridCol w="1411880">
                  <a:extLst>
                    <a:ext uri="{9D8B030D-6E8A-4147-A177-3AD203B41FA5}">
                      <a16:colId xmlns:a16="http://schemas.microsoft.com/office/drawing/2014/main" val="2200759402"/>
                    </a:ext>
                  </a:extLst>
                </a:gridCol>
                <a:gridCol w="641547">
                  <a:extLst>
                    <a:ext uri="{9D8B030D-6E8A-4147-A177-3AD203B41FA5}">
                      <a16:colId xmlns:a16="http://schemas.microsoft.com/office/drawing/2014/main" val="2008393883"/>
                    </a:ext>
                  </a:extLst>
                </a:gridCol>
              </a:tblGrid>
              <a:tr h="547466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№ п/п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Наименование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муниципального района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(городского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округа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– 4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форме</a:t>
                      </a:r>
                      <a:endParaRPr lang="ru-RU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– 9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форме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– 11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семейной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форме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– 12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форме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самообразо-вания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5816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Агрызский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6 (+1)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 (-5)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smtClean="0">
                          <a:solidFill>
                            <a:srgbClr val="002060"/>
                          </a:solidFill>
                          <a:effectLst/>
                        </a:rPr>
                        <a:t>0 (0)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911663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Азнакаевский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4 (-1)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 (+4)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(-1)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2 (+1)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114577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Аксубаевский 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0 (0)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(+1)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smtClean="0">
                          <a:solidFill>
                            <a:srgbClr val="002060"/>
                          </a:solidFill>
                          <a:effectLst/>
                        </a:rPr>
                        <a:t>0 (0)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969526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Актанышский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(-3)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(-1)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smtClean="0">
                          <a:solidFill>
                            <a:srgbClr val="002060"/>
                          </a:solidFill>
                          <a:effectLst/>
                        </a:rPr>
                        <a:t>0 (0)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6711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Алексеевский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 (+1)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0 (0)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623085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Алькеевский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smtClean="0">
                          <a:solidFill>
                            <a:srgbClr val="002060"/>
                          </a:solidFill>
                          <a:effectLst/>
                        </a:rPr>
                        <a:t>0 (0)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4060066"/>
                  </a:ext>
                </a:extLst>
              </a:tr>
              <a:tr h="15388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Альметьевский 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57 (-31)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43 (+14)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 (+3)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5 (+2)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108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6191280"/>
                  </a:ext>
                </a:extLst>
              </a:tr>
              <a:tr h="14763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Апастовский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 (+2)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smtClean="0">
                          <a:solidFill>
                            <a:srgbClr val="002060"/>
                          </a:solidFill>
                          <a:effectLst/>
                        </a:rPr>
                        <a:t>0 (0)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36124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9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Арский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 (+4)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0 (0)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11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716960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35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 txBox="1">
            <a:spLocks/>
          </p:cNvSpPr>
          <p:nvPr/>
        </p:nvSpPr>
        <p:spPr>
          <a:xfrm>
            <a:off x="2303751" y="51470"/>
            <a:ext cx="5733923" cy="129614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30802" y="4556506"/>
            <a:ext cx="1600200" cy="273844"/>
          </a:xfrm>
        </p:spPr>
        <p:txBody>
          <a:bodyPr/>
          <a:lstStyle/>
          <a:p>
            <a:fld id="{2E1AE7FE-9857-4954-863E-6424AC6B4709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6589660"/>
              </p:ext>
            </p:extLst>
          </p:nvPr>
        </p:nvGraphicFramePr>
        <p:xfrm>
          <a:off x="660240" y="1575537"/>
          <a:ext cx="7836893" cy="3169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9840">
                  <a:extLst>
                    <a:ext uri="{9D8B030D-6E8A-4147-A177-3AD203B41FA5}">
                      <a16:colId xmlns:a16="http://schemas.microsoft.com/office/drawing/2014/main" val="2279253389"/>
                    </a:ext>
                  </a:extLst>
                </a:gridCol>
                <a:gridCol w="2025623">
                  <a:extLst>
                    <a:ext uri="{9D8B030D-6E8A-4147-A177-3AD203B41FA5}">
                      <a16:colId xmlns:a16="http://schemas.microsoft.com/office/drawing/2014/main" val="3424712657"/>
                    </a:ext>
                  </a:extLst>
                </a:gridCol>
                <a:gridCol w="998713">
                  <a:extLst>
                    <a:ext uri="{9D8B030D-6E8A-4147-A177-3AD203B41FA5}">
                      <a16:colId xmlns:a16="http://schemas.microsoft.com/office/drawing/2014/main" val="11207592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205544932"/>
                    </a:ext>
                  </a:extLst>
                </a:gridCol>
                <a:gridCol w="1086754">
                  <a:extLst>
                    <a:ext uri="{9D8B030D-6E8A-4147-A177-3AD203B41FA5}">
                      <a16:colId xmlns:a16="http://schemas.microsoft.com/office/drawing/2014/main" val="2466914453"/>
                    </a:ext>
                  </a:extLst>
                </a:gridCol>
                <a:gridCol w="1403904">
                  <a:extLst>
                    <a:ext uri="{9D8B030D-6E8A-4147-A177-3AD203B41FA5}">
                      <a16:colId xmlns:a16="http://schemas.microsoft.com/office/drawing/2014/main" val="2200759402"/>
                    </a:ext>
                  </a:extLst>
                </a:gridCol>
                <a:gridCol w="637923">
                  <a:extLst>
                    <a:ext uri="{9D8B030D-6E8A-4147-A177-3AD203B41FA5}">
                      <a16:colId xmlns:a16="http://schemas.microsoft.com/office/drawing/2014/main" val="2008393883"/>
                    </a:ext>
                  </a:extLst>
                </a:gridCol>
              </a:tblGrid>
              <a:tr h="547466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№ п/п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Наименование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муниципального района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(городского </a:t>
                      </a: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округа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)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– 4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форме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– 9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</a:t>
                      </a:r>
                      <a:endParaRPr lang="ru-RU" sz="1600" b="1" dirty="0" smtClean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семейной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форме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– 11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форме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– 12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форме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самообразо-вания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5816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Атнинский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(+1)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 (+1)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004527"/>
                  </a:ext>
                </a:extLst>
              </a:tr>
              <a:tr h="14763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Бавлинский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 (+2)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12 (+3)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09239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12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Балтасинский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 (-2)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(+1)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925434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Бугульминский 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9273335"/>
                  </a:ext>
                </a:extLst>
              </a:tr>
              <a:tr h="147638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2060"/>
                          </a:solidFill>
                          <a:effectLst/>
                        </a:rPr>
                        <a:t>14</a:t>
                      </a:r>
                      <a:endParaRPr lang="ru-RU" sz="16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Буинский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(-2)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27194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15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Верхнеуслонский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51621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16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Высокогорский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14 (-3)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17 (+7)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(-1)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232703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17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Дрожжановский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39399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18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rgbClr val="002060"/>
                          </a:solidFill>
                          <a:effectLst/>
                        </a:rPr>
                        <a:t>Елабужский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37 (-12)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36 (-1)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10 (+1)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/>
                        </a:rPr>
                        <a:t>83</a:t>
                      </a:r>
                      <a:endParaRPr lang="ru-RU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814455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73006" y="-66997"/>
            <a:ext cx="661136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Сведения об обучающихся, получающих образование </a:t>
            </a:r>
            <a:endParaRPr lang="ru-RU" sz="16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в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семейной форме и в форме самообразования </a:t>
            </a:r>
            <a:endParaRPr lang="ru-RU" sz="16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6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по </a:t>
            </a:r>
            <a:r>
              <a:rPr lang="ru-RU" sz="1600" b="1" dirty="0">
                <a:solidFill>
                  <a:srgbClr val="002060"/>
                </a:solidFill>
                <a:ea typeface="Times New Roman" panose="02020603050405020304" pitchFamily="18" charset="0"/>
              </a:rPr>
              <a:t>образовательным программам </a:t>
            </a:r>
          </a:p>
          <a:p>
            <a:pPr algn="ctr" hangingPunct="0"/>
            <a:r>
              <a:rPr lang="ru-RU" sz="16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начального общего, среднего общего и основного общего образования </a:t>
            </a:r>
            <a:r>
              <a:rPr lang="ru-RU" sz="1600" b="1" u="sng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 5 октября 2020 г.</a:t>
            </a:r>
          </a:p>
          <a:p>
            <a:pPr algn="ctr" hangingPunct="0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скобках указана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разница по сравнению с октябрём 2019 г.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hangingPunct="0"/>
            <a:endParaRPr lang="ru-RU" b="1" dirty="0">
              <a:solidFill>
                <a:srgbClr val="A8246E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59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 txBox="1">
            <a:spLocks/>
          </p:cNvSpPr>
          <p:nvPr/>
        </p:nvSpPr>
        <p:spPr>
          <a:xfrm>
            <a:off x="2303751" y="51470"/>
            <a:ext cx="5733923" cy="129614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43800" y="4558744"/>
            <a:ext cx="1600200" cy="273844"/>
          </a:xfrm>
        </p:spPr>
        <p:txBody>
          <a:bodyPr/>
          <a:lstStyle/>
          <a:p>
            <a:fld id="{2E1AE7FE-9857-4954-863E-6424AC6B4709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420339"/>
              </p:ext>
            </p:extLst>
          </p:nvPr>
        </p:nvGraphicFramePr>
        <p:xfrm>
          <a:off x="1259632" y="1347614"/>
          <a:ext cx="7128790" cy="3343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9069">
                  <a:extLst>
                    <a:ext uri="{9D8B030D-6E8A-4147-A177-3AD203B41FA5}">
                      <a16:colId xmlns:a16="http://schemas.microsoft.com/office/drawing/2014/main" val="4242087555"/>
                    </a:ext>
                  </a:extLst>
                </a:gridCol>
                <a:gridCol w="1598040">
                  <a:extLst>
                    <a:ext uri="{9D8B030D-6E8A-4147-A177-3AD203B41FA5}">
                      <a16:colId xmlns:a16="http://schemas.microsoft.com/office/drawing/2014/main" val="4174672285"/>
                    </a:ext>
                  </a:extLst>
                </a:gridCol>
                <a:gridCol w="1112463">
                  <a:extLst>
                    <a:ext uri="{9D8B030D-6E8A-4147-A177-3AD203B41FA5}">
                      <a16:colId xmlns:a16="http://schemas.microsoft.com/office/drawing/2014/main" val="4056070922"/>
                    </a:ext>
                  </a:extLst>
                </a:gridCol>
                <a:gridCol w="1125243">
                  <a:extLst>
                    <a:ext uri="{9D8B030D-6E8A-4147-A177-3AD203B41FA5}">
                      <a16:colId xmlns:a16="http://schemas.microsoft.com/office/drawing/2014/main" val="2202292136"/>
                    </a:ext>
                  </a:extLst>
                </a:gridCol>
                <a:gridCol w="1171845">
                  <a:extLst>
                    <a:ext uri="{9D8B030D-6E8A-4147-A177-3AD203B41FA5}">
                      <a16:colId xmlns:a16="http://schemas.microsoft.com/office/drawing/2014/main" val="3768271943"/>
                    </a:ext>
                  </a:extLst>
                </a:gridCol>
                <a:gridCol w="1215722">
                  <a:extLst>
                    <a:ext uri="{9D8B030D-6E8A-4147-A177-3AD203B41FA5}">
                      <a16:colId xmlns:a16="http://schemas.microsoft.com/office/drawing/2014/main" val="1864660867"/>
                    </a:ext>
                  </a:extLst>
                </a:gridCol>
                <a:gridCol w="536408">
                  <a:extLst>
                    <a:ext uri="{9D8B030D-6E8A-4147-A177-3AD203B41FA5}">
                      <a16:colId xmlns:a16="http://schemas.microsoft.com/office/drawing/2014/main" val="3609438357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№ п/п</a:t>
                      </a:r>
                      <a:endParaRPr lang="ru-RU" sz="135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Наименование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муниципального района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(городского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округа)</a:t>
                      </a:r>
                      <a:endParaRPr lang="ru-RU" sz="135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– 4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форме</a:t>
                      </a:r>
                      <a:endParaRPr lang="ru-RU" sz="135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– 9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форме</a:t>
                      </a:r>
                      <a:endParaRPr lang="ru-RU" sz="135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– 11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форме</a:t>
                      </a:r>
                      <a:endParaRPr lang="ru-RU" sz="135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– 12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форме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самообразо-вания</a:t>
                      </a:r>
                      <a:endParaRPr lang="ru-RU" sz="135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</a:t>
                      </a:r>
                      <a:endParaRPr lang="ru-RU" sz="135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63692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19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Заинский 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 (+2)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 (-1)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 smtClean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02432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Зеленодольский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23 (+4)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22 (+7)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(+1)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 smtClean="0">
                          <a:solidFill>
                            <a:srgbClr val="002060"/>
                          </a:solidFill>
                          <a:effectLst/>
                        </a:rPr>
                        <a:t>46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788449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21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 err="1">
                          <a:solidFill>
                            <a:srgbClr val="002060"/>
                          </a:solidFill>
                          <a:effectLst/>
                        </a:rPr>
                        <a:t>Кайбицкий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 smtClean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3736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22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Камско-Устьинский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6 (+3)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(-1)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 smtClean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58700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23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Кукморский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13 (+5)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 smtClean="0">
                          <a:solidFill>
                            <a:srgbClr val="002060"/>
                          </a:solidFill>
                          <a:effectLst/>
                        </a:rPr>
                        <a:t>13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09428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24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Лаишевский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16 (+3)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12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30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98461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25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Лениногорский 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 (-2)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8 (+4)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(-2)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 smtClean="0">
                          <a:solidFill>
                            <a:srgbClr val="002060"/>
                          </a:solidFill>
                          <a:effectLst/>
                        </a:rPr>
                        <a:t>11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39706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26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Мамадышский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 (-1)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 (-1)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(+1)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23208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27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Менделеевский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17230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28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Мензелинский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(+1)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1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887505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</a:rPr>
                        <a:t>29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>
                          <a:solidFill>
                            <a:srgbClr val="002060"/>
                          </a:solidFill>
                          <a:effectLst/>
                        </a:rPr>
                        <a:t>Муслюмовский</a:t>
                      </a:r>
                      <a:endParaRPr lang="ru-RU" sz="135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(-1)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35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350" b="1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0</a:t>
                      </a:r>
                      <a:endParaRPr lang="ru-RU" sz="135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15422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73006" y="-26347"/>
            <a:ext cx="661136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Сведения об обучающихся, получающих образование </a:t>
            </a:r>
            <a:endParaRPr lang="ru-RU" sz="14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в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семейной форме и в форме самообразования </a:t>
            </a:r>
            <a:endParaRPr lang="ru-RU" sz="14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4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по </a:t>
            </a:r>
            <a:r>
              <a:rPr lang="ru-RU" sz="1400" b="1" dirty="0">
                <a:solidFill>
                  <a:srgbClr val="002060"/>
                </a:solidFill>
                <a:ea typeface="Times New Roman" panose="02020603050405020304" pitchFamily="18" charset="0"/>
              </a:rPr>
              <a:t>образовательным программам </a:t>
            </a:r>
          </a:p>
          <a:p>
            <a:pPr algn="ctr" hangingPunct="0"/>
            <a:r>
              <a:rPr lang="ru-RU" sz="14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начального общего, среднего общего и основного общего образования </a:t>
            </a:r>
          </a:p>
          <a:p>
            <a:pPr algn="ctr" hangingPunct="0"/>
            <a:r>
              <a:rPr lang="ru-RU" sz="1400" b="1" u="sng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 5 октября 2020 г.</a:t>
            </a:r>
          </a:p>
          <a:p>
            <a:pPr algn="ctr" hangingPunct="0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скобках указана 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разница по сравнению с октябрём 2019 г.</a:t>
            </a:r>
            <a:endPara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hangingPunct="0"/>
            <a:endParaRPr lang="ru-RU" b="1" dirty="0">
              <a:solidFill>
                <a:srgbClr val="A8246E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802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/>
          <p:cNvSpPr txBox="1">
            <a:spLocks/>
          </p:cNvSpPr>
          <p:nvPr/>
        </p:nvSpPr>
        <p:spPr>
          <a:xfrm>
            <a:off x="2303751" y="51470"/>
            <a:ext cx="5733923" cy="129614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2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543800" y="4559538"/>
            <a:ext cx="1600200" cy="273844"/>
          </a:xfrm>
        </p:spPr>
        <p:txBody>
          <a:bodyPr/>
          <a:lstStyle/>
          <a:p>
            <a:fld id="{2E1AE7FE-9857-4954-863E-6424AC6B4709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9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789964"/>
              </p:ext>
            </p:extLst>
          </p:nvPr>
        </p:nvGraphicFramePr>
        <p:xfrm>
          <a:off x="1259634" y="1390238"/>
          <a:ext cx="7128790" cy="3413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9069">
                  <a:extLst>
                    <a:ext uri="{9D8B030D-6E8A-4147-A177-3AD203B41FA5}">
                      <a16:colId xmlns:a16="http://schemas.microsoft.com/office/drawing/2014/main" val="4242087555"/>
                    </a:ext>
                  </a:extLst>
                </a:gridCol>
                <a:gridCol w="1598040">
                  <a:extLst>
                    <a:ext uri="{9D8B030D-6E8A-4147-A177-3AD203B41FA5}">
                      <a16:colId xmlns:a16="http://schemas.microsoft.com/office/drawing/2014/main" val="4174672285"/>
                    </a:ext>
                  </a:extLst>
                </a:gridCol>
                <a:gridCol w="1112463">
                  <a:extLst>
                    <a:ext uri="{9D8B030D-6E8A-4147-A177-3AD203B41FA5}">
                      <a16:colId xmlns:a16="http://schemas.microsoft.com/office/drawing/2014/main" val="4056070922"/>
                    </a:ext>
                  </a:extLst>
                </a:gridCol>
                <a:gridCol w="1125243">
                  <a:extLst>
                    <a:ext uri="{9D8B030D-6E8A-4147-A177-3AD203B41FA5}">
                      <a16:colId xmlns:a16="http://schemas.microsoft.com/office/drawing/2014/main" val="2202292136"/>
                    </a:ext>
                  </a:extLst>
                </a:gridCol>
                <a:gridCol w="1171845">
                  <a:extLst>
                    <a:ext uri="{9D8B030D-6E8A-4147-A177-3AD203B41FA5}">
                      <a16:colId xmlns:a16="http://schemas.microsoft.com/office/drawing/2014/main" val="3768271943"/>
                    </a:ext>
                  </a:extLst>
                </a:gridCol>
                <a:gridCol w="1215722">
                  <a:extLst>
                    <a:ext uri="{9D8B030D-6E8A-4147-A177-3AD203B41FA5}">
                      <a16:colId xmlns:a16="http://schemas.microsoft.com/office/drawing/2014/main" val="1864660867"/>
                    </a:ext>
                  </a:extLst>
                </a:gridCol>
                <a:gridCol w="536408">
                  <a:extLst>
                    <a:ext uri="{9D8B030D-6E8A-4147-A177-3AD203B41FA5}">
                      <a16:colId xmlns:a16="http://schemas.microsoft.com/office/drawing/2014/main" val="3609438357"/>
                    </a:ext>
                  </a:extLst>
                </a:gridCol>
              </a:tblGrid>
              <a:tr h="73055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№ п/п</a:t>
                      </a:r>
                      <a:endParaRPr lang="ru-RU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Наименование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муниципального района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(городского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округа)</a:t>
                      </a:r>
                      <a:endParaRPr lang="ru-RU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 – 4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форме</a:t>
                      </a:r>
                      <a:endParaRPr lang="ru-RU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 – 9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форме</a:t>
                      </a:r>
                      <a:endParaRPr lang="ru-RU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– 11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семейной форме</a:t>
                      </a:r>
                      <a:endParaRPr lang="ru-RU" sz="1400" b="1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 – 12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форме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самообразо-вания</a:t>
                      </a:r>
                      <a:endParaRPr lang="ru-RU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</a:t>
                      </a:r>
                      <a:endParaRPr lang="ru-RU" sz="1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363692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30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г. Набережные </a:t>
                      </a:r>
                    </a:p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Челны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157 (+32)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51 (-13)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12 (+1)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220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821717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31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Нижнекамский 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49 (+16)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30 (+8)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13 (+2)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13 (+2)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105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954313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32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Новошешминский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(+1)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97301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33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Нурлатский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 (-1)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 (+2)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7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10869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34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Пестречинский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23 (+6)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16 (+11)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 (-2)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3 (-2)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55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449390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35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Рыбнослободский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4 (+1)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1 (+1)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290941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36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Сабинский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986146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37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effectLst/>
                        </a:rPr>
                        <a:t>Сармановский</a:t>
                      </a:r>
                      <a:endParaRPr lang="ru-RU" sz="1400" b="1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6 (+3)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2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(-1)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8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4604075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38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Спасский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6 (+5)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</a:rPr>
                        <a:t>6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391415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</a:rPr>
                        <a:t>39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Тетюшский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0 (0)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2114" marR="4211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hangingPunct="0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effectLst/>
                        </a:rPr>
                        <a:t>0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42114" marR="42114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467709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1470"/>
            <a:ext cx="1688107" cy="93610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273006" y="-46672"/>
            <a:ext cx="66113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/>
            <a:r>
              <a:rPr lang="ru-RU" sz="15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Сведения об обучающихся, получающих образование </a:t>
            </a:r>
            <a:endParaRPr lang="ru-RU" sz="15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5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в </a:t>
            </a:r>
            <a:r>
              <a:rPr lang="ru-RU" sz="1500" b="1" dirty="0">
                <a:solidFill>
                  <a:srgbClr val="002060"/>
                </a:solidFill>
                <a:ea typeface="Times New Roman" panose="02020603050405020304" pitchFamily="18" charset="0"/>
              </a:rPr>
              <a:t>семейной форме и в форме самообразования </a:t>
            </a:r>
            <a:endParaRPr lang="ru-RU" sz="1500" b="1" dirty="0" smtClean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algn="ctr" hangingPunct="0"/>
            <a:r>
              <a:rPr lang="ru-RU" sz="1500" b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по </a:t>
            </a:r>
            <a:r>
              <a:rPr lang="ru-RU" sz="1500" b="1" dirty="0">
                <a:solidFill>
                  <a:srgbClr val="002060"/>
                </a:solidFill>
                <a:ea typeface="Times New Roman" panose="02020603050405020304" pitchFamily="18" charset="0"/>
              </a:rPr>
              <a:t>образовательным программам </a:t>
            </a:r>
          </a:p>
          <a:p>
            <a:pPr algn="ctr" hangingPunct="0"/>
            <a:r>
              <a:rPr lang="ru-RU" sz="1500" b="1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начального общего, среднего общего и основного общего образования </a:t>
            </a:r>
            <a:r>
              <a:rPr lang="ru-RU" sz="1500" b="1" u="sng" dirty="0" smtClean="0">
                <a:solidFill>
                  <a:srgbClr val="A8246E"/>
                </a:solidFill>
                <a:ea typeface="Times New Roman" panose="02020603050405020304" pitchFamily="18" charset="0"/>
              </a:rPr>
              <a:t>на 5 октября 2020 г.</a:t>
            </a:r>
          </a:p>
          <a:p>
            <a:pPr algn="ctr" hangingPunct="0"/>
            <a:r>
              <a:rPr lang="ru-RU" sz="1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скобках указана </a:t>
            </a:r>
            <a:r>
              <a:rPr lang="ru-RU" sz="1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разница по сравнению с октябрём 2019 г.</a:t>
            </a:r>
            <a:endParaRPr lang="ru-RU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hangingPunct="0"/>
            <a:endParaRPr lang="ru-RU" b="1" dirty="0">
              <a:solidFill>
                <a:srgbClr val="A8246E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6415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2463</Words>
  <Application>Microsoft Office PowerPoint</Application>
  <PresentationFormat>Экран (16:9)</PresentationFormat>
  <Paragraphs>654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Пользователь Windows</cp:lastModifiedBy>
  <cp:revision>253</cp:revision>
  <cp:lastPrinted>2020-11-13T13:57:59Z</cp:lastPrinted>
  <dcterms:created xsi:type="dcterms:W3CDTF">2018-05-24T13:38:21Z</dcterms:created>
  <dcterms:modified xsi:type="dcterms:W3CDTF">2020-11-26T12:52:22Z</dcterms:modified>
</cp:coreProperties>
</file>