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9"/>
  </p:notesMasterIdLst>
  <p:sldIdLst>
    <p:sldId id="288" r:id="rId2"/>
    <p:sldId id="268" r:id="rId3"/>
    <p:sldId id="275" r:id="rId4"/>
    <p:sldId id="276" r:id="rId5"/>
    <p:sldId id="273" r:id="rId6"/>
    <p:sldId id="277" r:id="rId7"/>
    <p:sldId id="269" r:id="rId8"/>
    <p:sldId id="293" r:id="rId9"/>
    <p:sldId id="295" r:id="rId10"/>
    <p:sldId id="270" r:id="rId11"/>
    <p:sldId id="292" r:id="rId12"/>
    <p:sldId id="271" r:id="rId13"/>
    <p:sldId id="272" r:id="rId14"/>
    <p:sldId id="296" r:id="rId15"/>
    <p:sldId id="297" r:id="rId16"/>
    <p:sldId id="298" r:id="rId17"/>
    <p:sldId id="303" r:id="rId18"/>
    <p:sldId id="281" r:id="rId19"/>
    <p:sldId id="299" r:id="rId20"/>
    <p:sldId id="283" r:id="rId21"/>
    <p:sldId id="305" r:id="rId22"/>
    <p:sldId id="302" r:id="rId23"/>
    <p:sldId id="301" r:id="rId24"/>
    <p:sldId id="304" r:id="rId25"/>
    <p:sldId id="285" r:id="rId26"/>
    <p:sldId id="279" r:id="rId27"/>
    <p:sldId id="306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5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8A2387-6657-48A8-86ED-DD94F747C1E2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A887FF-9ECA-4B74-9184-C289506688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114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38B50-2A25-4913-936C-2A15E750352F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38A16-36F4-4668-A600-2188CDD3B76A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6C787A7-6BAD-46B0-81BA-A8AAF4294E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38A16-36F4-4668-A600-2188CDD3B76A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787A7-6BAD-46B0-81BA-A8AAF4294E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38A16-36F4-4668-A600-2188CDD3B76A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787A7-6BAD-46B0-81BA-A8AAF4294E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38A16-36F4-4668-A600-2188CDD3B76A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6C787A7-6BAD-46B0-81BA-A8AAF4294E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38A16-36F4-4668-A600-2188CDD3B76A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787A7-6BAD-46B0-81BA-A8AAF4294E7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38A16-36F4-4668-A600-2188CDD3B76A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787A7-6BAD-46B0-81BA-A8AAF4294E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38A16-36F4-4668-A600-2188CDD3B76A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6C787A7-6BAD-46B0-81BA-A8AAF4294E7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38A16-36F4-4668-A600-2188CDD3B76A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787A7-6BAD-46B0-81BA-A8AAF4294E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38A16-36F4-4668-A600-2188CDD3B76A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787A7-6BAD-46B0-81BA-A8AAF4294E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38A16-36F4-4668-A600-2188CDD3B76A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787A7-6BAD-46B0-81BA-A8AAF4294E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38A16-36F4-4668-A600-2188CDD3B76A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787A7-6BAD-46B0-81BA-A8AAF4294E7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DC38A16-36F4-4668-A600-2188CDD3B76A}" type="datetimeFigureOut">
              <a:rPr lang="ru-RU" smtClean="0"/>
              <a:pPr/>
              <a:t>20.06.2017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6C787A7-6BAD-46B0-81BA-A8AAF4294E7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museumsport.ru/netcat_files/userfiles/history/gto05.jpg" TargetMode="Externa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olimp.kcbux.ru/Raznoe/gto/gto-stup-07.html" TargetMode="External"/><Relationship Id="rId13" Type="http://schemas.openxmlformats.org/officeDocument/2006/relationships/image" Target="../media/image39.jpeg"/><Relationship Id="rId3" Type="http://schemas.openxmlformats.org/officeDocument/2006/relationships/hyperlink" Target="http://olimp.kcbux.ru/Raznoe/gto/gto-stup-02.html" TargetMode="External"/><Relationship Id="rId7" Type="http://schemas.openxmlformats.org/officeDocument/2006/relationships/hyperlink" Target="http://olimp.kcbux.ru/Raznoe/gto/gto-stup-06.html" TargetMode="External"/><Relationship Id="rId12" Type="http://schemas.openxmlformats.org/officeDocument/2006/relationships/hyperlink" Target="http://olimp.kcbux.ru/Raznoe/gto/gto-stup-11.html" TargetMode="External"/><Relationship Id="rId2" Type="http://schemas.openxmlformats.org/officeDocument/2006/relationships/hyperlink" Target="http://olimp.kcbux.ru/Raznoe/gto/gto-stup-01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olimp.kcbux.ru/Raznoe/gto/gto-stup-05.html" TargetMode="External"/><Relationship Id="rId11" Type="http://schemas.openxmlformats.org/officeDocument/2006/relationships/hyperlink" Target="http://olimp.kcbux.ru/Raznoe/gto/gto-stup-10.html" TargetMode="External"/><Relationship Id="rId5" Type="http://schemas.openxmlformats.org/officeDocument/2006/relationships/hyperlink" Target="http://olimp.kcbux.ru/Raznoe/gto/gto-stup-04.html" TargetMode="External"/><Relationship Id="rId10" Type="http://schemas.openxmlformats.org/officeDocument/2006/relationships/hyperlink" Target="http://olimp.kcbux.ru/Raznoe/gto/gto-stup-09.html" TargetMode="External"/><Relationship Id="rId4" Type="http://schemas.openxmlformats.org/officeDocument/2006/relationships/hyperlink" Target="http://olimp.kcbux.ru/Raznoe/gto/gto-stup-03.html" TargetMode="External"/><Relationship Id="rId9" Type="http://schemas.openxmlformats.org/officeDocument/2006/relationships/hyperlink" Target="http://olimp.kcbux.ru/Raznoe/gto/gto-stup-08.html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hampionat.com/other/article-192031-znak-gto-na-grudi-u-kogo.html" TargetMode="External"/><Relationship Id="rId3" Type="http://schemas.openxmlformats.org/officeDocument/2006/relationships/hyperlink" Target="http://olimp.kcbux.ru/Raznoe/gto/gto-stup-01.html" TargetMode="External"/><Relationship Id="rId7" Type="http://schemas.openxmlformats.org/officeDocument/2006/relationships/hyperlink" Target="http://ckychnovosti.livejournal.com/280777.html" TargetMode="External"/><Relationship Id="rId2" Type="http://schemas.openxmlformats.org/officeDocument/2006/relationships/hyperlink" Target="http://www.echo.msk.ru/blog/day_photo/1352462-echo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kakzdorovo.ru/library/esli_hochesh_byt_zdorovym/48/890.html" TargetMode="External"/><Relationship Id="rId5" Type="http://schemas.openxmlformats.org/officeDocument/2006/relationships/hyperlink" Target="https://ru.wikipedia.org/wiki/%D0%93%D0%BE%D1%82%D0%BE%D0%B2_%D0%BA_%D1%82%D1%80%D1%83%D0%B4%D1%83_%D0%B8_%D0%BE%D0%B1%D0%BE%D1%80%D0%BE%D0%BD%D0%B5_%D0%A1%D0%A1%D0%A1%D0%A0" TargetMode="External"/><Relationship Id="rId10" Type="http://schemas.openxmlformats.org/officeDocument/2006/relationships/hyperlink" Target="http://knowledge.allbest.ru/sport/3c0b65635b3ac79a4d53a89521306c27_0.html" TargetMode="External"/><Relationship Id="rId4" Type="http://schemas.openxmlformats.org/officeDocument/2006/relationships/hyperlink" Target="http://www.sportobzor.ru/a-vy-znaete/istoriya-gto-v-sssr.html" TargetMode="External"/><Relationship Id="rId9" Type="http://schemas.openxmlformats.org/officeDocument/2006/relationships/hyperlink" Target="http://www.svdeti.ru/index.php?id=1545:gto&amp;Itemid=96&amp;option=com_k2&amp;view=ite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85786" y="642918"/>
            <a:ext cx="750099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</a:rPr>
              <a:t>Комплекс  ГТО </a:t>
            </a:r>
            <a:r>
              <a:rPr lang="ru-RU" sz="3200" b="1" dirty="0" smtClean="0">
                <a:solidFill>
                  <a:srgbClr val="002060"/>
                </a:solidFill>
              </a:rPr>
              <a:t>как фактор укрепления обороноспособности страны и здоровья населения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8" name="Picture 2" descr="СПОРТИВНАЯ ГИМНАСТИКА - Комитет по делам молодежи, физической культуре и спорту администрации Ульяновска"/>
          <p:cNvPicPr>
            <a:picLocks noChangeAspect="1" noChangeArrowheads="1"/>
          </p:cNvPicPr>
          <p:nvPr/>
        </p:nvPicPr>
        <p:blipFill>
          <a:blip r:embed="rId2" cstate="screen"/>
          <a:srcRect l="6897" r="13793" b="-3362"/>
          <a:stretch>
            <a:fillRect/>
          </a:stretch>
        </p:blipFill>
        <p:spPr bwMode="auto">
          <a:xfrm>
            <a:off x="2285984" y="2500306"/>
            <a:ext cx="1643074" cy="2143140"/>
          </a:xfrm>
          <a:prstGeom prst="rect">
            <a:avLst/>
          </a:prstGeom>
          <a:noFill/>
        </p:spPr>
      </p:pic>
      <p:pic>
        <p:nvPicPr>
          <p:cNvPr id="6" name="Picture 2" descr="http://olimp.kcbux.ru/Raznoe/gto/gto-00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214942" y="2571744"/>
            <a:ext cx="2014083" cy="2000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507288" cy="1162050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Bookman Old Style" pitchFamily="18" charset="0"/>
                <a:ea typeface="Batang" pitchFamily="18" charset="-127"/>
              </a:rPr>
              <a:t>Развитие </a:t>
            </a:r>
            <a:r>
              <a:rPr lang="ru-RU" sz="4000" dirty="0">
                <a:solidFill>
                  <a:srgbClr val="FF0000"/>
                </a:solidFill>
                <a:latin typeface="Bookman Old Style" pitchFamily="18" charset="0"/>
                <a:ea typeface="Batang" pitchFamily="18" charset="-127"/>
              </a:rPr>
              <a:t>ГТО в 30-е годы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8" y="1124744"/>
            <a:ext cx="5112568" cy="5001419"/>
          </a:xfrm>
        </p:spPr>
        <p:txBody>
          <a:bodyPr>
            <a:noAutofit/>
          </a:bodyPr>
          <a:lstStyle/>
          <a:p>
            <a:r>
              <a:rPr lang="ru-RU" sz="2000" dirty="0"/>
              <a:t>Начиная с 1931 года активисты </a:t>
            </a:r>
            <a:r>
              <a:rPr lang="ru-RU" sz="2000" dirty="0" err="1"/>
              <a:t>ОСОАВИАХИМа</a:t>
            </a:r>
            <a:r>
              <a:rPr lang="ru-RU" sz="2000" dirty="0"/>
              <a:t> ведут широкую пропагандистскую деятельность, проводят занятия по противовоздушной и противохимической обороне на заводах и фабриках, в государственных учреждениях и учебных заведениях. К обязательным занятиям привлекаются все учащиеся общеобразовательных школ, профессионально-технических, средних специальных и высших учебных заведений, личный состав Вооружённых Сил СССР, милиции и некоторых других организаций. Желающие заниматься физкультурой и спортом в свободное от работы и учёбы время посещают учебно-тренировочные занятия и участвуют в спортивных соревнованиях.</a:t>
            </a:r>
          </a:p>
          <a:p>
            <a:endParaRPr lang="ru-RU" sz="2000" dirty="0"/>
          </a:p>
        </p:txBody>
      </p:sp>
      <p:pic>
        <p:nvPicPr>
          <p:cNvPr id="5" name="Объект 4" descr="Женщины-милиционеры выполняют гимнастические упражнения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42" y="2000240"/>
            <a:ext cx="3635896" cy="3672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3153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571736" y="428604"/>
            <a:ext cx="4214842" cy="4143404"/>
          </a:xfrm>
        </p:spPr>
        <p:txBody>
          <a:bodyPr>
            <a:normAutofit fontScale="25000" lnSpcReduction="20000"/>
          </a:bodyPr>
          <a:lstStyle/>
          <a:p>
            <a:r>
              <a:rPr lang="ru-RU" sz="9600" dirty="0" smtClean="0"/>
              <a:t>В 1934 г. для школьников разработали нормативы БГТО — «Будь готов к труду и обороне». Это стала базовой ступенью комплекса. Помимо чисто спортивных зачетов учащиеся должны были иметь знания по оказанию первой помощи, уметь проводить занятия по физкультуре и судить определенные виды спорта.</a:t>
            </a:r>
          </a:p>
          <a:p>
            <a:endParaRPr lang="ru-RU" dirty="0"/>
          </a:p>
        </p:txBody>
      </p:sp>
      <p:pic>
        <p:nvPicPr>
          <p:cNvPr id="5" name="Рисунок 4" descr="Почтовая марка с знаком ГТО, 1940 год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428604"/>
            <a:ext cx="2286016" cy="3071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C:\Users\LA\Pictures\гто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78" y="500042"/>
            <a:ext cx="2098848" cy="2786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Рисунок 5" descr="ГТО 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4786322"/>
            <a:ext cx="161925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Рисунок 6" descr="ГТО 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00496" y="4857760"/>
            <a:ext cx="161925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Рисунок 7" descr="ГТО 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29454" y="4857760"/>
            <a:ext cx="161925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458200" cy="52070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Bookman Old Style" pitchFamily="18" charset="0"/>
              </a:rPr>
              <a:t>Популярность комплекса</a:t>
            </a:r>
            <a:endParaRPr lang="ru-RU" sz="2800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720" y="4572008"/>
            <a:ext cx="8572560" cy="1338258"/>
          </a:xfrm>
        </p:spPr>
        <p:txBody>
          <a:bodyPr>
            <a:noAutofit/>
          </a:bodyPr>
          <a:lstStyle/>
          <a:p>
            <a:r>
              <a:rPr lang="ru-RU" sz="1600" dirty="0"/>
              <a:t>Очень быстро спортивно-оборонный комплекс становится популярен. Нормы ГТО сдаются в школах, колхозных бригадах, рабочими фабрик, заводов, железных дорог и т.д. Проводятся масштабные соревнования на звание Чемпионов комплекса ГТО по отдельным его видам, которые по популярности не уступают Спартакиадам и центральным футбольным матчам сезона.</a:t>
            </a:r>
          </a:p>
          <a:p>
            <a:r>
              <a:rPr lang="ru-RU" sz="1600" dirty="0" smtClean="0"/>
              <a:t>Все сдают нормативы ГТО, </a:t>
            </a:r>
            <a:r>
              <a:rPr lang="ru-RU" sz="1600" dirty="0"/>
              <a:t>их очевидная польза для укрепления здоровья и развития навыков и умений, необходимых в повседневной жизни, делают комплекс </a:t>
            </a:r>
            <a:r>
              <a:rPr lang="ru-RU" sz="1600" dirty="0" smtClean="0"/>
              <a:t>популярным </a:t>
            </a:r>
            <a:r>
              <a:rPr lang="ru-RU" sz="1600" dirty="0"/>
              <a:t>среди населения и особенно среди молодежи. Носить значок ГТО становится престижным</a:t>
            </a:r>
          </a:p>
        </p:txBody>
      </p:sp>
      <p:pic>
        <p:nvPicPr>
          <p:cNvPr id="14337" name="Рисунок 2" descr="http://olimp.kcbux.ru/Raznoe/gto/gto-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785794"/>
            <a:ext cx="5357850" cy="3527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159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3491880" y="428604"/>
            <a:ext cx="5652120" cy="6120680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В структуре ГТО помимо значков были удостоверения. Первые значки ГТО были выданы в первый же год существования структуры, их получили 24 тысячи человек. Самым первым значок получил </a:t>
            </a:r>
            <a:r>
              <a:rPr lang="ru-RU" b="1" i="1" dirty="0"/>
              <a:t>Яков Мельников, конькобежец</a:t>
            </a:r>
            <a:r>
              <a:rPr lang="ru-RU" dirty="0"/>
              <a:t>, который получил бронзу на чемпионате мира в 1923 году. К слову, у него, кроме этой победы было еще 27 национальных рекордов. С каждым годом число людей, получивших значки, росло. Так, к примеру, к 1932 году значок первой степени получили 465 тысяч человек, а уже через год – в два раза больше. Через десять лет после создания ГТО число людей, получивших золотой значок составляло 6 миллионов человек. Среди людей, которые получали значки ГТО были известные звезды спорта и культуры СССР, </a:t>
            </a:r>
            <a:r>
              <a:rPr lang="ru-RU" b="1" i="1" dirty="0"/>
              <a:t>Аркадий Гайдар, братья Знаменские, Василий Соловьев-Седой.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72" y="214290"/>
            <a:ext cx="2482080" cy="3819231"/>
          </a:xfrm>
        </p:spPr>
      </p:pic>
      <p:pic>
        <p:nvPicPr>
          <p:cNvPr id="13313" name="Рисунок 1" descr="Удостоверение ГТО"/>
          <p:cNvPicPr>
            <a:picLocks noChangeAspect="1" noChangeArrowheads="1"/>
          </p:cNvPicPr>
          <p:nvPr/>
        </p:nvPicPr>
        <p:blipFill>
          <a:blip r:embed="rId3" cstate="print"/>
          <a:srcRect l="50735"/>
          <a:stretch>
            <a:fillRect/>
          </a:stretch>
        </p:blipFill>
        <p:spPr bwMode="auto">
          <a:xfrm>
            <a:off x="285720" y="4143380"/>
            <a:ext cx="3190884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98889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642910" y="928670"/>
            <a:ext cx="785818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Патриотическая целеустремленность и практическое содержание комплекса ГТО прошли суровую проверку в огне Великой Отечественной войны. Благодаря ГТО миллионы советских людей получили навыки маршевой, лыжной, стрелковой подготовки, плавания, метания гранат, преодоления водных преград и препятствий. Это помогло им в минимальные сроки овладеть военным делом, стать снайперами, разведчиками, танкистами, летчиками. Скромный значок ГТО для многих из них стал первой наградой, к которой позднее добавились ордена за подвиги в труде и бою.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 годы Великой Отечественной войны, когда перед всеми физкультурными организациями страны стала задача массовой военно-физической подготовки населения, комплекс ГТО был одним из важнейших средств в этой работе. Значкисты ГТО, овладевшие военно-прикладными двигательными навыками, добровольно ушли на фронт, успешно действовали в партизанских отрядах.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285728"/>
            <a:ext cx="83642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Влад ГТО в победу в Великой Отечественной войне. 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357158" y="1000108"/>
            <a:ext cx="500066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ГТО 30-х годов просуществовал более 40 лет. </a:t>
            </a:r>
            <a:r>
              <a:rPr lang="ru-RU" sz="2000" dirty="0" smtClean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Определенные изменения в комплекс ГТО были внесены в 1940, 1947, 1955, 1959, 1965 годах ,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но в 1972 г. было принято постановление «О введении нового Всесоюзного физкультурного комплекса «Готов к труду и обороне СССР (ГТО)». Поскольку доля ручного физического труда в жизни советских граждан серьезно уменьшилась, а естественная физическая нагрузка снизилась (население перебралось из деревень в города, было занято умственной работой), то нужно было подгонять спортивные нормативы под новые реалии.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85786" y="428604"/>
            <a:ext cx="81894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Изменение спортивных нормативов комплекса ГТО</a:t>
            </a:r>
            <a:r>
              <a:rPr lang="ru-RU" dirty="0" smtClean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pic>
        <p:nvPicPr>
          <p:cNvPr id="2050" name="Рисунок 3" descr="http://www.sportobzor.ru/uploads/images/normi_gto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2285992"/>
            <a:ext cx="3530512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571472" y="1500174"/>
            <a:ext cx="8072462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Семидесятые годы проходят под эгидой массовых спортивных состязаний на основе ГТО. Так, с 1974 года в СССР начинаются всесоюзные первенства по многоборьям ГТО, которые всего через год объединяют под своей эгидой 37 миллионов участников, из них пятьсот человек выходят в финал. Призеры четвертой ступени автоматически становятся мастерами спорта СССР. За последовавшие семь лет чемпионами районов, городов, областей и республик стали свыше 350 тысяч юношей и девушек, среди них 77 чемпионов СССР по многоборью ГТО и 100 — первые в истории движения мастера спорта по многоборью ГТО (вот, оказывается, что означало выражение «студентка, комсомолка, спортсменка» в знаменитом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гайдаевском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фильме «Кавказская пленница»).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57356" y="500042"/>
            <a:ext cx="44105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ГТО семидесятых</a:t>
            </a:r>
            <a:r>
              <a:rPr lang="ru-RU" sz="3600" dirty="0" smtClean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861048"/>
            <a:ext cx="8712968" cy="2520280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Во времена обязательных нормативов ГТО граждане СССР </a:t>
            </a:r>
            <a:r>
              <a:rPr lang="ru-RU" b="1" dirty="0" smtClean="0">
                <a:solidFill>
                  <a:srgbClr val="002060"/>
                </a:solidFill>
              </a:rPr>
              <a:t>претендовали на медали </a:t>
            </a:r>
            <a:r>
              <a:rPr lang="ru-RU" dirty="0" smtClean="0">
                <a:solidFill>
                  <a:srgbClr val="002060"/>
                </a:solidFill>
              </a:rPr>
              <a:t>на многих международных соревнованиях, становились рекордсменами </a:t>
            </a:r>
            <a:r>
              <a:rPr lang="ru-RU" b="1" dirty="0" smtClean="0">
                <a:solidFill>
                  <a:srgbClr val="002060"/>
                </a:solidFill>
              </a:rPr>
              <a:t>почти во всех видах спорта.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К началу 1976 года свыше 220 миллионов человек имели значки </a:t>
            </a:r>
            <a:r>
              <a:rPr lang="ru-RU" b="1" dirty="0" smtClean="0">
                <a:solidFill>
                  <a:srgbClr val="002060"/>
                </a:solidFill>
              </a:rPr>
              <a:t>ГТО.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</a:p>
          <a:p>
            <a:pPr algn="ctr"/>
            <a:endParaRPr lang="ru-RU" b="1" dirty="0"/>
          </a:p>
        </p:txBody>
      </p:sp>
      <p:pic>
        <p:nvPicPr>
          <p:cNvPr id="20484" name="Picture 4" descr="http://www.n-i-r.su/files/images/2010-11/2012_-_12/________________0000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195736" y="188640"/>
            <a:ext cx="5112568" cy="34838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5976" y="332656"/>
            <a:ext cx="4330824" cy="4104456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В годы перестройки, после развала Союза, комплекс ГТО был предан забвению, что существенно   отразилось на физической подготовке граждан и, в первую очередь, молодежи.</a:t>
            </a:r>
          </a:p>
          <a:p>
            <a:pPr algn="ctr"/>
            <a:endParaRPr lang="ru-RU" dirty="0"/>
          </a:p>
        </p:txBody>
      </p:sp>
      <p:pic>
        <p:nvPicPr>
          <p:cNvPr id="21506" name="Picture 2" descr="Как уберечь ребенка от болезни Детские болезни на interfax.by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85720" y="285728"/>
            <a:ext cx="1876921" cy="2304256"/>
          </a:xfrm>
          <a:prstGeom prst="rect">
            <a:avLst/>
          </a:prstGeom>
          <a:noFill/>
        </p:spPr>
      </p:pic>
      <p:pic>
        <p:nvPicPr>
          <p:cNvPr id="21508" name="Picture 4" descr="http://tatarile.org/news/sites/tatarile.org.news/files/styles/large-photo/public/news/2733/main/slabaya_fizpodgotovka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428860" y="285728"/>
            <a:ext cx="2309812" cy="2309812"/>
          </a:xfrm>
          <a:prstGeom prst="rect">
            <a:avLst/>
          </a:prstGeom>
          <a:noFill/>
        </p:spPr>
      </p:pic>
      <p:pic>
        <p:nvPicPr>
          <p:cNvPr id="21510" name="Picture 6" descr="http://static.newsland.com/news_images/380/big_380747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00034" y="2786058"/>
            <a:ext cx="3100344" cy="2232248"/>
          </a:xfrm>
          <a:prstGeom prst="rect">
            <a:avLst/>
          </a:prstGeom>
          <a:noFill/>
        </p:spPr>
      </p:pic>
      <p:pic>
        <p:nvPicPr>
          <p:cNvPr id="21512" name="Picture 8" descr="http://infosekret.ru/wp-content/uploads/2013/02/Skoro-poyavitsya-detskiy-Internet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357422" y="4214818"/>
            <a:ext cx="3048000" cy="2286001"/>
          </a:xfrm>
          <a:prstGeom prst="rect">
            <a:avLst/>
          </a:prstGeom>
          <a:noFill/>
        </p:spPr>
      </p:pic>
      <p:pic>
        <p:nvPicPr>
          <p:cNvPr id="21514" name="Picture 10" descr="http://dom-sovetik.ru/image/televizor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929322" y="4214818"/>
            <a:ext cx="2736304" cy="24626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142852"/>
            <a:ext cx="8686800" cy="838200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 что сегодня?</a:t>
            </a:r>
            <a:endParaRPr lang="ru-RU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142984"/>
            <a:ext cx="3888432" cy="4425355"/>
          </a:xfrm>
        </p:spPr>
        <p:txBody>
          <a:bodyPr>
            <a:normAutofit fontScale="77500" lnSpcReduction="20000"/>
          </a:bodyPr>
          <a:lstStyle/>
          <a:p>
            <a:r>
              <a:rPr lang="ru-RU" u="sng" dirty="0" smtClean="0">
                <a:solidFill>
                  <a:srgbClr val="002060"/>
                </a:solidFill>
              </a:rPr>
              <a:t>По Указу Президента РФ с 1 сентября 2014 года </a:t>
            </a:r>
            <a:r>
              <a:rPr lang="ru-RU" dirty="0" smtClean="0">
                <a:solidFill>
                  <a:srgbClr val="002060"/>
                </a:solidFill>
              </a:rPr>
              <a:t>в нашей стране вводится Всероссийский физкультурно-спортивный комплекс «Готов к труду и обороне» (ГТО) для решения проблемы продвижения ценностей здорового образа жизни и укрепления здоровья детей.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4578" name="Picture 2" descr="http://img-fotki.yandex.ru/get/9739/161689537.124/0_12b40a_748a308d_XL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00562" y="1071546"/>
            <a:ext cx="4071966" cy="244318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6248" y="364331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В.В.Путин  предложил воссоздать систему ГТО в новом формате с современными нормативами.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57620" y="4500570"/>
            <a:ext cx="507206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Также глава государства добавил, что для развития массового спорта в России даже имеются финансовые средства, поскольку не все выделенные бюджетные средства на Игры в Сочи были израсходованы в 2014 году. Именно эти средства и планируется освоить для начала действия программы ГТО.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8" y="714356"/>
            <a:ext cx="5534356" cy="6000792"/>
          </a:xfrm>
        </p:spPr>
        <p:txBody>
          <a:bodyPr>
            <a:noAutofit/>
          </a:bodyPr>
          <a:lstStyle/>
          <a:p>
            <a:r>
              <a:rPr lang="ru-RU" sz="2000" dirty="0">
                <a:latin typeface="Bookman Old Style" pitchFamily="18" charset="0"/>
              </a:rPr>
              <a:t>ГТО — это программа физической подготовки, которая существовала не только в общеобразовательных, но и в спортивных, профильных, профессиональных организациях Советского Союза. Программа ГТО поддерживалась и финансировалась государством, ведь была частью системы патриотического воспитания. Просуществовала ГТО ровно 60 лет, успев стать частью жизни нескольких поколений наших соотечественников. Сегодня, после 23 лет забвения ГТО возвращается в школы, в высшие учебные заведения, в жизнь каждого гражданина, занимая важные позиции в качестве показателя успеваемости абитуриента</a:t>
            </a:r>
            <a:r>
              <a:rPr lang="ru-RU" sz="2000" dirty="0"/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428860" y="0"/>
            <a:ext cx="42862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Что такое ГТО?</a:t>
            </a:r>
            <a:endParaRPr lang="ru-RU" sz="4000" dirty="0">
              <a:solidFill>
                <a:srgbClr val="7030A0"/>
              </a:solidFill>
            </a:endParaRPr>
          </a:p>
        </p:txBody>
      </p:sp>
      <p:pic>
        <p:nvPicPr>
          <p:cNvPr id="8" name="Picture 6" descr="Советские плакаты &quot; Just one MIN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928213" y="1571612"/>
            <a:ext cx="2801559" cy="38576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50503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404664"/>
            <a:ext cx="5626968" cy="864096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Горжусь тобой, Отечество!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19872" y="1700808"/>
            <a:ext cx="5266928" cy="4425355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Обновленная расшифровка ГТО звучит как: «Горжусь тобой, Отечество!»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Это название-призыв оказалось более личным, более теплым, в нем напрямую упоминается святое для русского человека слово «Отечество.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6626" name="Picture 2" descr="http://dzer.ru/uploads/2014_gto3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188640"/>
            <a:ext cx="2808312" cy="2246650"/>
          </a:xfrm>
          <a:prstGeom prst="rect">
            <a:avLst/>
          </a:prstGeom>
          <a:noFill/>
        </p:spPr>
      </p:pic>
      <p:pic>
        <p:nvPicPr>
          <p:cNvPr id="26628" name="Picture 4" descr="http://cs7009.vk.me/c540106/v540106518/1d915/uTCdJPmWuj8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2636912"/>
            <a:ext cx="3192380" cy="2420888"/>
          </a:xfrm>
          <a:prstGeom prst="rect">
            <a:avLst/>
          </a:prstGeom>
          <a:noFill/>
        </p:spPr>
      </p:pic>
      <p:pic>
        <p:nvPicPr>
          <p:cNvPr id="26630" name="Picture 6" descr="http://cs620525.vk.me/v620525260/146d9/Wkn4ypI9ihk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39552" y="5157192"/>
            <a:ext cx="2286000" cy="13049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214290"/>
            <a:ext cx="7786742" cy="838200"/>
          </a:xfrm>
        </p:spPr>
        <p:txBody>
          <a:bodyPr/>
          <a:lstStyle/>
          <a:p>
            <a:r>
              <a:rPr lang="ru-RU" dirty="0" smtClean="0"/>
              <a:t>Ступени и нормативы ГТО -2014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4422"/>
            <a:ext cx="8686800" cy="5357850"/>
          </a:xfrm>
        </p:spPr>
        <p:txBody>
          <a:bodyPr>
            <a:normAutofit fontScale="25000" lnSpcReduction="20000"/>
          </a:bodyPr>
          <a:lstStyle/>
          <a:p>
            <a:r>
              <a:rPr lang="ru-RU" sz="6400" b="1" dirty="0" smtClean="0">
                <a:hlinkClick r:id="rId2" tooltip="I СТУПЕНЬ ГТО"/>
              </a:rPr>
              <a:t>I СТУПЕНЬ</a:t>
            </a:r>
            <a:endParaRPr lang="ru-RU" sz="6400" b="1" dirty="0" smtClean="0"/>
          </a:p>
          <a:p>
            <a:r>
              <a:rPr lang="ru-RU" sz="6400" b="1" dirty="0" smtClean="0"/>
              <a:t>мальчики и девочки 1 - 2 классов, 6 - 8 лет</a:t>
            </a:r>
          </a:p>
          <a:p>
            <a:r>
              <a:rPr lang="ru-RU" sz="6400" b="1" dirty="0" smtClean="0">
                <a:hlinkClick r:id="rId3" tooltip="II СТУПЕНЬ ГТО"/>
              </a:rPr>
              <a:t>II СТУПЕНЬ</a:t>
            </a:r>
            <a:endParaRPr lang="ru-RU" sz="6400" b="1" dirty="0" smtClean="0"/>
          </a:p>
          <a:p>
            <a:r>
              <a:rPr lang="ru-RU" sz="6400" b="1" dirty="0" smtClean="0"/>
              <a:t>мальчики и девочки 3 - 4 классов, 9 - 10 лет</a:t>
            </a:r>
          </a:p>
          <a:p>
            <a:r>
              <a:rPr lang="ru-RU" sz="6400" b="1" dirty="0" smtClean="0">
                <a:hlinkClick r:id="rId4" tooltip="III СТУПЕНЬ ГТО"/>
              </a:rPr>
              <a:t>III СТУПЕНЬ</a:t>
            </a:r>
            <a:r>
              <a:rPr lang="ru-RU" sz="6400" b="1" dirty="0" smtClean="0"/>
              <a:t> </a:t>
            </a:r>
          </a:p>
          <a:p>
            <a:r>
              <a:rPr lang="ru-RU" sz="6400" b="1" dirty="0" smtClean="0"/>
              <a:t>мальчики и девочки 5 - 6 классов, 11 - 12 лет</a:t>
            </a:r>
          </a:p>
          <a:p>
            <a:r>
              <a:rPr lang="ru-RU" sz="6400" b="1" dirty="0" smtClean="0">
                <a:hlinkClick r:id="rId5" tooltip="IV СТУПЕНЬ ГТО"/>
              </a:rPr>
              <a:t>IV СТУПЕНЬ</a:t>
            </a:r>
            <a:r>
              <a:rPr lang="ru-RU" sz="6400" b="1" dirty="0" smtClean="0"/>
              <a:t> </a:t>
            </a:r>
          </a:p>
          <a:p>
            <a:r>
              <a:rPr lang="ru-RU" sz="6400" b="1" dirty="0" smtClean="0"/>
              <a:t>юноши и девушки 7 - 9 классов, 13 - 15 лет</a:t>
            </a:r>
          </a:p>
          <a:p>
            <a:r>
              <a:rPr lang="ru-RU" sz="6400" b="1" dirty="0" smtClean="0">
                <a:hlinkClick r:id="rId6" tooltip="V СТУПЕНЬ ГТО"/>
              </a:rPr>
              <a:t>V СТУПЕНЬ </a:t>
            </a:r>
            <a:endParaRPr lang="ru-RU" sz="6400" b="1" dirty="0" smtClean="0"/>
          </a:p>
          <a:p>
            <a:r>
              <a:rPr lang="ru-RU" sz="6400" b="1" dirty="0" smtClean="0"/>
              <a:t>юноши и девушки 10 - 11 классов, среднее профессиональное образование, 16 - 17 лет</a:t>
            </a:r>
          </a:p>
          <a:p>
            <a:r>
              <a:rPr lang="ru-RU" sz="6400" b="1" dirty="0" smtClean="0">
                <a:hlinkClick r:id="rId7" tooltip="VI СТУПЕНЬ ГТО"/>
              </a:rPr>
              <a:t>VI СТУПЕНЬ </a:t>
            </a:r>
            <a:endParaRPr lang="ru-RU" sz="6400" b="1" dirty="0" smtClean="0"/>
          </a:p>
          <a:p>
            <a:r>
              <a:rPr lang="ru-RU" sz="6400" b="1" dirty="0" smtClean="0"/>
              <a:t>мужчины и женщины 18 - 29 лет</a:t>
            </a:r>
          </a:p>
          <a:p>
            <a:r>
              <a:rPr lang="ru-RU" sz="6400" b="1" dirty="0" smtClean="0">
                <a:hlinkClick r:id="rId8" tooltip="VII СТУПЕНЬ ГТО"/>
              </a:rPr>
              <a:t>VII СТУПЕНЬ </a:t>
            </a:r>
            <a:endParaRPr lang="ru-RU" sz="6400" b="1" dirty="0" smtClean="0"/>
          </a:p>
          <a:p>
            <a:r>
              <a:rPr lang="ru-RU" sz="6400" b="1" dirty="0" smtClean="0"/>
              <a:t>мужчины и женщины 30 - 39 лет</a:t>
            </a:r>
          </a:p>
          <a:p>
            <a:r>
              <a:rPr lang="ru-RU" sz="6400" b="1" dirty="0" smtClean="0">
                <a:hlinkClick r:id="rId9" tooltip="VIII СТУПЕНЬ ГТО"/>
              </a:rPr>
              <a:t>VIII СТУПЕНЬ </a:t>
            </a:r>
            <a:endParaRPr lang="ru-RU" sz="6400" b="1" dirty="0" smtClean="0"/>
          </a:p>
          <a:p>
            <a:r>
              <a:rPr lang="ru-RU" sz="6400" b="1" dirty="0" smtClean="0"/>
              <a:t>мужчины и женщины 40 - 49 лет</a:t>
            </a:r>
          </a:p>
          <a:p>
            <a:r>
              <a:rPr lang="ru-RU" sz="6400" b="1" dirty="0" smtClean="0">
                <a:hlinkClick r:id="rId10" tooltip="IX СТУПЕНЬ ГТО"/>
              </a:rPr>
              <a:t>IX СТУПЕНЬ </a:t>
            </a:r>
            <a:endParaRPr lang="ru-RU" sz="6400" b="1" dirty="0" smtClean="0"/>
          </a:p>
          <a:p>
            <a:r>
              <a:rPr lang="ru-RU" sz="6400" b="1" dirty="0" smtClean="0"/>
              <a:t>мужчины и женщины, 50 - 59 лет</a:t>
            </a:r>
          </a:p>
          <a:p>
            <a:r>
              <a:rPr lang="ru-RU" sz="6400" b="1" dirty="0" smtClean="0">
                <a:hlinkClick r:id="rId11" tooltip="X СТУПЕНЬ ГТО"/>
              </a:rPr>
              <a:t>X СТУПЕНЬ</a:t>
            </a:r>
            <a:r>
              <a:rPr lang="ru-RU" sz="6400" b="1" dirty="0" smtClean="0"/>
              <a:t> </a:t>
            </a:r>
          </a:p>
          <a:p>
            <a:r>
              <a:rPr lang="ru-RU" sz="6400" b="1" dirty="0" smtClean="0"/>
              <a:t>мужчины и женщины, 60-69 лет</a:t>
            </a:r>
          </a:p>
          <a:p>
            <a:r>
              <a:rPr lang="ru-RU" sz="6400" b="1" dirty="0" smtClean="0">
                <a:hlinkClick r:id="rId12" tooltip="XI СТУПЕНЬ ГТО"/>
              </a:rPr>
              <a:t>XI СТУПЕНЬ</a:t>
            </a:r>
            <a:r>
              <a:rPr lang="ru-RU" sz="6400" b="1" dirty="0" smtClean="0"/>
              <a:t> </a:t>
            </a:r>
          </a:p>
          <a:p>
            <a:r>
              <a:rPr lang="ru-RU" sz="6400" b="1" dirty="0" smtClean="0"/>
              <a:t>мужчины и женщины, 70 лет и старше</a:t>
            </a:r>
          </a:p>
          <a:p>
            <a:endParaRPr lang="ru-RU" dirty="0"/>
          </a:p>
        </p:txBody>
      </p:sp>
      <p:pic>
        <p:nvPicPr>
          <p:cNvPr id="1027" name="Picture 3" descr="C:\Documents and Settings\Admin\Мои документы\Downloads\1263230.jpg"/>
          <p:cNvPicPr>
            <a:picLocks noChangeAspect="1" noChangeArrowheads="1"/>
          </p:cNvPicPr>
          <p:nvPr/>
        </p:nvPicPr>
        <p:blipFill>
          <a:blip r:embed="rId13" cstate="print"/>
          <a:srcRect t="8589" r="50862" b="3987"/>
          <a:stretch>
            <a:fillRect/>
          </a:stretch>
        </p:blipFill>
        <p:spPr bwMode="auto">
          <a:xfrm>
            <a:off x="6643702" y="1214422"/>
            <a:ext cx="1428760" cy="1428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35896" y="332656"/>
            <a:ext cx="5122912" cy="612068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Выполнившие нормативы комплекса будут отмечены золотыми, серебряными или бронзовыми знаками отличия, а также получат массовые спортивные разряды и звания. 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Обладание такими знаками отличия даст бонусы при поступлении в высшие учебные заведения.</a:t>
            </a:r>
          </a:p>
          <a:p>
            <a:endParaRPr lang="ru-RU" dirty="0"/>
          </a:p>
        </p:txBody>
      </p:sp>
      <p:pic>
        <p:nvPicPr>
          <p:cNvPr id="27652" name="Picture 4" descr="http://homestead.ucoz.ru/News/010_GTO/GTO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14348" y="428604"/>
            <a:ext cx="2915816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778098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53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«От значка ГТО – к олимпийской медали!» </a:t>
            </a:r>
            <a:endParaRPr lang="ru-RU" sz="53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5976" y="1556793"/>
            <a:ext cx="4330824" cy="2448271"/>
          </a:xfrm>
        </p:spPr>
        <p:txBody>
          <a:bodyPr>
            <a:normAutofit fontScale="92500" lnSpcReduction="10000"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Так звучал лозунг, вдохновлявший миллионы советских граждан на ежедневные занятия физкультурой, спортом, утренней гимнастикой. 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8434" name="Picture 2" descr="Нормы ГТО вернут в школу - NewsFiber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1556792"/>
            <a:ext cx="4104456" cy="244443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4077073"/>
            <a:ext cx="4536504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Получение и дальнейшее ношение значка ГТО было почетным, обеспечивало дорогу в большой    спорт.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 В былые времена его наличие говорило о том, что перед вами человек, который старается быть гармонично развитой личностью. </a:t>
            </a:r>
          </a:p>
          <a:p>
            <a:pPr algn="ctr"/>
            <a:endParaRPr lang="ru-RU" sz="2800" dirty="0" smtClean="0">
              <a:solidFill>
                <a:srgbClr val="002060"/>
              </a:solidFill>
            </a:endParaRPr>
          </a:p>
        </p:txBody>
      </p:sp>
      <p:pic>
        <p:nvPicPr>
          <p:cNvPr id="18436" name="Picture 4" descr="http://tn.new.fishki.net/26/upload/post/201404/08/1258906/b551e859759999ecf1fa9c196fee842f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643438" y="4000504"/>
            <a:ext cx="4280580" cy="25683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71800" y="404664"/>
            <a:ext cx="6120680" cy="583264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Сдать ГТО совсем непросто,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Ты ловким, сильным должен быть,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Чтоб нормативы победить,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Значок в итоге получить.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Пройдя же все ступени вверх -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Ты будешь верить в свой успех.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И олимпийцем можешь стать,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Медали точно получать.</a:t>
            </a:r>
          </a:p>
          <a:p>
            <a:endParaRPr lang="ru-RU" dirty="0"/>
          </a:p>
        </p:txBody>
      </p:sp>
      <p:pic>
        <p:nvPicPr>
          <p:cNvPr id="28674" name="Picture 2" descr="http://donnews.ru/static/images/2014/03/31/1_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404664"/>
            <a:ext cx="2376264" cy="1490116"/>
          </a:xfrm>
          <a:prstGeom prst="rect">
            <a:avLst/>
          </a:prstGeom>
          <a:noFill/>
        </p:spPr>
      </p:pic>
      <p:pic>
        <p:nvPicPr>
          <p:cNvPr id="28676" name="Picture 4" descr="http://gov.cap.ru/UserFiles/news/201407/30/Original/img_0294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2060848"/>
            <a:ext cx="2483768" cy="2052669"/>
          </a:xfrm>
          <a:prstGeom prst="rect">
            <a:avLst/>
          </a:prstGeom>
          <a:noFill/>
        </p:spPr>
      </p:pic>
      <p:pic>
        <p:nvPicPr>
          <p:cNvPr id="28678" name="Picture 6" descr="http://www.edu.cap.ru/Home/4361/11/foto/2014/p1050500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79512" y="4221088"/>
            <a:ext cx="2520280" cy="18902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cis.edu.yar.ru/data/projects/files/101/16256/16256.medium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1670" y="357166"/>
            <a:ext cx="5357850" cy="8382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ПЛАКАТ ВРЕМЁН СССР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9458" name="Picture 2" descr="http://rarita.ru/upload/iblock/b5c/big_pic_0708063535_28_kant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57158" y="1285860"/>
            <a:ext cx="8460432" cy="484782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488" y="6000768"/>
            <a:ext cx="38482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актуален сегодня.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400" dirty="0" smtClean="0">
                <a:hlinkClick r:id="rId2"/>
              </a:rPr>
              <a:t>1. </a:t>
            </a:r>
            <a:r>
              <a:rPr lang="en-US" sz="1400" dirty="0" smtClean="0">
                <a:hlinkClick r:id="rId2"/>
              </a:rPr>
              <a:t>http://www.echo.msk.ru/blog/day_photo/1352462-echo/</a:t>
            </a:r>
            <a:endParaRPr lang="ru-RU" sz="1400" dirty="0" smtClean="0"/>
          </a:p>
          <a:p>
            <a:r>
              <a:rPr lang="ru-RU" sz="1400" dirty="0" smtClean="0"/>
              <a:t>2.</a:t>
            </a:r>
            <a:r>
              <a:rPr lang="en-US" sz="1400" dirty="0" smtClean="0"/>
              <a:t> </a:t>
            </a:r>
            <a:r>
              <a:rPr lang="en-US" sz="1400" dirty="0" smtClean="0">
                <a:hlinkClick r:id="rId3"/>
              </a:rPr>
              <a:t>http://olimp.kcbux.ru/Raznoe/gto/gto-stup-01.html</a:t>
            </a:r>
            <a:endParaRPr lang="ru-RU" sz="1400" dirty="0" smtClean="0"/>
          </a:p>
          <a:p>
            <a:r>
              <a:rPr lang="ru-RU" sz="1400" dirty="0" smtClean="0"/>
              <a:t>3. </a:t>
            </a:r>
            <a:r>
              <a:rPr lang="ru-RU" sz="1400" u="sng" dirty="0" smtClean="0">
                <a:hlinkClick r:id="rId4"/>
              </a:rPr>
              <a:t>http://www.sportobzor.ru/a-vy-znaete/istoriya-gto-v-sssr.html</a:t>
            </a:r>
            <a:endParaRPr lang="ru-RU" sz="1400" dirty="0" smtClean="0"/>
          </a:p>
          <a:p>
            <a:r>
              <a:rPr lang="ru-RU" sz="1400" dirty="0" smtClean="0"/>
              <a:t>4.</a:t>
            </a:r>
            <a:r>
              <a:rPr lang="ru-RU" sz="1400" u="sng" dirty="0" smtClean="0">
                <a:hlinkClick r:id="rId5"/>
              </a:rPr>
              <a:t>https://ru.wikipedia.org/wiki/%D0%93%D0%BE%D1%82%D0%BE%D0%B2_%D0%BA_%D1%82%D1%80%D1%83%D0%B4%D1%83_%D0%B8_%D0%BE%D0%B1%D0%BE%D1%80%D0%BE%D0%BD%D0%B5_%D0%A1%D0%A1%D0%A1%D0%A0</a:t>
            </a:r>
            <a:endParaRPr lang="ru-RU" sz="1400" dirty="0" smtClean="0"/>
          </a:p>
          <a:p>
            <a:r>
              <a:rPr lang="ru-RU" sz="1400" dirty="0" smtClean="0"/>
              <a:t>5.</a:t>
            </a:r>
            <a:r>
              <a:rPr lang="ru-RU" sz="1400" b="1" u="sng" dirty="0" smtClean="0">
                <a:hlinkClick r:id="rId6"/>
              </a:rPr>
              <a:t> </a:t>
            </a:r>
            <a:r>
              <a:rPr lang="ru-RU" sz="1400" u="sng" dirty="0" smtClean="0">
                <a:hlinkClick r:id="rId6"/>
              </a:rPr>
              <a:t>http://kakzdorovo.ru/library/esli_hochesh_byt_zdorovym/48/890.html</a:t>
            </a:r>
            <a:endParaRPr lang="ru-RU" sz="1400" dirty="0" smtClean="0"/>
          </a:p>
          <a:p>
            <a:r>
              <a:rPr lang="ru-RU" sz="1400" dirty="0" smtClean="0"/>
              <a:t>6.</a:t>
            </a:r>
            <a:r>
              <a:rPr lang="ru-RU" sz="1400" b="1" u="sng" dirty="0" smtClean="0">
                <a:hlinkClick r:id="rId7"/>
              </a:rPr>
              <a:t> </a:t>
            </a:r>
            <a:r>
              <a:rPr lang="ru-RU" sz="1400" u="sng" dirty="0" smtClean="0">
                <a:hlinkClick r:id="rId7"/>
              </a:rPr>
              <a:t>http://ckychnovosti.livejournal.com/280777.html</a:t>
            </a:r>
            <a:endParaRPr lang="ru-RU" sz="1400" dirty="0" smtClean="0"/>
          </a:p>
          <a:p>
            <a:r>
              <a:rPr lang="ru-RU" sz="1400" dirty="0" smtClean="0"/>
              <a:t>7. </a:t>
            </a:r>
            <a:r>
              <a:rPr lang="ru-RU" sz="1400" u="sng" dirty="0" smtClean="0">
                <a:hlinkClick r:id="rId8"/>
              </a:rPr>
              <a:t>http://www.championat.com/other/article-192031-znak-gto-na-grudi-u-kogo.html</a:t>
            </a:r>
            <a:endParaRPr lang="ru-RU" sz="1400" dirty="0" smtClean="0"/>
          </a:p>
          <a:p>
            <a:r>
              <a:rPr lang="ru-RU" sz="1400" dirty="0" smtClean="0"/>
              <a:t>8.</a:t>
            </a:r>
            <a:r>
              <a:rPr lang="ru-RU" sz="1400" u="sng" dirty="0" smtClean="0">
                <a:hlinkClick r:id="rId9"/>
              </a:rPr>
              <a:t> http://www.svdeti.ru/index.php?id=1545:gto&amp;Itemid=96&amp;option=com_k2&amp;view=item</a:t>
            </a:r>
            <a:endParaRPr lang="ru-RU" sz="1400" dirty="0" smtClean="0"/>
          </a:p>
          <a:p>
            <a:r>
              <a:rPr lang="ru-RU" sz="1400" dirty="0" smtClean="0"/>
              <a:t>9. </a:t>
            </a:r>
            <a:r>
              <a:rPr lang="ru-RU" sz="1400" u="sng" dirty="0" smtClean="0">
                <a:hlinkClick r:id="rId10"/>
              </a:rPr>
              <a:t>http://knowledge.allbest.ru/sport/3c0b65635b3ac79a4d53a89521306c27_0.html</a:t>
            </a:r>
            <a:endParaRPr lang="ru-RU" sz="1400" dirty="0" smtClean="0"/>
          </a:p>
          <a:p>
            <a:r>
              <a:rPr lang="ru-RU" sz="1400" dirty="0" smtClean="0"/>
              <a:t>10. </a:t>
            </a:r>
            <a:r>
              <a:rPr lang="en-US" sz="1400" u="sng" dirty="0" smtClean="0"/>
              <a:t>http://nsportal.ru/shkola/fizkultura-i-sport/library/2014/05/21/istoriya-razvitiya-gto</a:t>
            </a:r>
            <a:endParaRPr lang="ru-RU" sz="1400" u="sng" dirty="0" smtClean="0"/>
          </a:p>
          <a:p>
            <a:r>
              <a:rPr lang="ru-RU" sz="1400" u="sng" dirty="0" smtClean="0"/>
              <a:t>11.</a:t>
            </a:r>
            <a:r>
              <a:rPr lang="en-US" sz="1400" u="sng" dirty="0" smtClean="0">
                <a:solidFill>
                  <a:srgbClr val="002060"/>
                </a:solidFill>
              </a:rPr>
              <a:t> </a:t>
            </a:r>
            <a:r>
              <a:rPr lang="en-US" sz="1400" u="sng" dirty="0" smtClean="0"/>
              <a:t>http://nsportal.ru/shkola/klassnoe-rukovodstvo/library/2014/09/07/ot-norm-gto-k-olimpiyskim-medalyam</a:t>
            </a:r>
            <a:endParaRPr lang="ru-RU" sz="1400" u="sng" dirty="0" smtClean="0"/>
          </a:p>
          <a:p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357166"/>
            <a:ext cx="4119360" cy="3087794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Охватывала население в возрасте от </a:t>
            </a:r>
            <a:r>
              <a:rPr lang="ru-RU" b="1" dirty="0" smtClean="0">
                <a:solidFill>
                  <a:srgbClr val="002060"/>
                </a:solidFill>
              </a:rPr>
              <a:t>10 до 60 лет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Необходимо было сдать определенные нормативы по физ.подготовке.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Picture 4" descr="http://www.aspspb.ru/wp-content/uploads/2013/12/IMG_682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285852" y="214290"/>
            <a:ext cx="2571768" cy="3771229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42910" y="4429132"/>
            <a:ext cx="50006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Сдавать нужно было такие виды упражнений, как </a:t>
            </a:r>
            <a:r>
              <a:rPr lang="ru-RU" sz="2000" b="1" dirty="0" smtClean="0">
                <a:solidFill>
                  <a:srgbClr val="002060"/>
                </a:solidFill>
              </a:rPr>
              <a:t>бег</a:t>
            </a:r>
            <a:r>
              <a:rPr lang="ru-RU" sz="2000" dirty="0" smtClean="0">
                <a:solidFill>
                  <a:srgbClr val="002060"/>
                </a:solidFill>
              </a:rPr>
              <a:t>, </a:t>
            </a:r>
            <a:r>
              <a:rPr lang="ru-RU" sz="2000" b="1" dirty="0" smtClean="0">
                <a:solidFill>
                  <a:srgbClr val="002060"/>
                </a:solidFill>
              </a:rPr>
              <a:t>прыжки</a:t>
            </a:r>
            <a:r>
              <a:rPr lang="ru-RU" sz="2000" dirty="0" smtClean="0">
                <a:solidFill>
                  <a:srgbClr val="002060"/>
                </a:solidFill>
              </a:rPr>
              <a:t> в длину и в высоту, </a:t>
            </a:r>
            <a:r>
              <a:rPr lang="ru-RU" sz="2000" b="1" dirty="0" smtClean="0">
                <a:solidFill>
                  <a:srgbClr val="002060"/>
                </a:solidFill>
              </a:rPr>
              <a:t>плавание</a:t>
            </a:r>
            <a:r>
              <a:rPr lang="ru-RU" sz="2000" dirty="0" smtClean="0">
                <a:solidFill>
                  <a:srgbClr val="002060"/>
                </a:solidFill>
              </a:rPr>
              <a:t>, </a:t>
            </a:r>
            <a:r>
              <a:rPr lang="ru-RU" sz="2000" b="1" dirty="0" smtClean="0">
                <a:solidFill>
                  <a:srgbClr val="002060"/>
                </a:solidFill>
              </a:rPr>
              <a:t>метание мяча</a:t>
            </a:r>
            <a:r>
              <a:rPr lang="ru-RU" sz="2000" dirty="0" smtClean="0">
                <a:solidFill>
                  <a:srgbClr val="002060"/>
                </a:solidFill>
              </a:rPr>
              <a:t>, </a:t>
            </a:r>
            <a:r>
              <a:rPr lang="ru-RU" sz="2000" b="1" dirty="0" smtClean="0">
                <a:solidFill>
                  <a:srgbClr val="002060"/>
                </a:solidFill>
              </a:rPr>
              <a:t>лыжные гонки</a:t>
            </a:r>
            <a:r>
              <a:rPr lang="ru-RU" sz="2000" dirty="0" smtClean="0">
                <a:solidFill>
                  <a:srgbClr val="002060"/>
                </a:solidFill>
              </a:rPr>
              <a:t>, </a:t>
            </a:r>
            <a:r>
              <a:rPr lang="ru-RU" sz="2000" b="1" dirty="0" smtClean="0">
                <a:solidFill>
                  <a:srgbClr val="002060"/>
                </a:solidFill>
              </a:rPr>
              <a:t>подтягивание</a:t>
            </a:r>
            <a:r>
              <a:rPr lang="ru-RU" sz="2000" dirty="0" smtClean="0">
                <a:solidFill>
                  <a:srgbClr val="002060"/>
                </a:solidFill>
              </a:rPr>
              <a:t> на перекладине, </a:t>
            </a:r>
            <a:r>
              <a:rPr lang="ru-RU" sz="2000" b="1" dirty="0" smtClean="0">
                <a:solidFill>
                  <a:srgbClr val="002060"/>
                </a:solidFill>
              </a:rPr>
              <a:t>стрельба,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велокросс</a:t>
            </a:r>
            <a:r>
              <a:rPr lang="ru-RU" sz="2000" dirty="0" smtClean="0">
                <a:solidFill>
                  <a:srgbClr val="002060"/>
                </a:solidFill>
              </a:rPr>
              <a:t>, </a:t>
            </a:r>
            <a:r>
              <a:rPr lang="ru-RU" sz="2000" b="1" dirty="0" smtClean="0">
                <a:solidFill>
                  <a:srgbClr val="002060"/>
                </a:solidFill>
              </a:rPr>
              <a:t>туристский поход </a:t>
            </a:r>
            <a:r>
              <a:rPr lang="ru-RU" sz="2000" dirty="0" smtClean="0">
                <a:solidFill>
                  <a:srgbClr val="002060"/>
                </a:solidFill>
              </a:rPr>
              <a:t>и др.</a:t>
            </a:r>
          </a:p>
        </p:txBody>
      </p:sp>
      <p:pic>
        <p:nvPicPr>
          <p:cNvPr id="8" name="Picture 2" descr="http://www.kabinet-auktion.com/files/images/gallery/24582_2_CompressedImage.jp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072198" y="3286124"/>
            <a:ext cx="2357454" cy="33181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7686" y="285728"/>
            <a:ext cx="4608512" cy="3643338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Простота и общедоступность физических упражнений и видов спорта, включенных в нормативы ГТО, их очевидная польза для укрепления здоровья сделали его популярным среди населения и особенно среди молодежи. </a:t>
            </a:r>
          </a:p>
          <a:p>
            <a:endParaRPr lang="ru-RU" dirty="0"/>
          </a:p>
        </p:txBody>
      </p:sp>
      <p:pic>
        <p:nvPicPr>
          <p:cNvPr id="1026" name="Picture 2" descr="http://icdn.lenta.ru/images/2014/04/03/15/20140403152411312/pic_031e79d79bf4770aed403f98dd8b56d9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14282" y="214290"/>
            <a:ext cx="4000500" cy="2667000"/>
          </a:xfrm>
          <a:prstGeom prst="rect">
            <a:avLst/>
          </a:prstGeom>
          <a:noFill/>
        </p:spPr>
      </p:pic>
      <p:pic>
        <p:nvPicPr>
          <p:cNvPr id="1030" name="Picture 6" descr="http://xn--80aizdehccdj1m.xn--p1ai/images/phocagallery/plakaty/thumbs/phoca_thumb_l_plakat_074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932040" y="4077072"/>
            <a:ext cx="4019600" cy="2612741"/>
          </a:xfrm>
          <a:prstGeom prst="rect">
            <a:avLst/>
          </a:prstGeom>
          <a:noFill/>
        </p:spPr>
      </p:pic>
      <p:pic>
        <p:nvPicPr>
          <p:cNvPr id="6" name="Picture 8" descr="Позитивная реклама из СССР - интересное на capa.me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357290" y="3143248"/>
            <a:ext cx="2071702" cy="3515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142852"/>
            <a:ext cx="828092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4000" b="1" dirty="0">
                <a:solidFill>
                  <a:srgbClr val="FF0000"/>
                </a:solidFill>
              </a:rPr>
              <a:t>Цели и задачи ГТО</a:t>
            </a:r>
            <a:endParaRPr lang="ru-RU" sz="4000" dirty="0">
              <a:solidFill>
                <a:srgbClr val="FF0000"/>
              </a:solidFill>
            </a:endParaRPr>
          </a:p>
          <a:p>
            <a:pPr fontAlgn="base"/>
            <a:r>
              <a:rPr lang="ru-RU" sz="2000" dirty="0"/>
              <a:t>Всего, можно выделить 2 главные задачи ГТО – повышение общего уровня здоровья населения, и создание определенной прослойки в обществе, всегда готовой к военной обороне. Почему был выбран именно такой формат? Во первых, четкая система нормативов создавала </a:t>
            </a:r>
            <a:r>
              <a:rPr lang="ru-RU" sz="2000" dirty="0" err="1"/>
              <a:t>соревновательность</a:t>
            </a:r>
            <a:r>
              <a:rPr lang="ru-RU" sz="2000" dirty="0"/>
              <a:t>. Дети, подростки, старались превзойти сразу трех соперников – во первых, своих товарищей, участников соревнований, во вторых нормативы, указанные в таблице для того, чтобы получить значок. И в третьих, свои собственные результаты. Система ГТО являлась мощным стимулом для спорта. Нормативы развивали все группы мышц, увеличивали выносливость, координацию, умение рассчитывать свои силы</a:t>
            </a:r>
          </a:p>
        </p:txBody>
      </p:sp>
      <p:pic>
        <p:nvPicPr>
          <p:cNvPr id="3" name="Picture 3" descr="C:\Users\LA\Pictures\гто2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32" y="4214818"/>
            <a:ext cx="5472608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156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7944" y="764704"/>
            <a:ext cx="4618856" cy="5361459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Сдача нормативов подтверждалась специальными </a:t>
            </a:r>
            <a:r>
              <a:rPr lang="ru-RU" b="1" dirty="0" smtClean="0">
                <a:solidFill>
                  <a:srgbClr val="002060"/>
                </a:solidFill>
              </a:rPr>
              <a:t>серебряными и золотыми значками ГТО.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 Те, кто сдавал нормативы в течение нескольких лет, получали значок </a:t>
            </a:r>
            <a:r>
              <a:rPr lang="ru-RU" b="1" dirty="0" smtClean="0">
                <a:solidFill>
                  <a:srgbClr val="002060"/>
                </a:solidFill>
              </a:rPr>
              <a:t>«Почётный значок ГТО».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7410" name="Picture 2" descr="ЗНАК ОТЛИЧНИК ГТО СССР (ЛОТ 117) - аукцион монет Полтинка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11560" y="0"/>
            <a:ext cx="2857500" cy="2857500"/>
          </a:xfrm>
          <a:prstGeom prst="rect">
            <a:avLst/>
          </a:prstGeom>
          <a:noFill/>
        </p:spPr>
      </p:pic>
      <p:pic>
        <p:nvPicPr>
          <p:cNvPr id="17412" name="Picture 4" descr="Fast-Box Мега-маркет - Комплект из 3 значков &quot;Готов к труду и обороне&quot;. Металл, эмаль. СССР, вторая половина ХХ века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2996951"/>
            <a:ext cx="3672408" cy="1708097"/>
          </a:xfrm>
          <a:prstGeom prst="rect">
            <a:avLst/>
          </a:prstGeom>
          <a:noFill/>
        </p:spPr>
      </p:pic>
      <p:pic>
        <p:nvPicPr>
          <p:cNvPr id="17414" name="Picture 6" descr="11. ДОСААФ - ГрОб - ГТО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95536" y="4797152"/>
            <a:ext cx="1584176" cy="1584176"/>
          </a:xfrm>
          <a:prstGeom prst="rect">
            <a:avLst/>
          </a:prstGeom>
          <a:noFill/>
        </p:spPr>
      </p:pic>
      <p:pic>
        <p:nvPicPr>
          <p:cNvPr id="17416" name="Picture 8" descr="Ностальгия УОЛ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195736" y="4797152"/>
            <a:ext cx="1584176" cy="1584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35896" y="332656"/>
            <a:ext cx="5111750" cy="5853113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Развитие физической культуры и обучение населения военным навыкам становятся в СССР </a:t>
            </a:r>
            <a:r>
              <a:rPr lang="ru-RU" dirty="0" smtClean="0"/>
              <a:t>главной задачей молодой страны. </a:t>
            </a:r>
            <a:r>
              <a:rPr lang="ru-RU" dirty="0"/>
              <a:t>В первый же год советской власти ВЦИК РСФСР принимает декрет «Об обязательном обучении военному искусству». Начиная с апреля 1918 года мужчины и женщины от 18 до 40 лет обязаны обучаться военному делу по месту работы.</a:t>
            </a:r>
          </a:p>
          <a:p>
            <a:r>
              <a:rPr lang="ru-RU" dirty="0"/>
              <a:t>Для этих целей в 1920 году </a:t>
            </a:r>
            <a:r>
              <a:rPr lang="ru-RU" dirty="0" smtClean="0"/>
              <a:t> в Москве создается </a:t>
            </a:r>
            <a:r>
              <a:rPr lang="ru-RU" dirty="0"/>
              <a:t>военно-научное общество (ВНО) 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5" name="Рисунок 4" descr="Знак ГТО 1 ступени. 1930-е годы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785794"/>
            <a:ext cx="2808312" cy="4032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8171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57224" y="285728"/>
            <a:ext cx="778674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Рождение комплекса ГТО «под крылом»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ОСОАВИАХИМа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026" name="Рисунок 2" descr="1930 г. Длугач М. Осоавиахимовцы, в совместных маневрах с РК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428736"/>
            <a:ext cx="2625347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929058" y="1214422"/>
            <a:ext cx="4714876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В 1927 году путем слияний и реорганизаций нескольких военно-спортивных объединений в СССР создается самая крупная из специализированных общественных организаций – Общество содействия обороне, авиационному и химическому строительству (ОСОАВИАХИМ).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Уже к началу 1928 года эта организация насчитывает около 2 млн. человек. По всей стране под эгидой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ОСОАВИАХИМа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строятся тиры, стрельбища, создаются аэроклубы и военно-спортивные кружки, где молодежь проходит подготовку по таким специальностям, как радист, телеграфист, парашютист, моторист, санитар, медсестра, пилот и др.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857488" y="609600"/>
            <a:ext cx="6057912" cy="5748358"/>
          </a:xfrm>
        </p:spPr>
        <p:txBody>
          <a:bodyPr>
            <a:normAutofit fontScale="47500" lnSpcReduction="20000"/>
          </a:bodyPr>
          <a:lstStyle/>
          <a:p>
            <a:r>
              <a:rPr lang="ru-RU" sz="4200" dirty="0" smtClean="0"/>
              <a:t>24 мая 1930 года газета «Комсомольская правда» опубликовала материалы о необходимости введения единого критерия для оценки всесторонней физической подготовленности молодежи. Предлагалось установить специальные нормы и требования, а тех, кто их выполнит, награждать значком. Инициатива ленинского комсомола получила признание в широких кругах общественности, и по поручению Всесоюзного совета физической культуры при ВЦИК СССР был разработан проект комплекса ГТО, который в марте 1931 года после обсуждения в различных общественных организациях страны был утвержден.</a:t>
            </a:r>
          </a:p>
          <a:p>
            <a:r>
              <a:rPr lang="ru-RU" sz="4200" dirty="0" smtClean="0"/>
              <a:t>Впервые введенный комплекс ГТО состоял из одной ступени, которая включала 15 нормативов по различным физическим упражнениям (бег, прыжки, метания, плавание, лыжи и др.). Кроме того, сдающие комплекс должны были знать основы советского физкультурного движения и военного дела.</a:t>
            </a:r>
          </a:p>
          <a:p>
            <a:endParaRPr lang="ru-RU" dirty="0"/>
          </a:p>
        </p:txBody>
      </p:sp>
      <p:pic>
        <p:nvPicPr>
          <p:cNvPr id="5" name="Picture 6" descr="&quot;Пять колец под кремлевскими звездами&quot; К 30-летию ХХII Олимпийских игр в Москве. Выставки. Архивы России.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57158" y="1142984"/>
            <a:ext cx="2653411" cy="3714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Другая 3">
      <a:dk1>
        <a:sysClr val="windowText" lastClr="000000"/>
      </a:dk1>
      <a:lt1>
        <a:srgbClr val="C09466"/>
      </a:lt1>
      <a:dk2>
        <a:srgbClr val="4E3B30"/>
      </a:dk2>
      <a:lt2>
        <a:srgbClr val="FBEEC9"/>
      </a:lt2>
      <a:accent1>
        <a:srgbClr val="C09466"/>
      </a:accent1>
      <a:accent2>
        <a:srgbClr val="DC9A58"/>
      </a:accent2>
      <a:accent3>
        <a:srgbClr val="90571E"/>
      </a:accent3>
      <a:accent4>
        <a:srgbClr val="90571E"/>
      </a:accent4>
      <a:accent5>
        <a:srgbClr val="A17242"/>
      </a:accent5>
      <a:accent6>
        <a:srgbClr val="C17529"/>
      </a:accent6>
      <a:hlink>
        <a:srgbClr val="6C4116"/>
      </a:hlink>
      <a:folHlink>
        <a:srgbClr val="6B4C2C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274</TotalTime>
  <Words>1783</Words>
  <Application>Microsoft Office PowerPoint</Application>
  <PresentationFormat>Экран (4:3)</PresentationFormat>
  <Paragraphs>97</Paragraphs>
  <Slides>27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Развитие ГТО в 30-е годы </vt:lpstr>
      <vt:lpstr>Презентация PowerPoint</vt:lpstr>
      <vt:lpstr>Популярность комплекса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 что сегодня?</vt:lpstr>
      <vt:lpstr>Горжусь тобой, Отечество!</vt:lpstr>
      <vt:lpstr>Ступени и нормативы ГТО -2014</vt:lpstr>
      <vt:lpstr>Презентация PowerPoint</vt:lpstr>
      <vt:lpstr> «От значка ГТО – к олимпийской медали!» </vt:lpstr>
      <vt:lpstr>Презентация PowerPoint</vt:lpstr>
      <vt:lpstr>Презентация PowerPoint</vt:lpstr>
      <vt:lpstr>ПЛАКАТ ВРЕМЁН СССР</vt:lpstr>
      <vt:lpstr>Источники: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я</dc:creator>
  <cp:lastModifiedBy>Нуратма3</cp:lastModifiedBy>
  <cp:revision>26</cp:revision>
  <dcterms:created xsi:type="dcterms:W3CDTF">2013-10-17T14:19:28Z</dcterms:created>
  <dcterms:modified xsi:type="dcterms:W3CDTF">2017-06-20T08:51:08Z</dcterms:modified>
</cp:coreProperties>
</file>