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1" r:id="rId3"/>
    <p:sldId id="274" r:id="rId4"/>
    <p:sldId id="256" r:id="rId5"/>
    <p:sldId id="262" r:id="rId6"/>
    <p:sldId id="259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60" r:id="rId17"/>
    <p:sldId id="273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7572" autoAdjust="0"/>
  </p:normalViewPr>
  <p:slideViewPr>
    <p:cSldViewPr snapToGrid="0">
      <p:cViewPr varScale="1">
        <p:scale>
          <a:sx n="87" d="100"/>
          <a:sy n="87" d="100"/>
        </p:scale>
        <p:origin x="102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98E24-EF2F-47C9-B43A-F60A1C6C58FF}" type="datetimeFigureOut">
              <a:rPr lang="ru-RU" smtClean="0"/>
              <a:t>11.10.2024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B0364-5057-4F01-98B5-2216A513E0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50799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98E24-EF2F-47C9-B43A-F60A1C6C58FF}" type="datetimeFigureOut">
              <a:rPr lang="ru-RU" smtClean="0"/>
              <a:t>11.10.2024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B0364-5057-4F01-98B5-2216A513E0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31198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98E24-EF2F-47C9-B43A-F60A1C6C58FF}" type="datetimeFigureOut">
              <a:rPr lang="ru-RU" smtClean="0"/>
              <a:t>11.10.2024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B0364-5057-4F01-98B5-2216A513E0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35109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98E24-EF2F-47C9-B43A-F60A1C6C58FF}" type="datetimeFigureOut">
              <a:rPr lang="ru-RU" smtClean="0"/>
              <a:t>11.10.2024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B0364-5057-4F01-98B5-2216A513E0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366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98E24-EF2F-47C9-B43A-F60A1C6C58FF}" type="datetimeFigureOut">
              <a:rPr lang="ru-RU" smtClean="0"/>
              <a:t>11.10.2024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B0364-5057-4F01-98B5-2216A513E0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91804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98E24-EF2F-47C9-B43A-F60A1C6C58FF}" type="datetimeFigureOut">
              <a:rPr lang="ru-RU" smtClean="0"/>
              <a:t>11.10.2024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B0364-5057-4F01-98B5-2216A513E0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99278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98E24-EF2F-47C9-B43A-F60A1C6C58FF}" type="datetimeFigureOut">
              <a:rPr lang="ru-RU" smtClean="0"/>
              <a:t>11.10.2024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B0364-5057-4F01-98B5-2216A513E0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82507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98E24-EF2F-47C9-B43A-F60A1C6C58FF}" type="datetimeFigureOut">
              <a:rPr lang="ru-RU" smtClean="0"/>
              <a:t>11.10.2024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B0364-5057-4F01-98B5-2216A513E0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770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98E24-EF2F-47C9-B43A-F60A1C6C58FF}" type="datetimeFigureOut">
              <a:rPr lang="ru-RU" smtClean="0"/>
              <a:t>11.10.2024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B0364-5057-4F01-98B5-2216A513E0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42393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98E24-EF2F-47C9-B43A-F60A1C6C58FF}" type="datetimeFigureOut">
              <a:rPr lang="ru-RU" smtClean="0"/>
              <a:t>11.10.2024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B0364-5057-4F01-98B5-2216A513E0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56034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98E24-EF2F-47C9-B43A-F60A1C6C58FF}" type="datetimeFigureOut">
              <a:rPr lang="ru-RU" smtClean="0"/>
              <a:t>11.10.2024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B0364-5057-4F01-98B5-2216A513E0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75521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E98E24-EF2F-47C9-B43A-F60A1C6C58FF}" type="datetimeFigureOut">
              <a:rPr lang="ru-RU" smtClean="0"/>
              <a:t>11.10.2024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BB0364-5057-4F01-98B5-2216A513E0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005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e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30421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7030A0"/>
                </a:solidFill>
              </a:rPr>
              <a:t>Комфортная среда библиотеки</a:t>
            </a:r>
            <a:endParaRPr lang="ru-RU" b="1" dirty="0">
              <a:solidFill>
                <a:srgbClr val="7030A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79644" y="1061935"/>
            <a:ext cx="7072829" cy="5707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624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1478" y="584969"/>
            <a:ext cx="8529043" cy="5688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4203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3724" y="646331"/>
            <a:ext cx="9144000" cy="618293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048000" y="2136339"/>
            <a:ext cx="73922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7086" y="0"/>
            <a:ext cx="121049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</a:rPr>
              <a:t>Ч</a:t>
            </a:r>
            <a:r>
              <a:rPr lang="ru-RU" b="1" dirty="0" smtClean="0">
                <a:solidFill>
                  <a:srgbClr val="0070C0"/>
                </a:solidFill>
              </a:rPr>
              <a:t>итательская конференция по книге В. Каверина «Два капитана», после обсуждения книги, ребята ответили на вопросы викторины на знание содержания этого произведения</a:t>
            </a:r>
            <a:endParaRPr lang="ru-RU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32711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Ко всем знаменательным и памятным датам, к юбилеям писателей и книг оформляются книжные выставки.</a:t>
            </a:r>
          </a:p>
          <a:p>
            <a:pPr algn="ctr"/>
            <a:r>
              <a:rPr lang="ru-RU" b="1" dirty="0" smtClean="0">
                <a:solidFill>
                  <a:srgbClr val="0070C0"/>
                </a:solidFill>
              </a:rPr>
              <a:t>Информация о проведенных мероприятиях выкладывается на  сайте корпуса - kadet-nk@mail.ru, в </a:t>
            </a:r>
            <a:r>
              <a:rPr lang="ru-RU" b="1" dirty="0" err="1" smtClean="0">
                <a:solidFill>
                  <a:srgbClr val="0070C0"/>
                </a:solidFill>
              </a:rPr>
              <a:t>YouTube</a:t>
            </a:r>
            <a:r>
              <a:rPr lang="ru-RU" b="1" dirty="0" smtClean="0">
                <a:solidFill>
                  <a:srgbClr val="0070C0"/>
                </a:solidFill>
              </a:rPr>
              <a:t> и </a:t>
            </a:r>
            <a:r>
              <a:rPr lang="ru-RU" b="1" dirty="0" err="1" smtClean="0">
                <a:solidFill>
                  <a:srgbClr val="0070C0"/>
                </a:solidFill>
              </a:rPr>
              <a:t>Вконтакте</a:t>
            </a:r>
            <a:r>
              <a:rPr lang="ru-RU" b="1" dirty="0" smtClean="0">
                <a:solidFill>
                  <a:srgbClr val="0070C0"/>
                </a:solidFill>
              </a:rPr>
              <a:t>.</a:t>
            </a:r>
          </a:p>
          <a:p>
            <a:pPr algn="ctr"/>
            <a:endParaRPr lang="ru-RU" b="1" dirty="0">
              <a:solidFill>
                <a:srgbClr val="0070C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3384" y="1459617"/>
            <a:ext cx="2786113" cy="209110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4462" y="987499"/>
            <a:ext cx="7051588" cy="354227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08327" y="1459617"/>
            <a:ext cx="4383673" cy="3898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7635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7134" y="700803"/>
            <a:ext cx="9077731" cy="5456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8312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92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2842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5988" y="65988"/>
            <a:ext cx="12257988" cy="6792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40917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578" y="1204902"/>
            <a:ext cx="5708071" cy="565309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69682" y="-131976"/>
            <a:ext cx="121040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Чтобы выйти на уровень действительно равноправного диалога с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читателями, библиотекарю надо обладать следующими общечеловеческими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качествами: доброжелательностью, вежливостью, тактичностью,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порядочностью, дружелюбием, коммуникабельностью. 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380" y="1068353"/>
            <a:ext cx="5143500" cy="5868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23836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9387" y="1734532"/>
            <a:ext cx="5858918" cy="373772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329938"/>
            <a:ext cx="5948313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rgbClr val="002060"/>
                </a:solidFill>
              </a:rPr>
              <a:t>Сотрудник библиотеки</a:t>
            </a:r>
          </a:p>
          <a:p>
            <a:pPr algn="just"/>
            <a:r>
              <a:rPr lang="ru-RU" b="1" dirty="0" smtClean="0">
                <a:solidFill>
                  <a:srgbClr val="002060"/>
                </a:solidFill>
              </a:rPr>
              <a:t>просто обязан быть образованным, общительным, обаятельным, внимательным,</a:t>
            </a:r>
          </a:p>
          <a:p>
            <a:pPr algn="just"/>
            <a:r>
              <a:rPr lang="ru-RU" b="1" dirty="0" smtClean="0">
                <a:solidFill>
                  <a:srgbClr val="002060"/>
                </a:solidFill>
              </a:rPr>
              <a:t>аккуратным, уметь слушать собеседника, виртуозно владеть новейшей</a:t>
            </a:r>
          </a:p>
          <a:p>
            <a:pPr algn="just"/>
            <a:r>
              <a:rPr lang="ru-RU" b="1" dirty="0" smtClean="0">
                <a:solidFill>
                  <a:srgbClr val="002060"/>
                </a:solidFill>
              </a:rPr>
              <a:t>техникой, Интернетом. Ему необходимо обладать богатым запасом знаний и</a:t>
            </a:r>
          </a:p>
          <a:p>
            <a:pPr algn="just"/>
            <a:r>
              <a:rPr lang="ru-RU" b="1" dirty="0" smtClean="0">
                <a:solidFill>
                  <a:srgbClr val="002060"/>
                </a:solidFill>
              </a:rPr>
              <a:t>постоянно его совершенствовать, предоставлять интересующую информацию</a:t>
            </a:r>
          </a:p>
          <a:p>
            <a:pPr algn="just"/>
            <a:r>
              <a:rPr lang="ru-RU" b="1" dirty="0" smtClean="0">
                <a:solidFill>
                  <a:srgbClr val="002060"/>
                </a:solidFill>
              </a:rPr>
              <a:t>или помочь найти ее с помощью электронных средств, находиться в контакте с</a:t>
            </a:r>
          </a:p>
          <a:p>
            <a:pPr algn="just"/>
            <a:r>
              <a:rPr lang="ru-RU" b="1" dirty="0" smtClean="0">
                <a:solidFill>
                  <a:srgbClr val="002060"/>
                </a:solidFill>
              </a:rPr>
              <a:t>читателем и быть готовым ответить на любой вопрос, предоставить</a:t>
            </a:r>
          </a:p>
          <a:p>
            <a:pPr algn="just"/>
            <a:r>
              <a:rPr lang="ru-RU" b="1" dirty="0" smtClean="0">
                <a:solidFill>
                  <a:srgbClr val="002060"/>
                </a:solidFill>
              </a:rPr>
              <a:t>рекомендацию о книге или информационном материале.</a:t>
            </a:r>
          </a:p>
          <a:p>
            <a:pPr algn="just"/>
            <a:r>
              <a:rPr lang="ru-RU" b="1" dirty="0" smtClean="0">
                <a:solidFill>
                  <a:srgbClr val="002060"/>
                </a:solidFill>
              </a:rPr>
              <a:t>Лишь эрудированный человек с богатым внутренним миром, с широким</a:t>
            </a:r>
          </a:p>
          <a:p>
            <a:pPr algn="just"/>
            <a:r>
              <a:rPr lang="ru-RU" b="1" dirty="0" smtClean="0">
                <a:solidFill>
                  <a:srgbClr val="002060"/>
                </a:solidFill>
              </a:rPr>
              <a:t>кругозором, в какой-то мере и с жизненным опытом имеет право давать советы,</a:t>
            </a:r>
          </a:p>
          <a:p>
            <a:pPr algn="just"/>
            <a:r>
              <a:rPr lang="ru-RU" b="1" dirty="0" smtClean="0">
                <a:solidFill>
                  <a:srgbClr val="002060"/>
                </a:solidFill>
              </a:rPr>
              <a:t>нравственно влиять на молодого читателя. </a:t>
            </a: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63430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33633"/>
            <a:ext cx="5109328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r>
              <a:rPr lang="ru-RU" b="1" dirty="0" smtClean="0">
                <a:solidFill>
                  <a:srgbClr val="7030A0"/>
                </a:solidFill>
              </a:rPr>
              <a:t>В 2014 г. прошла реорганизация кадетской школы-интерната в Татарстанский кадетский корпус, в том же году и библиотека была преобразована в Информационно-библиотечный центр.</a:t>
            </a:r>
          </a:p>
          <a:p>
            <a:r>
              <a:rPr lang="ru-RU" b="1" dirty="0" smtClean="0">
                <a:solidFill>
                  <a:srgbClr val="7030A0"/>
                </a:solidFill>
              </a:rPr>
              <a:t>Структура центра:</a:t>
            </a:r>
          </a:p>
          <a:p>
            <a:r>
              <a:rPr lang="ru-RU" b="1" dirty="0" smtClean="0">
                <a:solidFill>
                  <a:srgbClr val="7030A0"/>
                </a:solidFill>
              </a:rPr>
              <a:t>1.	Читальный зал/ компьютерная зона,</a:t>
            </a:r>
          </a:p>
          <a:p>
            <a:r>
              <a:rPr lang="ru-RU" b="1" dirty="0" smtClean="0">
                <a:solidFill>
                  <a:srgbClr val="7030A0"/>
                </a:solidFill>
              </a:rPr>
              <a:t>2.	Абонемент,</a:t>
            </a:r>
          </a:p>
          <a:p>
            <a:r>
              <a:rPr lang="ru-RU" b="1" dirty="0" smtClean="0">
                <a:solidFill>
                  <a:srgbClr val="7030A0"/>
                </a:solidFill>
              </a:rPr>
              <a:t>3.	Сектор периодики,</a:t>
            </a:r>
          </a:p>
          <a:p>
            <a:r>
              <a:rPr lang="ru-RU" b="1" dirty="0" smtClean="0">
                <a:solidFill>
                  <a:srgbClr val="7030A0"/>
                </a:solidFill>
              </a:rPr>
              <a:t>4.	Отдел учебной литературы.</a:t>
            </a:r>
          </a:p>
          <a:p>
            <a:r>
              <a:rPr lang="ru-RU" b="1" dirty="0" smtClean="0">
                <a:solidFill>
                  <a:srgbClr val="7030A0"/>
                </a:solidFill>
              </a:rPr>
              <a:t>     ИБЦ является центральным связующим звеном педагогического процесса, направленного на реализацию миссии Татарстанского кадетского корпуса  – это удовлетворение потребности общества в  формировании  элиты, профессионально пригодной к военной и государственной службе граждан - защитников Отечества.</a:t>
            </a:r>
            <a:endParaRPr lang="ru-RU" b="1" dirty="0">
              <a:solidFill>
                <a:srgbClr val="7030A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9328" y="65988"/>
            <a:ext cx="7082672" cy="6792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392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0256"/>
            <a:ext cx="12264272" cy="7018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1234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1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669"/>
            <a:ext cx="12191999" cy="64117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76210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99622"/>
            <a:ext cx="723036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>Выполнение  Миссии определяет следующие направления и задачи ИБЦ:</a:t>
            </a:r>
          </a:p>
          <a:p>
            <a:r>
              <a:rPr lang="ru-RU" b="1" dirty="0" smtClean="0">
                <a:solidFill>
                  <a:srgbClr val="7030A0"/>
                </a:solidFill>
              </a:rPr>
              <a:t>1.	Формирование интеллектуальной и духовно-нравственной среды, обеспечивающей результативность учебно-воспитательной работы в корпусе.</a:t>
            </a:r>
          </a:p>
          <a:p>
            <a:r>
              <a:rPr lang="ru-RU" b="1" dirty="0" smtClean="0">
                <a:solidFill>
                  <a:srgbClr val="7030A0"/>
                </a:solidFill>
              </a:rPr>
              <a:t>2.	Информационное обеспечение всего процесса образования.</a:t>
            </a:r>
          </a:p>
          <a:p>
            <a:r>
              <a:rPr lang="ru-RU" b="1" dirty="0" smtClean="0">
                <a:solidFill>
                  <a:srgbClr val="7030A0"/>
                </a:solidFill>
              </a:rPr>
              <a:t>3.	Организация обучения и воспитания учащихся на базе ИБЦ.</a:t>
            </a:r>
          </a:p>
          <a:p>
            <a:r>
              <a:rPr lang="ru-RU" b="1" dirty="0" smtClean="0">
                <a:solidFill>
                  <a:srgbClr val="7030A0"/>
                </a:solidFill>
              </a:rPr>
              <a:t>4.	Библиотечно-библиографическая подготовка  учащихся.</a:t>
            </a:r>
          </a:p>
          <a:p>
            <a:r>
              <a:rPr lang="ru-RU" b="1" dirty="0" smtClean="0">
                <a:solidFill>
                  <a:srgbClr val="7030A0"/>
                </a:solidFill>
              </a:rPr>
              <a:t>5.	Обеспечение  материалами для учебных программ, учебниками, пособиями, периодическими изданиями, специализированной литературой. </a:t>
            </a:r>
          </a:p>
          <a:p>
            <a:r>
              <a:rPr lang="ru-RU" b="1" dirty="0" smtClean="0">
                <a:solidFill>
                  <a:srgbClr val="7030A0"/>
                </a:solidFill>
              </a:rPr>
              <a:t>6.	Создание учащимся комфортных условий, чтобы они имели возможность использовать ресурсы ИБЦ и удовлетворять свои индивидуальные запросы и интересы.</a:t>
            </a:r>
            <a:endParaRPr lang="ru-RU" b="1" dirty="0">
              <a:solidFill>
                <a:srgbClr val="7030A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1150" y="744716"/>
            <a:ext cx="3835531" cy="5114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65446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74171"/>
            <a:ext cx="12052663" cy="1380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dirty="0" smtClean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Эмоционально - комфортная среда библиотечного пространства играет особую роль в процессе образования, формирования личности, </a:t>
            </a:r>
            <a:r>
              <a:rPr lang="ru-RU" b="1" dirty="0" err="1" smtClean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читательскоговкуса</a:t>
            </a:r>
            <a:r>
              <a:rPr lang="ru-RU" b="1" dirty="0" smtClean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и интереса. Она определяется через непосредственное окружение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dirty="0" smtClean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личности благоприятной аурой библиотеки, установлением межличностных отношений и контактов с находящимися в библиотеке людьми</a:t>
            </a:r>
            <a:endParaRPr lang="ru-RU" b="1" dirty="0">
              <a:solidFill>
                <a:srgbClr val="7030A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54549"/>
            <a:ext cx="12192000" cy="5303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195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09303" y="0"/>
            <a:ext cx="1103376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rgbClr val="7030A0"/>
                </a:solidFill>
              </a:rPr>
              <a:t>Описание работы библиотеки </a:t>
            </a:r>
          </a:p>
          <a:p>
            <a:pPr algn="just"/>
            <a:r>
              <a:rPr lang="ru-RU" b="1" dirty="0" smtClean="0">
                <a:solidFill>
                  <a:srgbClr val="7030A0"/>
                </a:solidFill>
              </a:rPr>
              <a:t>Кадетский корпус – особое учебное заведение во многих отношениях, где воспитывают  настоящих мужчин, высокообразованных людей, готовых с честью  служить Отечеству на гражданском  и военном поприще.  Распорядок  кадет очень насыщен до самого отбоя, ведь они не только учатся, но и живут в корпусе, домой только в увольнении и в каникулы.   Для кадет созданы все  условия не только для успешного освоения учебных программ, но и для  дополнительного образования,  и проведения  полезного досуга.  И библиотека играет в этом очень важную роль.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3771" y="1950720"/>
            <a:ext cx="10266381" cy="4907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6846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8046" y="574766"/>
            <a:ext cx="1183494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>Библиотека корпуса – это светлое, просторное  и чистое здание, оснащенное по последнему слову техники!    Каждый читатель имеет свободный доступ в Интернет, в библиотеке имеется:   17 ноутбуков,  компьютер,  </a:t>
            </a:r>
            <a:r>
              <a:rPr lang="ru-RU" b="1" dirty="0" err="1" smtClean="0">
                <a:solidFill>
                  <a:srgbClr val="7030A0"/>
                </a:solidFill>
              </a:rPr>
              <a:t>инфомат</a:t>
            </a:r>
            <a:r>
              <a:rPr lang="ru-RU" b="1" dirty="0" smtClean="0">
                <a:solidFill>
                  <a:srgbClr val="7030A0"/>
                </a:solidFill>
              </a:rPr>
              <a:t>,  проектор, принтер, ксерокс, 18 электронных книг высокого разрешения, с встроенным WI-FI.</a:t>
            </a:r>
          </a:p>
          <a:p>
            <a:r>
              <a:rPr lang="ru-RU" b="1" dirty="0" smtClean="0">
                <a:solidFill>
                  <a:srgbClr val="7030A0"/>
                </a:solidFill>
              </a:rPr>
              <a:t> Для лучшего усвоения учащимися школьной программы в ИБЦ имеется возможность просмотра презентаций, проведения мультимедийных уроков, прослушивания аудиокниг. К каждой знаменательной дате на экране ведется рубрика «Этот день в истории»</a:t>
            </a:r>
            <a:endParaRPr lang="ru-RU" b="1" dirty="0">
              <a:solidFill>
                <a:srgbClr val="7030A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1200" y="2682240"/>
            <a:ext cx="4709542" cy="358774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714" y="2682240"/>
            <a:ext cx="4961017" cy="3587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32629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/>
            <a:r>
              <a:rPr lang="ru-RU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На базе нашего корпуса проходит множество мероприятий муниципального, республиканского и всероссийского уровня. И обязательно для всех гостей и конкурсантов проводятся экскурсии по корпусу, и,  конечно же, в библиотеку. </a:t>
            </a:r>
            <a:endParaRPr lang="ru-RU" b="1" dirty="0" smtClean="0">
              <a:solidFill>
                <a:srgbClr val="7030A0"/>
              </a:solidFill>
              <a:effectLst/>
            </a:endParaRPr>
          </a:p>
          <a:p>
            <a:pPr marL="457200" indent="441960" algn="just"/>
            <a:r>
              <a:rPr lang="ru-RU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ru-RU" dirty="0" smtClean="0">
              <a:effectLst/>
            </a:endParaRPr>
          </a:p>
          <a:p>
            <a:pPr marL="457200" indent="441960" algn="just"/>
            <a:r>
              <a:rPr lang="ru-RU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ru-RU" dirty="0">
              <a:effectLst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5691" y="990388"/>
            <a:ext cx="10850880" cy="5793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36343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</TotalTime>
  <Words>484</Words>
  <Application>Microsoft Office PowerPoint</Application>
  <PresentationFormat>Широкоэкранный</PresentationFormat>
  <Paragraphs>43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Times New Roman</vt:lpstr>
      <vt:lpstr>Тема Office</vt:lpstr>
      <vt:lpstr>Комфортная среда библиотеки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Kraftway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В. Ф.</dc:creator>
  <cp:lastModifiedBy>RED-239</cp:lastModifiedBy>
  <cp:revision>9</cp:revision>
  <dcterms:created xsi:type="dcterms:W3CDTF">2023-11-17T10:37:23Z</dcterms:created>
  <dcterms:modified xsi:type="dcterms:W3CDTF">2024-10-11T17:15:52Z</dcterms:modified>
</cp:coreProperties>
</file>