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8" r:id="rId3"/>
    <p:sldId id="280" r:id="rId4"/>
    <p:sldId id="259" r:id="rId5"/>
    <p:sldId id="282" r:id="rId6"/>
    <p:sldId id="284" r:id="rId7"/>
    <p:sldId id="260" r:id="rId8"/>
    <p:sldId id="264" r:id="rId9"/>
    <p:sldId id="281" r:id="rId10"/>
    <p:sldId id="263" r:id="rId11"/>
    <p:sldId id="274" r:id="rId12"/>
    <p:sldId id="262" r:id="rId13"/>
    <p:sldId id="279" r:id="rId14"/>
    <p:sldId id="270" r:id="rId15"/>
    <p:sldId id="269" r:id="rId16"/>
    <p:sldId id="268" r:id="rId17"/>
    <p:sldId id="271" r:id="rId18"/>
    <p:sldId id="265" r:id="rId19"/>
    <p:sldId id="276" r:id="rId20"/>
    <p:sldId id="283" r:id="rId21"/>
    <p:sldId id="275" r:id="rId22"/>
  </p:sldIdLst>
  <p:sldSz cx="9906000" cy="6858000" type="A4"/>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62" autoAdjust="0"/>
    <p:restoredTop sz="94660"/>
  </p:normalViewPr>
  <p:slideViewPr>
    <p:cSldViewPr>
      <p:cViewPr varScale="1">
        <p:scale>
          <a:sx n="73" d="100"/>
          <a:sy n="73" d="100"/>
        </p:scale>
        <p:origin x="1014" y="78"/>
      </p:cViewPr>
      <p:guideLst>
        <p:guide orient="horz" pos="2160"/>
        <p:guide pos="288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42950" y="2130426"/>
            <a:ext cx="84201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ADB398A-3912-452A-A356-E725FF57E155}" type="datetimeFigureOut">
              <a:rPr lang="ru-RU" smtClean="0"/>
              <a:pPr/>
              <a:t>24.06.2025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18909619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DB398A-3912-452A-A356-E725FF57E155}" type="datetimeFigureOut">
              <a:rPr lang="ru-RU" smtClean="0"/>
              <a:pPr/>
              <a:t>24.06.2025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17228308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81850" y="274639"/>
            <a:ext cx="222885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95300" y="274639"/>
            <a:ext cx="652145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DB398A-3912-452A-A356-E725FF57E155}" type="datetimeFigureOut">
              <a:rPr lang="ru-RU" smtClean="0"/>
              <a:pPr/>
              <a:t>24.06.2025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4676964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DB398A-3912-452A-A356-E725FF57E155}" type="datetimeFigureOut">
              <a:rPr lang="ru-RU" smtClean="0"/>
              <a:pPr/>
              <a:t>24.06.2025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16854185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506" y="4406901"/>
            <a:ext cx="84201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ADB398A-3912-452A-A356-E725FF57E155}" type="datetimeFigureOut">
              <a:rPr lang="ru-RU" smtClean="0"/>
              <a:pPr/>
              <a:t>24.06.2025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17290074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ADB398A-3912-452A-A356-E725FF57E155}" type="datetimeFigureOut">
              <a:rPr lang="ru-RU" smtClean="0"/>
              <a:pPr/>
              <a:t>24.06.2025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17110691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ADB398A-3912-452A-A356-E725FF57E155}" type="datetimeFigureOut">
              <a:rPr lang="ru-RU" smtClean="0"/>
              <a:pPr/>
              <a:t>24.06.2025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24858247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ADB398A-3912-452A-A356-E725FF57E155}" type="datetimeFigureOut">
              <a:rPr lang="ru-RU" smtClean="0"/>
              <a:pPr/>
              <a:t>24.06.2025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600575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ADB398A-3912-452A-A356-E725FF57E155}" type="datetimeFigureOut">
              <a:rPr lang="ru-RU" smtClean="0"/>
              <a:pPr/>
              <a:t>24.06.2025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1843626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3050"/>
            <a:ext cx="3259006"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ADB398A-3912-452A-A356-E725FF57E155}" type="datetimeFigureOut">
              <a:rPr lang="ru-RU" smtClean="0"/>
              <a:pPr/>
              <a:t>24.06.2025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40792579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1645" y="4800600"/>
            <a:ext cx="59436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ADB398A-3912-452A-A356-E725FF57E155}" type="datetimeFigureOut">
              <a:rPr lang="ru-RU" smtClean="0"/>
              <a:pPr/>
              <a:t>24.06.2025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5228704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DB398A-3912-452A-A356-E725FF57E155}" type="datetimeFigureOut">
              <a:rPr lang="ru-RU" smtClean="0"/>
              <a:pPr/>
              <a:t>24.06.2025</a:t>
            </a:fld>
            <a:endParaRPr lang="ru-RU"/>
          </a:p>
        </p:txBody>
      </p:sp>
      <p:sp>
        <p:nvSpPr>
          <p:cNvPr id="5" name="Нижний колонтитул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47AE7D-FEF9-4937-AF6D-0814C1E9013B}" type="slidenum">
              <a:rPr lang="ru-RU" smtClean="0"/>
              <a:pPr/>
              <a:t>‹#›</a:t>
            </a:fld>
            <a:endParaRPr lang="ru-RU"/>
          </a:p>
        </p:txBody>
      </p:sp>
    </p:spTree>
    <p:extLst>
      <p:ext uri="{BB962C8B-B14F-4D97-AF65-F5344CB8AC3E}">
        <p14:creationId xmlns:p14="http://schemas.microsoft.com/office/powerpoint/2010/main" val="11445196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Layout" Target="../slideLayouts/slideLayout7.xml"/><Relationship Id="rId7" Type="http://schemas.openxmlformats.org/officeDocument/2006/relationships/image" Target="../media/image7.jpe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5" Type="http://schemas.openxmlformats.org/officeDocument/2006/relationships/image" Target="../media/image5.jpe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144688" y="2132856"/>
            <a:ext cx="7560840" cy="1015663"/>
          </a:xfrm>
          <a:prstGeom prst="rect">
            <a:avLst/>
          </a:prstGeom>
          <a:solidFill>
            <a:schemeClr val="bg2"/>
          </a:solidFill>
          <a:ln>
            <a:solidFill>
              <a:srgbClr val="FF0000"/>
            </a:solidFill>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en-US" sz="2000" b="1" i="1" dirty="0" smtClean="0">
                <a:ln w="17780" cmpd="sng">
                  <a:solidFill>
                    <a:schemeClr val="accent6">
                      <a:lumMod val="75000"/>
                    </a:schemeClr>
                  </a:solidFill>
                  <a:prstDash val="solid"/>
                  <a:miter lim="800000"/>
                </a:ln>
                <a:solidFill>
                  <a:srgbClr val="002060"/>
                </a:solidFill>
                <a:latin typeface="Times New Roman" panose="02020603050405020304" pitchFamily="18" charset="0"/>
                <a:cs typeface="Times New Roman" panose="02020603050405020304" pitchFamily="18" charset="0"/>
              </a:rPr>
              <a:t>VII </a:t>
            </a:r>
            <a:r>
              <a:rPr lang="ru-UA" sz="2000" b="1" i="1" dirty="0" smtClean="0">
                <a:ln w="17780" cmpd="sng">
                  <a:solidFill>
                    <a:schemeClr val="accent6">
                      <a:lumMod val="75000"/>
                    </a:schemeClr>
                  </a:solidFill>
                  <a:prstDash val="solid"/>
                  <a:miter lim="800000"/>
                </a:ln>
                <a:solidFill>
                  <a:srgbClr val="002060"/>
                </a:solidFill>
                <a:latin typeface="Times New Roman" panose="02020603050405020304" pitchFamily="18" charset="0"/>
                <a:cs typeface="Times New Roman" panose="02020603050405020304" pitchFamily="18" charset="0"/>
              </a:rPr>
              <a:t>ре</a:t>
            </a:r>
            <a:r>
              <a:rPr lang="en-US" sz="2000" b="1" i="1" dirty="0" smtClean="0">
                <a:ln w="17780" cmpd="sng">
                  <a:solidFill>
                    <a:schemeClr val="accent6">
                      <a:lumMod val="75000"/>
                    </a:schemeClr>
                  </a:solidFill>
                  <a:prstDash val="solid"/>
                  <a:miter lim="800000"/>
                </a:ln>
                <a:solidFill>
                  <a:srgbClr val="002060"/>
                </a:solidFill>
                <a:latin typeface="Times New Roman" panose="02020603050405020304" pitchFamily="18" charset="0"/>
                <a:cs typeface="Times New Roman" panose="02020603050405020304" pitchFamily="18" charset="0"/>
              </a:rPr>
              <a:t>c</a:t>
            </a:r>
            <a:r>
              <a:rPr lang="ru-RU" sz="2000" b="1" i="1" dirty="0" err="1" smtClean="0">
                <a:ln w="17780" cmpd="sng">
                  <a:solidFill>
                    <a:schemeClr val="accent6">
                      <a:lumMod val="75000"/>
                    </a:schemeClr>
                  </a:solidFill>
                  <a:prstDash val="solid"/>
                  <a:miter lim="800000"/>
                </a:ln>
                <a:solidFill>
                  <a:srgbClr val="002060"/>
                </a:solidFill>
                <a:latin typeface="Times New Roman" panose="02020603050405020304" pitchFamily="18" charset="0"/>
                <a:cs typeface="Times New Roman" panose="02020603050405020304" pitchFamily="18" charset="0"/>
              </a:rPr>
              <a:t>публиканская</a:t>
            </a:r>
            <a:r>
              <a:rPr lang="ru-RU" sz="2000" b="1" i="1" dirty="0" smtClean="0">
                <a:ln w="17780" cmpd="sng">
                  <a:solidFill>
                    <a:schemeClr val="accent6">
                      <a:lumMod val="75000"/>
                    </a:schemeClr>
                  </a:solidFill>
                  <a:prstDash val="solid"/>
                  <a:miter lim="800000"/>
                </a:ln>
                <a:solidFill>
                  <a:srgbClr val="002060"/>
                </a:solidFill>
                <a:latin typeface="Times New Roman" panose="02020603050405020304" pitchFamily="18" charset="0"/>
                <a:cs typeface="Times New Roman" panose="02020603050405020304" pitchFamily="18" charset="0"/>
              </a:rPr>
              <a:t> научно – практическая конференция «</a:t>
            </a:r>
            <a:r>
              <a:rPr lang="ru-RU" sz="2000" b="1" i="1" dirty="0" err="1" smtClean="0">
                <a:ln w="17780" cmpd="sng">
                  <a:solidFill>
                    <a:schemeClr val="accent6">
                      <a:lumMod val="75000"/>
                    </a:schemeClr>
                  </a:solidFill>
                  <a:prstDash val="solid"/>
                  <a:miter lim="800000"/>
                </a:ln>
                <a:solidFill>
                  <a:srgbClr val="002060"/>
                </a:solidFill>
                <a:latin typeface="Times New Roman" panose="02020603050405020304" pitchFamily="18" charset="0"/>
                <a:cs typeface="Times New Roman" panose="02020603050405020304" pitchFamily="18" charset="0"/>
              </a:rPr>
              <a:t>Неокнига</a:t>
            </a:r>
            <a:r>
              <a:rPr lang="ru-RU" sz="2000" b="1" i="1" dirty="0" smtClean="0">
                <a:ln w="17780" cmpd="sng">
                  <a:solidFill>
                    <a:schemeClr val="accent6">
                      <a:lumMod val="75000"/>
                    </a:schemeClr>
                  </a:solidFill>
                  <a:prstDash val="solid"/>
                  <a:miter lim="800000"/>
                </a:ln>
                <a:solidFill>
                  <a:srgbClr val="002060"/>
                </a:solidFill>
                <a:latin typeface="Times New Roman" panose="02020603050405020304" pitchFamily="18" charset="0"/>
                <a:cs typeface="Times New Roman" panose="02020603050405020304" pitchFamily="18" charset="0"/>
              </a:rPr>
              <a:t>» по теме </a:t>
            </a:r>
          </a:p>
          <a:p>
            <a:pPr algn="ctr"/>
            <a:r>
              <a:rPr lang="ru-RU" sz="2000" b="1" i="1" dirty="0" smtClean="0">
                <a:ln w="17780" cmpd="sng">
                  <a:solidFill>
                    <a:schemeClr val="accent6">
                      <a:lumMod val="75000"/>
                    </a:schemeClr>
                  </a:solidFill>
                  <a:prstDash val="solid"/>
                  <a:miter lim="800000"/>
                </a:ln>
                <a:solidFill>
                  <a:srgbClr val="002060"/>
                </a:solidFill>
                <a:latin typeface="Times New Roman" panose="02020603050405020304" pitchFamily="18" charset="0"/>
                <a:cs typeface="Times New Roman" panose="02020603050405020304" pitchFamily="18" charset="0"/>
              </a:rPr>
              <a:t>«Долг перед Отечеством - святыня человека»</a:t>
            </a:r>
            <a:endParaRPr lang="ru-RU" sz="2000" b="1" i="1" dirty="0">
              <a:ln w="17780" cmpd="sng">
                <a:solidFill>
                  <a:schemeClr val="accent6">
                    <a:lumMod val="75000"/>
                  </a:schemeClr>
                </a:solidFill>
                <a:prstDash val="solid"/>
                <a:miter lim="800000"/>
              </a:ln>
              <a:solidFill>
                <a:srgbClr val="00206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416496" y="3573016"/>
            <a:ext cx="9001000" cy="2739211"/>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ru-RU" sz="3200" b="1" dirty="0" smtClean="0">
                <a:ln w="12700">
                  <a:solidFill>
                    <a:schemeClr val="accent2">
                      <a:lumMod val="75000"/>
                    </a:schemeClr>
                  </a:solidFill>
                  <a:prstDash val="solid"/>
                </a:ln>
                <a:solidFill>
                  <a:schemeClr val="tx2">
                    <a:lumMod val="50000"/>
                  </a:schemeClr>
                </a:solidFill>
                <a:effectLst>
                  <a:outerShdw dist="38100" dir="2640000" algn="bl" rotWithShape="0">
                    <a:schemeClr val="tx2">
                      <a:lumMod val="75000"/>
                    </a:schemeClr>
                  </a:outerShdw>
                </a:effectLst>
              </a:rPr>
              <a:t>Виртуальная выставка </a:t>
            </a:r>
          </a:p>
          <a:p>
            <a:pPr algn="ctr"/>
            <a:r>
              <a:rPr lang="ru-RU" sz="3200" b="1" dirty="0" smtClean="0">
                <a:ln w="12700">
                  <a:solidFill>
                    <a:schemeClr val="accent2">
                      <a:lumMod val="75000"/>
                    </a:schemeClr>
                  </a:solidFill>
                  <a:prstDash val="solid"/>
                </a:ln>
                <a:solidFill>
                  <a:schemeClr val="tx2">
                    <a:lumMod val="50000"/>
                  </a:schemeClr>
                </a:solidFill>
                <a:effectLst>
                  <a:outerShdw dist="38100" dir="2640000" algn="bl" rotWithShape="0">
                    <a:schemeClr val="tx2">
                      <a:lumMod val="75000"/>
                    </a:schemeClr>
                  </a:outerShdw>
                </a:effectLst>
              </a:rPr>
              <a:t>«И В ПАМЯТИ ,И В КНИГЕ -НАВСЕГДА»</a:t>
            </a:r>
          </a:p>
          <a:p>
            <a:pPr algn="ctr"/>
            <a:r>
              <a:rPr lang="ru-RU" b="1" dirty="0" smtClean="0">
                <a:ln w="12700">
                  <a:solidFill>
                    <a:schemeClr val="accent2">
                      <a:lumMod val="75000"/>
                    </a:schemeClr>
                  </a:solidFill>
                  <a:prstDash val="solid"/>
                </a:ln>
                <a:solidFill>
                  <a:schemeClr val="tx2">
                    <a:lumMod val="50000"/>
                  </a:schemeClr>
                </a:solidFill>
                <a:effectLst>
                  <a:outerShdw dist="38100" dir="2640000" algn="bl" rotWithShape="0">
                    <a:schemeClr val="tx2">
                      <a:lumMod val="75000"/>
                    </a:schemeClr>
                  </a:outerShdw>
                </a:effectLst>
              </a:rPr>
              <a:t>Прочитанная книга о войне – </a:t>
            </a:r>
          </a:p>
          <a:p>
            <a:pPr algn="ctr"/>
            <a:r>
              <a:rPr lang="ru-RU" b="1" dirty="0" smtClean="0">
                <a:ln w="12700">
                  <a:solidFill>
                    <a:schemeClr val="accent2">
                      <a:lumMod val="75000"/>
                    </a:schemeClr>
                  </a:solidFill>
                  <a:prstDash val="solid"/>
                </a:ln>
                <a:solidFill>
                  <a:schemeClr val="tx2">
                    <a:lumMod val="50000"/>
                  </a:schemeClr>
                </a:solidFill>
                <a:effectLst>
                  <a:outerShdw dist="38100" dir="2640000" algn="bl" rotWithShape="0">
                    <a:schemeClr val="tx2">
                      <a:lumMod val="75000"/>
                    </a:schemeClr>
                  </a:outerShdw>
                </a:effectLst>
              </a:rPr>
              <a:t>твой подарок ко Дню Победы</a:t>
            </a:r>
          </a:p>
          <a:p>
            <a:pPr algn="ctr"/>
            <a:endParaRPr lang="ru-RU" b="1" dirty="0">
              <a:ln w="12700">
                <a:solidFill>
                  <a:schemeClr val="accent2">
                    <a:lumMod val="75000"/>
                  </a:schemeClr>
                </a:solidFill>
                <a:prstDash val="solid"/>
              </a:ln>
              <a:solidFill>
                <a:schemeClr val="tx2">
                  <a:lumMod val="50000"/>
                </a:schemeClr>
              </a:solidFill>
              <a:effectLst>
                <a:outerShdw dist="38100" dir="2640000" algn="bl" rotWithShape="0">
                  <a:schemeClr val="tx2">
                    <a:lumMod val="75000"/>
                  </a:schemeClr>
                </a:outerShdw>
              </a:effectLst>
            </a:endParaRPr>
          </a:p>
          <a:p>
            <a:pPr algn="ctr"/>
            <a:endParaRPr lang="ru-RU" b="1" dirty="0" smtClean="0">
              <a:ln w="12700">
                <a:solidFill>
                  <a:schemeClr val="accent2">
                    <a:lumMod val="75000"/>
                  </a:schemeClr>
                </a:solidFill>
                <a:prstDash val="solid"/>
              </a:ln>
              <a:solidFill>
                <a:schemeClr val="tx2">
                  <a:lumMod val="50000"/>
                </a:schemeClr>
              </a:solidFill>
              <a:effectLst>
                <a:outerShdw dist="38100" dir="2640000" algn="bl" rotWithShape="0">
                  <a:schemeClr val="tx2">
                    <a:lumMod val="75000"/>
                  </a:schemeClr>
                </a:outerShdw>
              </a:effectLst>
            </a:endParaRPr>
          </a:p>
          <a:p>
            <a:pPr algn="ctr"/>
            <a:r>
              <a:rPr lang="ru-RU" b="1" dirty="0" err="1" smtClean="0">
                <a:ln w="12700">
                  <a:solidFill>
                    <a:schemeClr val="tx2">
                      <a:lumMod val="75000"/>
                    </a:schemeClr>
                  </a:solidFill>
                  <a:prstDash val="solid"/>
                </a:ln>
                <a:solidFill>
                  <a:schemeClr val="accent2">
                    <a:lumMod val="75000"/>
                  </a:schemeClr>
                </a:solidFill>
                <a:latin typeface="Times New Roman" panose="02020603050405020304" pitchFamily="18" charset="0"/>
                <a:cs typeface="Times New Roman" panose="02020603050405020304" pitchFamily="18" charset="0"/>
              </a:rPr>
              <a:t>Подготовила:педагог-билиотекарь</a:t>
            </a:r>
            <a:r>
              <a:rPr lang="ru-RU" b="1" dirty="0" smtClean="0">
                <a:ln w="12700">
                  <a:solidFill>
                    <a:schemeClr val="tx2">
                      <a:lumMod val="75000"/>
                    </a:schemeClr>
                  </a:solidFill>
                  <a:prstDash val="solid"/>
                </a:ln>
                <a:solidFill>
                  <a:schemeClr val="accent2">
                    <a:lumMod val="75000"/>
                  </a:schemeClr>
                </a:solidFill>
                <a:latin typeface="Times New Roman" panose="02020603050405020304" pitchFamily="18" charset="0"/>
                <a:cs typeface="Times New Roman" panose="02020603050405020304" pitchFamily="18" charset="0"/>
              </a:rPr>
              <a:t> </a:t>
            </a:r>
            <a:r>
              <a:rPr lang="ru-RU" b="1" dirty="0" err="1" smtClean="0">
                <a:ln w="12700">
                  <a:solidFill>
                    <a:schemeClr val="tx2">
                      <a:lumMod val="75000"/>
                    </a:schemeClr>
                  </a:solidFill>
                  <a:prstDash val="solid"/>
                </a:ln>
                <a:solidFill>
                  <a:schemeClr val="accent2">
                    <a:lumMod val="75000"/>
                  </a:schemeClr>
                </a:solidFill>
                <a:latin typeface="Times New Roman" panose="02020603050405020304" pitchFamily="18" charset="0"/>
                <a:cs typeface="Times New Roman" panose="02020603050405020304" pitchFamily="18" charset="0"/>
              </a:rPr>
              <a:t>Галимова</a:t>
            </a:r>
            <a:r>
              <a:rPr lang="ru-RU" b="1" dirty="0" smtClean="0">
                <a:ln w="12700">
                  <a:solidFill>
                    <a:schemeClr val="tx2">
                      <a:lumMod val="75000"/>
                    </a:schemeClr>
                  </a:solidFill>
                  <a:prstDash val="solid"/>
                </a:ln>
                <a:solidFill>
                  <a:schemeClr val="accent2">
                    <a:lumMod val="75000"/>
                  </a:schemeClr>
                </a:solidFill>
                <a:latin typeface="Times New Roman" panose="02020603050405020304" pitchFamily="18" charset="0"/>
                <a:cs typeface="Times New Roman" panose="02020603050405020304" pitchFamily="18" charset="0"/>
              </a:rPr>
              <a:t> Гульнара </a:t>
            </a:r>
            <a:r>
              <a:rPr lang="ru-RU" b="1" dirty="0" err="1" smtClean="0">
                <a:ln w="12700">
                  <a:solidFill>
                    <a:schemeClr val="tx2">
                      <a:lumMod val="75000"/>
                    </a:schemeClr>
                  </a:solidFill>
                  <a:prstDash val="solid"/>
                </a:ln>
                <a:solidFill>
                  <a:schemeClr val="accent2">
                    <a:lumMod val="75000"/>
                  </a:schemeClr>
                </a:solidFill>
                <a:latin typeface="Times New Roman" panose="02020603050405020304" pitchFamily="18" charset="0"/>
                <a:cs typeface="Times New Roman" panose="02020603050405020304" pitchFamily="18" charset="0"/>
              </a:rPr>
              <a:t>Нургалеевна</a:t>
            </a:r>
            <a:r>
              <a:rPr lang="ru-RU" b="1" dirty="0" smtClean="0">
                <a:ln w="12700">
                  <a:solidFill>
                    <a:schemeClr val="tx2">
                      <a:lumMod val="75000"/>
                    </a:schemeClr>
                  </a:solidFill>
                  <a:prstDash val="solid"/>
                </a:ln>
                <a:solidFill>
                  <a:schemeClr val="accent2">
                    <a:lumMod val="75000"/>
                  </a:schemeClr>
                </a:solidFill>
                <a:latin typeface="Times New Roman" panose="02020603050405020304" pitchFamily="18" charset="0"/>
                <a:cs typeface="Times New Roman" panose="02020603050405020304" pitchFamily="18" charset="0"/>
              </a:rPr>
              <a:t>,</a:t>
            </a:r>
          </a:p>
          <a:p>
            <a:pPr algn="r"/>
            <a:r>
              <a:rPr lang="ru-RU" b="1" dirty="0" smtClean="0">
                <a:ln w="12700">
                  <a:solidFill>
                    <a:schemeClr val="tx2">
                      <a:lumMod val="75000"/>
                    </a:schemeClr>
                  </a:solidFill>
                  <a:prstDash val="solid"/>
                </a:ln>
                <a:solidFill>
                  <a:schemeClr val="accent2">
                    <a:lumMod val="75000"/>
                  </a:schemeClr>
                </a:solidFill>
                <a:latin typeface="Times New Roman" panose="02020603050405020304" pitchFamily="18" charset="0"/>
                <a:cs typeface="Times New Roman" panose="02020603050405020304" pitchFamily="18" charset="0"/>
              </a:rPr>
              <a:t>МБОУ «Гимназия№2»имени </a:t>
            </a:r>
            <a:r>
              <a:rPr lang="ru-RU" b="1" dirty="0" err="1" smtClean="0">
                <a:ln w="12700">
                  <a:solidFill>
                    <a:schemeClr val="tx2">
                      <a:lumMod val="75000"/>
                    </a:schemeClr>
                  </a:solidFill>
                  <a:prstDash val="solid"/>
                </a:ln>
                <a:solidFill>
                  <a:schemeClr val="accent2">
                    <a:lumMod val="75000"/>
                  </a:schemeClr>
                </a:solidFill>
                <a:latin typeface="Times New Roman" panose="02020603050405020304" pitchFamily="18" charset="0"/>
                <a:cs typeface="Times New Roman" panose="02020603050405020304" pitchFamily="18" charset="0"/>
              </a:rPr>
              <a:t>Б.Урманче</a:t>
            </a:r>
            <a:r>
              <a:rPr lang="ru-RU" b="1" dirty="0" smtClean="0">
                <a:ln w="12700">
                  <a:solidFill>
                    <a:schemeClr val="tx2">
                      <a:lumMod val="75000"/>
                    </a:schemeClr>
                  </a:solidFill>
                  <a:prstDash val="solid"/>
                </a:ln>
                <a:solidFill>
                  <a:schemeClr val="accent2">
                    <a:lumMod val="75000"/>
                  </a:schemeClr>
                </a:solidFill>
                <a:latin typeface="Times New Roman" panose="02020603050405020304" pitchFamily="18" charset="0"/>
                <a:cs typeface="Times New Roman" panose="02020603050405020304" pitchFamily="18" charset="0"/>
              </a:rPr>
              <a:t> НМР РТ  </a:t>
            </a:r>
          </a:p>
        </p:txBody>
      </p:sp>
      <p:pic>
        <p:nvPicPr>
          <p:cNvPr id="5" name="Pesni_voennykh_let_-_JEkh_dorogi_pyl_da_tuman_minus_7420288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00472" y="6127124"/>
            <a:ext cx="609600" cy="609600"/>
          </a:xfrm>
          <a:prstGeom prst="rect">
            <a:avLst/>
          </a:prstGeom>
        </p:spPr>
      </p:pic>
    </p:spTree>
    <p:extLst>
      <p:ext uri="{BB962C8B-B14F-4D97-AF65-F5344CB8AC3E}">
        <p14:creationId xmlns:p14="http://schemas.microsoft.com/office/powerpoint/2010/main" val="340887779"/>
      </p:ext>
    </p:extLst>
  </p:cSld>
  <p:clrMapOvr>
    <a:masterClrMapping/>
  </p:clrMapOvr>
  <mc:AlternateContent xmlns:mc="http://schemas.openxmlformats.org/markup-compatibility/2006" xmlns:p14="http://schemas.microsoft.com/office/powerpoint/2010/main">
    <mc:Choice Requires="p14">
      <p:transition spd="slow" p14:dur="1200" advTm="7941">
        <p14:prism/>
      </p:transition>
    </mc:Choice>
    <mc:Fallback xmlns="">
      <p:transition spd="slow" advTm="794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1640632" y="476672"/>
            <a:ext cx="7992888" cy="940966"/>
          </a:xfrm>
        </p:spPr>
        <p:txBody>
          <a:bodyPr>
            <a:normAutofit fontScale="90000"/>
          </a:bodyPr>
          <a:lstStyle/>
          <a:p>
            <a:r>
              <a:rPr lang="ru-RU" sz="2000" b="1" i="1" dirty="0" err="1" smtClean="0">
                <a:solidFill>
                  <a:schemeClr val="tx2">
                    <a:lumMod val="50000"/>
                  </a:schemeClr>
                </a:solidFill>
                <a:latin typeface="Times New Roman" pitchFamily="18" charset="0"/>
                <a:cs typeface="Times New Roman" pitchFamily="18" charset="0"/>
              </a:rPr>
              <a:t>Тамоников</a:t>
            </a:r>
            <a:r>
              <a:rPr lang="ru-RU" sz="2000" b="1" i="1" dirty="0" smtClean="0">
                <a:solidFill>
                  <a:schemeClr val="tx2">
                    <a:lumMod val="50000"/>
                  </a:schemeClr>
                </a:solidFill>
                <a:latin typeface="Times New Roman" pitchFamily="18" charset="0"/>
                <a:cs typeface="Times New Roman" pitchFamily="18" charset="0"/>
              </a:rPr>
              <a:t>, А. А. Призрак в мундире: роман/Александр </a:t>
            </a:r>
            <a:r>
              <a:rPr lang="ru-RU" sz="2000" b="1" i="1" dirty="0" err="1" smtClean="0">
                <a:solidFill>
                  <a:schemeClr val="tx2">
                    <a:lumMod val="50000"/>
                  </a:schemeClr>
                </a:solidFill>
                <a:latin typeface="Times New Roman" pitchFamily="18" charset="0"/>
                <a:cs typeface="Times New Roman" pitchFamily="18" charset="0"/>
              </a:rPr>
              <a:t>Тамоников</a:t>
            </a:r>
            <a:r>
              <a:rPr lang="ru-RU" sz="2000" b="1" i="1" dirty="0" smtClean="0">
                <a:solidFill>
                  <a:schemeClr val="tx2">
                    <a:lumMod val="50000"/>
                  </a:schemeClr>
                </a:solidFill>
                <a:latin typeface="Times New Roman" pitchFamily="18" charset="0"/>
                <a:cs typeface="Times New Roman" pitchFamily="18" charset="0"/>
              </a:rPr>
              <a:t>. – М.:Эксмо,2022. – 316с.</a:t>
            </a:r>
            <a:r>
              <a:rPr lang="ru-RU" dirty="0" smtClean="0"/>
              <a:t/>
            </a:r>
            <a:br>
              <a:rPr lang="ru-RU" dirty="0" smtClean="0"/>
            </a:br>
            <a:endParaRPr lang="ru-RU" dirty="0"/>
          </a:p>
        </p:txBody>
      </p:sp>
      <p:pic>
        <p:nvPicPr>
          <p:cNvPr id="6" name="Содержимое 5" descr="https://imo10.labirint.ru/books/867623/ph_001.jpg/242-0"/>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rot="21034354">
            <a:off x="595658" y="1753225"/>
            <a:ext cx="1921604" cy="2643090"/>
          </a:xfrm>
          <a:prstGeom prst="rect">
            <a:avLst/>
          </a:prstGeom>
          <a:noFill/>
          <a:ln>
            <a:noFill/>
          </a:ln>
        </p:spPr>
      </p:pic>
      <p:sp>
        <p:nvSpPr>
          <p:cNvPr id="7" name="Прямоугольник 6"/>
          <p:cNvSpPr/>
          <p:nvPr/>
        </p:nvSpPr>
        <p:spPr>
          <a:xfrm>
            <a:off x="3080792" y="1305342"/>
            <a:ext cx="6408712" cy="4093428"/>
          </a:xfrm>
          <a:prstGeom prst="rect">
            <a:avLst/>
          </a:prstGeom>
        </p:spPr>
        <p:txBody>
          <a:bodyPr wrap="square">
            <a:spAutoFit/>
          </a:bodyPr>
          <a:lstStyle/>
          <a:p>
            <a:r>
              <a:rPr lang="ru-RU" sz="2000" b="1" dirty="0" smtClean="0">
                <a:solidFill>
                  <a:schemeClr val="tx2">
                    <a:lumMod val="50000"/>
                  </a:schemeClr>
                </a:solidFill>
                <a:latin typeface="Times New Roman" pitchFamily="18" charset="0"/>
                <a:cs typeface="Times New Roman" pitchFamily="18" charset="0"/>
              </a:rPr>
              <a:t>Ноябрь 1942 года. Полным ходом идет подготовка операции “Уран” по окружению гитлеровской группировки под Сталинградом. Накануне операции советское командование решает дезинформировать противника. Капитану Глебу Шубину поручено отправиться на передовую на машине, в которой, кроме него, будет находиться “советский полковник” с “важными документами”. Машина, якобы заблудившись, должна попасть в руки противника, а “важные” бумаги о готовящемся наступлении – сбить немцев с толку. Шубину не привыкать к таким авантюрам. Но на этот раз хитрая уловка обернулась для разведчика серьезным испытанием…</a:t>
            </a:r>
            <a:endParaRPr lang="ru-RU" sz="2000" b="1" dirty="0">
              <a:solidFill>
                <a:schemeClr val="tx2">
                  <a:lumMod val="50000"/>
                </a:schemeClr>
              </a:solidFill>
              <a:latin typeface="Times New Roman" pitchFamily="18" charset="0"/>
              <a:cs typeface="Times New Roman" pitchFamily="18" charset="0"/>
            </a:endParaRPr>
          </a:p>
        </p:txBody>
      </p:sp>
      <p:pic>
        <p:nvPicPr>
          <p:cNvPr id="5" name="Рисунок 4"/>
          <p:cNvPicPr/>
          <p:nvPr/>
        </p:nvPicPr>
        <p:blipFill>
          <a:blip r:embed="rId3" cstate="print"/>
          <a:srcRect/>
          <a:stretch>
            <a:fillRect/>
          </a:stretch>
        </p:blipFill>
        <p:spPr bwMode="auto">
          <a:xfrm>
            <a:off x="344488" y="5517232"/>
            <a:ext cx="1322692" cy="1080120"/>
          </a:xfrm>
          <a:prstGeom prst="rect">
            <a:avLst/>
          </a:prstGeom>
          <a:noFill/>
          <a:ln w="9525">
            <a:noFill/>
            <a:miter lim="800000"/>
            <a:headEnd/>
            <a:tailEnd/>
          </a:ln>
        </p:spPr>
      </p:pic>
    </p:spTree>
    <p:extLst>
      <p:ext uri="{BB962C8B-B14F-4D97-AF65-F5344CB8AC3E}">
        <p14:creationId xmlns:p14="http://schemas.microsoft.com/office/powerpoint/2010/main" val="308877032"/>
      </p:ext>
    </p:extLst>
  </p:cSld>
  <p:clrMapOvr>
    <a:masterClrMapping/>
  </p:clrMapOvr>
  <mc:AlternateContent xmlns:mc="http://schemas.openxmlformats.org/markup-compatibility/2006" xmlns:p14="http://schemas.microsoft.com/office/powerpoint/2010/main">
    <mc:Choice Requires="p14">
      <p:transition spd="slow" p14:dur="1200" advTm="12081">
        <p14:prism/>
      </p:transition>
    </mc:Choice>
    <mc:Fallback xmlns="">
      <p:transition spd="slow" advTm="12081">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488504" y="404664"/>
            <a:ext cx="8915400" cy="1143000"/>
          </a:xfrm>
        </p:spPr>
        <p:txBody>
          <a:bodyPr>
            <a:normAutofit/>
          </a:bodyPr>
          <a:lstStyle/>
          <a:p>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
        <p:nvSpPr>
          <p:cNvPr id="11" name="Содержимое 10"/>
          <p:cNvSpPr>
            <a:spLocks noGrp="1"/>
          </p:cNvSpPr>
          <p:nvPr>
            <p:ph idx="1"/>
          </p:nvPr>
        </p:nvSpPr>
        <p:spPr>
          <a:xfrm>
            <a:off x="3224808" y="1124744"/>
            <a:ext cx="6185892" cy="5001421"/>
          </a:xfrm>
        </p:spPr>
        <p:txBody>
          <a:bodyPr>
            <a:noAutofit/>
          </a:bodyPr>
          <a:lstStyle/>
          <a:p>
            <a:pPr>
              <a:buNone/>
            </a:pPr>
            <a:r>
              <a:rPr lang="ru-RU" sz="2000" b="1" dirty="0" smtClean="0">
                <a:solidFill>
                  <a:schemeClr val="tx2">
                    <a:lumMod val="50000"/>
                  </a:schemeClr>
                </a:solidFill>
                <a:latin typeface="Times New Roman" pitchFamily="18" charset="0"/>
                <a:cs typeface="Times New Roman" pitchFamily="18" charset="0"/>
              </a:rPr>
              <a:t>Подвиг советского летчика-истребителя Михаила Петровича </a:t>
            </a:r>
            <a:r>
              <a:rPr lang="ru-RU" sz="2000" b="1" dirty="0" err="1" smtClean="0">
                <a:solidFill>
                  <a:schemeClr val="tx2">
                    <a:lumMod val="50000"/>
                  </a:schemeClr>
                </a:solidFill>
                <a:latin typeface="Times New Roman" pitchFamily="18" charset="0"/>
                <a:cs typeface="Times New Roman" pitchFamily="18" charset="0"/>
              </a:rPr>
              <a:t>Девятаева</a:t>
            </a:r>
            <a:r>
              <a:rPr lang="ru-RU" sz="2000" b="1" dirty="0" smtClean="0">
                <a:solidFill>
                  <a:schemeClr val="tx2">
                    <a:lumMod val="50000"/>
                  </a:schemeClr>
                </a:solidFill>
                <a:latin typeface="Times New Roman" pitchFamily="18" charset="0"/>
                <a:cs typeface="Times New Roman" pitchFamily="18" charset="0"/>
              </a:rPr>
              <a:t> в феврале 1945 года потряс всех советских людей. В  июле 1944 года  в воздушном бою в районе Львова самолёт </a:t>
            </a:r>
            <a:r>
              <a:rPr lang="ru-RU" sz="2000" b="1" dirty="0" err="1" smtClean="0">
                <a:solidFill>
                  <a:schemeClr val="tx2">
                    <a:lumMod val="50000"/>
                  </a:schemeClr>
                </a:solidFill>
                <a:latin typeface="Times New Roman" pitchFamily="18" charset="0"/>
                <a:cs typeface="Times New Roman" pitchFamily="18" charset="0"/>
              </a:rPr>
              <a:t>Девятаева</a:t>
            </a:r>
            <a:r>
              <a:rPr lang="ru-RU" sz="2000" b="1" dirty="0" smtClean="0">
                <a:solidFill>
                  <a:schemeClr val="tx2">
                    <a:lumMod val="50000"/>
                  </a:schemeClr>
                </a:solidFill>
                <a:latin typeface="Times New Roman" pitchFamily="18" charset="0"/>
                <a:cs typeface="Times New Roman" pitchFamily="18" charset="0"/>
              </a:rPr>
              <a:t> был подбит, и  лётчик, находясь в бессознательном состоянии, был захвачен немцами  в плен. В немецком лагере Заксенхаузен ему грозила смерть, поэтому  он неоднократно пытался бежать, но каждый раз неудачно. 8 февраля 1945 года вместе с десятью соотечественниками ему удалось это сделать. Неслыханно дерзкий побег отважного лётчика из фашистского ада на вражеском самолёте   вошёл в мировую историю как совершенно беспрецедентный случай. Ему было присвоено звание Героя Советского Союза.</a:t>
            </a:r>
            <a:endParaRPr lang="ru-RU" sz="2000" b="1" dirty="0">
              <a:solidFill>
                <a:schemeClr val="tx2">
                  <a:lumMod val="50000"/>
                </a:schemeClr>
              </a:solidFill>
              <a:latin typeface="Times New Roman" pitchFamily="18" charset="0"/>
              <a:cs typeface="Times New Roman" pitchFamily="18" charset="0"/>
            </a:endParaRPr>
          </a:p>
        </p:txBody>
      </p:sp>
      <p:pic>
        <p:nvPicPr>
          <p:cNvPr id="4098" name="Picture 2" descr="https://nbmariel.ru/sites/default/files/pictures/dsc_3874.jpg"/>
          <p:cNvPicPr>
            <a:picLocks noChangeAspect="1" noChangeArrowheads="1"/>
          </p:cNvPicPr>
          <p:nvPr/>
        </p:nvPicPr>
        <p:blipFill>
          <a:blip r:embed="rId2" cstate="print"/>
          <a:srcRect/>
          <a:stretch>
            <a:fillRect/>
          </a:stretch>
        </p:blipFill>
        <p:spPr bwMode="auto">
          <a:xfrm rot="21237040">
            <a:off x="619623" y="1653219"/>
            <a:ext cx="2176419" cy="3436451"/>
          </a:xfrm>
          <a:prstGeom prst="rect">
            <a:avLst/>
          </a:prstGeom>
          <a:noFill/>
        </p:spPr>
      </p:pic>
      <p:sp>
        <p:nvSpPr>
          <p:cNvPr id="5" name="Прямоугольник 4"/>
          <p:cNvSpPr/>
          <p:nvPr/>
        </p:nvSpPr>
        <p:spPr>
          <a:xfrm>
            <a:off x="2000672" y="332656"/>
            <a:ext cx="7632848" cy="646331"/>
          </a:xfrm>
          <a:prstGeom prst="rect">
            <a:avLst/>
          </a:prstGeom>
        </p:spPr>
        <p:txBody>
          <a:bodyPr wrap="square">
            <a:spAutoFit/>
          </a:bodyPr>
          <a:lstStyle/>
          <a:p>
            <a:r>
              <a:rPr lang="ru-RU" b="1" i="1" dirty="0" err="1" smtClean="0">
                <a:solidFill>
                  <a:schemeClr val="tx2">
                    <a:lumMod val="50000"/>
                  </a:schemeClr>
                </a:solidFill>
                <a:latin typeface="Times New Roman" pitchFamily="18" charset="0"/>
                <a:cs typeface="Times New Roman" pitchFamily="18" charset="0"/>
              </a:rPr>
              <a:t>Жмак</a:t>
            </a:r>
            <a:r>
              <a:rPr lang="ru-RU" b="1" i="1" dirty="0" smtClean="0">
                <a:solidFill>
                  <a:schemeClr val="tx2">
                    <a:lumMod val="50000"/>
                  </a:schemeClr>
                </a:solidFill>
                <a:latin typeface="Times New Roman" pitchFamily="18" charset="0"/>
                <a:cs typeface="Times New Roman" pitchFamily="18" charset="0"/>
              </a:rPr>
              <a:t> В. Г. </a:t>
            </a:r>
            <a:r>
              <a:rPr lang="ru-RU" b="1" i="1" dirty="0" err="1" smtClean="0">
                <a:solidFill>
                  <a:schemeClr val="tx2">
                    <a:lumMod val="50000"/>
                  </a:schemeClr>
                </a:solidFill>
                <a:latin typeface="Times New Roman" pitchFamily="18" charset="0"/>
                <a:cs typeface="Times New Roman" pitchFamily="18" charset="0"/>
              </a:rPr>
              <a:t>Девятаев</a:t>
            </a:r>
            <a:r>
              <a:rPr lang="ru-RU" b="1" i="1" dirty="0" smtClean="0">
                <a:solidFill>
                  <a:schemeClr val="tx2">
                    <a:lumMod val="50000"/>
                  </a:schemeClr>
                </a:solidFill>
                <a:latin typeface="Times New Roman" pitchFamily="18" charset="0"/>
                <a:cs typeface="Times New Roman" pitchFamily="18" charset="0"/>
              </a:rPr>
              <a:t>. Из фашистского ада – в небо / Валерий </a:t>
            </a:r>
            <a:r>
              <a:rPr lang="ru-RU" b="1" i="1" dirty="0" err="1" smtClean="0">
                <a:solidFill>
                  <a:schemeClr val="tx2">
                    <a:lumMod val="50000"/>
                  </a:schemeClr>
                </a:solidFill>
                <a:latin typeface="Times New Roman" pitchFamily="18" charset="0"/>
                <a:cs typeface="Times New Roman" pitchFamily="18" charset="0"/>
              </a:rPr>
              <a:t>Жмак</a:t>
            </a:r>
            <a:r>
              <a:rPr lang="ru-RU" b="1" i="1" dirty="0" smtClean="0">
                <a:solidFill>
                  <a:schemeClr val="tx2">
                    <a:lumMod val="50000"/>
                  </a:schemeClr>
                </a:solidFill>
                <a:latin typeface="Times New Roman" pitchFamily="18" charset="0"/>
                <a:cs typeface="Times New Roman" pitchFamily="18" charset="0"/>
              </a:rPr>
              <a:t>. – М.:</a:t>
            </a:r>
            <a:r>
              <a:rPr lang="ru-RU" b="1" i="1" dirty="0" err="1" smtClean="0">
                <a:solidFill>
                  <a:schemeClr val="tx2">
                    <a:lumMod val="50000"/>
                  </a:schemeClr>
                </a:solidFill>
                <a:latin typeface="Times New Roman" pitchFamily="18" charset="0"/>
                <a:cs typeface="Times New Roman" pitchFamily="18" charset="0"/>
              </a:rPr>
              <a:t>Эксмо</a:t>
            </a:r>
            <a:r>
              <a:rPr lang="ru-RU" b="1" i="1" dirty="0" smtClean="0">
                <a:solidFill>
                  <a:schemeClr val="tx2">
                    <a:lumMod val="50000"/>
                  </a:schemeClr>
                </a:solidFill>
                <a:latin typeface="Times New Roman" pitchFamily="18" charset="0"/>
                <a:cs typeface="Times New Roman" pitchFamily="18" charset="0"/>
              </a:rPr>
              <a:t>, 2021. – 288 с.</a:t>
            </a:r>
            <a:endParaRPr lang="ru-RU" b="1" i="1" dirty="0">
              <a:solidFill>
                <a:schemeClr val="tx2">
                  <a:lumMod val="50000"/>
                </a:schemeClr>
              </a:solidFill>
              <a:latin typeface="Times New Roman" pitchFamily="18" charset="0"/>
              <a:cs typeface="Times New Roman" pitchFamily="18" charset="0"/>
            </a:endParaRPr>
          </a:p>
        </p:txBody>
      </p:sp>
      <p:pic>
        <p:nvPicPr>
          <p:cNvPr id="6" name="Рисунок 5"/>
          <p:cNvPicPr/>
          <p:nvPr/>
        </p:nvPicPr>
        <p:blipFill>
          <a:blip r:embed="rId3" cstate="print"/>
          <a:srcRect/>
          <a:stretch>
            <a:fillRect/>
          </a:stretch>
        </p:blipFill>
        <p:spPr bwMode="auto">
          <a:xfrm>
            <a:off x="344488" y="5517232"/>
            <a:ext cx="1322692" cy="1080120"/>
          </a:xfrm>
          <a:prstGeom prst="rect">
            <a:avLst/>
          </a:prstGeom>
          <a:noFill/>
          <a:ln w="9525">
            <a:noFill/>
            <a:miter lim="800000"/>
            <a:headEnd/>
            <a:tailEnd/>
          </a:ln>
        </p:spPr>
      </p:pic>
    </p:spTree>
    <p:extLst>
      <p:ext uri="{BB962C8B-B14F-4D97-AF65-F5344CB8AC3E}">
        <p14:creationId xmlns:p14="http://schemas.microsoft.com/office/powerpoint/2010/main" val="308877032"/>
      </p:ext>
    </p:extLst>
  </p:cSld>
  <p:clrMapOvr>
    <a:masterClrMapping/>
  </p:clrMapOvr>
  <mc:AlternateContent xmlns:mc="http://schemas.openxmlformats.org/markup-compatibility/2006" xmlns:p14="http://schemas.microsoft.com/office/powerpoint/2010/main">
    <mc:Choice Requires="p14">
      <p:transition spd="slow" p14:dur="1200" advTm="11758">
        <p14:prism/>
      </p:transition>
    </mc:Choice>
    <mc:Fallback xmlns="">
      <p:transition spd="slow" advTm="11758">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2072680" y="274638"/>
            <a:ext cx="7056784" cy="958584"/>
          </a:xfrm>
          <a:ln>
            <a:solidFill>
              <a:srgbClr val="FF0000"/>
            </a:solidFill>
          </a:ln>
        </p:spPr>
        <p:style>
          <a:lnRef idx="2">
            <a:schemeClr val="accent2"/>
          </a:lnRef>
          <a:fillRef idx="1">
            <a:schemeClr val="lt1"/>
          </a:fillRef>
          <a:effectRef idx="0">
            <a:schemeClr val="accent2"/>
          </a:effectRef>
          <a:fontRef idx="minor">
            <a:schemeClr val="dk1"/>
          </a:fontRef>
        </p:style>
        <p:txBody>
          <a:bodyPr>
            <a:normAutofit/>
          </a:bodyPr>
          <a:lstStyle/>
          <a:p>
            <a:r>
              <a:rPr lang="ru-RU" sz="3200" dirty="0" smtClean="0">
                <a:solidFill>
                  <a:srgbClr val="C00000"/>
                </a:solidFill>
                <a:latin typeface="Arial Black" pitchFamily="34" charset="0"/>
              </a:rPr>
              <a:t>Детям войны посвящается…</a:t>
            </a:r>
            <a:endParaRPr lang="ru-RU" sz="3200" dirty="0">
              <a:solidFill>
                <a:srgbClr val="C00000"/>
              </a:solidFill>
              <a:latin typeface="Arial Black" pitchFamily="34" charset="0"/>
              <a:cs typeface="Times New Roman" pitchFamily="18" charset="0"/>
            </a:endParaRPr>
          </a:p>
        </p:txBody>
      </p:sp>
      <p:sp>
        <p:nvSpPr>
          <p:cNvPr id="7" name="Содержимое 6"/>
          <p:cNvSpPr>
            <a:spLocks noGrp="1"/>
          </p:cNvSpPr>
          <p:nvPr>
            <p:ph idx="1"/>
          </p:nvPr>
        </p:nvSpPr>
        <p:spPr/>
        <p:txBody>
          <a:bodyPr>
            <a:normAutofit/>
          </a:bodyPr>
          <a:lstStyle/>
          <a:p>
            <a:pPr algn="ctr">
              <a:buNone/>
            </a:pPr>
            <a:r>
              <a:rPr lang="ru-RU" b="1" i="1" dirty="0" smtClean="0">
                <a:solidFill>
                  <a:schemeClr val="tx2">
                    <a:lumMod val="50000"/>
                  </a:schemeClr>
                </a:solidFill>
                <a:latin typeface="Times New Roman" pitchFamily="18" charset="0"/>
                <a:cs typeface="Times New Roman" pitchFamily="18" charset="0"/>
              </a:rPr>
              <a:t> Не щадя себя в огне войны.</a:t>
            </a:r>
          </a:p>
          <a:p>
            <a:pPr algn="ctr">
              <a:buNone/>
            </a:pPr>
            <a:r>
              <a:rPr lang="ru-RU" b="1" i="1" dirty="0" smtClean="0">
                <a:solidFill>
                  <a:schemeClr val="tx2">
                    <a:lumMod val="50000"/>
                  </a:schemeClr>
                </a:solidFill>
                <a:latin typeface="Times New Roman" pitchFamily="18" charset="0"/>
                <a:cs typeface="Times New Roman" pitchFamily="18" charset="0"/>
              </a:rPr>
              <a:t>      Не жалея сил во имя Родины.</a:t>
            </a:r>
          </a:p>
          <a:p>
            <a:pPr algn="ctr">
              <a:buNone/>
            </a:pPr>
            <a:r>
              <a:rPr lang="ru-RU" b="1" i="1" dirty="0" smtClean="0">
                <a:solidFill>
                  <a:schemeClr val="tx2">
                    <a:lumMod val="50000"/>
                  </a:schemeClr>
                </a:solidFill>
                <a:latin typeface="Times New Roman" pitchFamily="18" charset="0"/>
                <a:cs typeface="Times New Roman" pitchFamily="18" charset="0"/>
              </a:rPr>
              <a:t>Дети героической страны</a:t>
            </a:r>
          </a:p>
          <a:p>
            <a:pPr algn="ctr">
              <a:buNone/>
            </a:pPr>
            <a:r>
              <a:rPr lang="ru-RU" b="1" i="1" dirty="0" smtClean="0">
                <a:solidFill>
                  <a:schemeClr val="tx2">
                    <a:lumMod val="50000"/>
                  </a:schemeClr>
                </a:solidFill>
                <a:latin typeface="Times New Roman" pitchFamily="18" charset="0"/>
                <a:cs typeface="Times New Roman" pitchFamily="18" charset="0"/>
              </a:rPr>
              <a:t>  Были настоящими героями!</a:t>
            </a:r>
          </a:p>
          <a:p>
            <a:pPr algn="ctr">
              <a:buNone/>
            </a:pPr>
            <a:r>
              <a:rPr lang="ru-RU" b="1" i="1" dirty="0" smtClean="0">
                <a:solidFill>
                  <a:schemeClr val="tx2">
                    <a:lumMod val="50000"/>
                  </a:schemeClr>
                </a:solidFill>
                <a:latin typeface="Times New Roman" pitchFamily="18" charset="0"/>
                <a:cs typeface="Times New Roman" pitchFamily="18" charset="0"/>
              </a:rPr>
              <a:t>                                  Р.Рождественский</a:t>
            </a:r>
            <a:endParaRPr lang="ru-RU" b="1" i="1" dirty="0">
              <a:solidFill>
                <a:schemeClr val="tx2">
                  <a:lumMod val="50000"/>
                </a:schemeClr>
              </a:solidFill>
              <a:latin typeface="Times New Roman" pitchFamily="18" charset="0"/>
              <a:cs typeface="Times New Roman" pitchFamily="18" charset="0"/>
            </a:endParaRPr>
          </a:p>
        </p:txBody>
      </p:sp>
      <p:pic>
        <p:nvPicPr>
          <p:cNvPr id="10" name="Рисунок 9"/>
          <p:cNvPicPr/>
          <p:nvPr/>
        </p:nvPicPr>
        <p:blipFill>
          <a:blip r:embed="rId2" cstate="print"/>
          <a:srcRect/>
          <a:stretch>
            <a:fillRect/>
          </a:stretch>
        </p:blipFill>
        <p:spPr bwMode="auto">
          <a:xfrm>
            <a:off x="344488" y="5517232"/>
            <a:ext cx="1322692" cy="1080120"/>
          </a:xfrm>
          <a:prstGeom prst="rect">
            <a:avLst/>
          </a:prstGeom>
          <a:noFill/>
          <a:ln w="9525">
            <a:noFill/>
            <a:miter lim="800000"/>
            <a:headEnd/>
            <a:tailEnd/>
          </a:ln>
        </p:spPr>
      </p:pic>
      <p:pic>
        <p:nvPicPr>
          <p:cNvPr id="1026" name="Picture 2" descr="Picture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506" y="3484726"/>
            <a:ext cx="1728192" cy="1145188"/>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4"/>
          <a:stretch>
            <a:fillRect/>
          </a:stretch>
        </p:blipFill>
        <p:spPr>
          <a:xfrm>
            <a:off x="2576736" y="4991815"/>
            <a:ext cx="1832842" cy="1445951"/>
          </a:xfrm>
          <a:prstGeom prst="rect">
            <a:avLst/>
          </a:prstGeom>
        </p:spPr>
      </p:pic>
      <p:pic>
        <p:nvPicPr>
          <p:cNvPr id="1028" name="Picture 4" descr="Picture backgroun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02678" y="4991815"/>
            <a:ext cx="2445113" cy="151244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icture background"/>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039"/>
          <a:stretch/>
        </p:blipFill>
        <p:spPr bwMode="auto">
          <a:xfrm>
            <a:off x="435968" y="1772815"/>
            <a:ext cx="1780730" cy="1268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877032"/>
      </p:ext>
    </p:extLst>
  </p:cSld>
  <p:clrMapOvr>
    <a:masterClrMapping/>
  </p:clrMapOvr>
  <mc:AlternateContent xmlns:mc="http://schemas.openxmlformats.org/markup-compatibility/2006" xmlns:p14="http://schemas.microsoft.com/office/powerpoint/2010/main">
    <mc:Choice Requires="p14">
      <p:transition spd="slow" p14:dur="1200" advTm="3381">
        <p14:prism/>
      </p:transition>
    </mc:Choice>
    <mc:Fallback xmlns="">
      <p:transition spd="slow" advTm="3381">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1667180" y="476672"/>
            <a:ext cx="7894332" cy="940966"/>
          </a:xfrm>
        </p:spPr>
        <p:txBody>
          <a:bodyPr>
            <a:noAutofit/>
          </a:bodyPr>
          <a:lstStyle/>
          <a:p>
            <a:r>
              <a:rPr lang="ru-RU" sz="1800" b="1" i="1" dirty="0" err="1" smtClean="0">
                <a:solidFill>
                  <a:schemeClr val="tx2">
                    <a:lumMod val="50000"/>
                  </a:schemeClr>
                </a:solidFill>
                <a:latin typeface="Times New Roman" panose="02020603050405020304" pitchFamily="18" charset="0"/>
                <a:cs typeface="Times New Roman" panose="02020603050405020304" pitchFamily="18" charset="0"/>
              </a:rPr>
              <a:t>Алексеев.И.В.Спецназ</a:t>
            </a:r>
            <a:r>
              <a:rPr lang="ru-RU" sz="1800" b="1" i="1" dirty="0" smtClean="0">
                <a:solidFill>
                  <a:schemeClr val="tx2">
                    <a:lumMod val="50000"/>
                  </a:schemeClr>
                </a:solidFill>
                <a:latin typeface="Times New Roman" panose="02020603050405020304" pitchFamily="18" charset="0"/>
                <a:cs typeface="Times New Roman" panose="02020603050405020304" pitchFamily="18" charset="0"/>
              </a:rPr>
              <a:t> </a:t>
            </a:r>
            <a:r>
              <a:rPr lang="ru-RU" sz="1800" b="1" i="1" dirty="0" err="1" smtClean="0">
                <a:solidFill>
                  <a:schemeClr val="tx2">
                    <a:lumMod val="50000"/>
                  </a:schemeClr>
                </a:solidFill>
                <a:latin typeface="Times New Roman" panose="02020603050405020304" pitchFamily="18" charset="0"/>
                <a:cs typeface="Times New Roman" panose="02020603050405020304" pitchFamily="18" charset="0"/>
              </a:rPr>
              <a:t>Берии.Первый</a:t>
            </a:r>
            <a:r>
              <a:rPr lang="ru-RU" sz="1800" b="1" i="1" dirty="0" smtClean="0">
                <a:solidFill>
                  <a:schemeClr val="tx2">
                    <a:lumMod val="50000"/>
                  </a:schemeClr>
                </a:solidFill>
                <a:latin typeface="Times New Roman" panose="02020603050405020304" pitchFamily="18" charset="0"/>
                <a:cs typeface="Times New Roman" panose="02020603050405020304" pitchFamily="18" charset="0"/>
              </a:rPr>
              <a:t> бой/Игорь Алексеев. – </a:t>
            </a:r>
            <a:br>
              <a:rPr lang="ru-RU" sz="1800" b="1" i="1" dirty="0" smtClean="0">
                <a:solidFill>
                  <a:schemeClr val="tx2">
                    <a:lumMod val="50000"/>
                  </a:schemeClr>
                </a:solidFill>
                <a:latin typeface="Times New Roman" panose="02020603050405020304" pitchFamily="18" charset="0"/>
                <a:cs typeface="Times New Roman" panose="02020603050405020304" pitchFamily="18" charset="0"/>
              </a:rPr>
            </a:br>
            <a:r>
              <a:rPr lang="ru-RU" sz="1800" b="1" i="1" dirty="0" smtClean="0">
                <a:solidFill>
                  <a:schemeClr val="tx2">
                    <a:lumMod val="50000"/>
                  </a:schemeClr>
                </a:solidFill>
                <a:latin typeface="Times New Roman" panose="02020603050405020304" pitchFamily="18" charset="0"/>
                <a:cs typeface="Times New Roman" panose="02020603050405020304" pitchFamily="18" charset="0"/>
              </a:rPr>
              <a:t>М.:</a:t>
            </a:r>
            <a:r>
              <a:rPr lang="ru-RU" sz="1800" b="1" i="1" dirty="0" err="1" smtClean="0">
                <a:solidFill>
                  <a:schemeClr val="tx2">
                    <a:lumMod val="50000"/>
                  </a:schemeClr>
                </a:solidFill>
                <a:latin typeface="Times New Roman" panose="02020603050405020304" pitchFamily="18" charset="0"/>
                <a:cs typeface="Times New Roman" panose="02020603050405020304" pitchFamily="18" charset="0"/>
              </a:rPr>
              <a:t>Эксмо</a:t>
            </a:r>
            <a:r>
              <a:rPr lang="ru-RU" sz="1800" b="1" i="1" dirty="0" smtClean="0">
                <a:solidFill>
                  <a:schemeClr val="tx2">
                    <a:lumMod val="50000"/>
                  </a:schemeClr>
                </a:solidFill>
                <a:latin typeface="Times New Roman" panose="02020603050405020304" pitchFamily="18" charset="0"/>
                <a:cs typeface="Times New Roman" panose="02020603050405020304" pitchFamily="18" charset="0"/>
              </a:rPr>
              <a:t>, 2022. – 315с. </a:t>
            </a:r>
            <a:br>
              <a:rPr lang="ru-RU" sz="1800" b="1" i="1" dirty="0" smtClean="0">
                <a:solidFill>
                  <a:schemeClr val="tx2">
                    <a:lumMod val="50000"/>
                  </a:schemeClr>
                </a:solidFill>
                <a:latin typeface="Times New Roman" panose="02020603050405020304" pitchFamily="18" charset="0"/>
                <a:cs typeface="Times New Roman" panose="02020603050405020304" pitchFamily="18" charset="0"/>
              </a:rPr>
            </a:br>
            <a:endParaRPr lang="ru-RU" sz="1800" b="1" i="1" dirty="0">
              <a:solidFill>
                <a:schemeClr val="tx2">
                  <a:lumMod val="50000"/>
                </a:schemeClr>
              </a:solidFill>
              <a:latin typeface="Times New Roman" pitchFamily="18" charset="0"/>
              <a:cs typeface="Times New Roman" pitchFamily="18" charset="0"/>
            </a:endParaRPr>
          </a:p>
        </p:txBody>
      </p:sp>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rcRect l="6799" r="3939"/>
          <a:stretch>
            <a:fillRect/>
          </a:stretch>
        </p:blipFill>
        <p:spPr bwMode="auto">
          <a:xfrm rot="20702122">
            <a:off x="708564" y="1981161"/>
            <a:ext cx="1944331" cy="2517507"/>
          </a:xfrm>
          <a:prstGeom prst="rect">
            <a:avLst/>
          </a:prstGeom>
          <a:noFill/>
        </p:spPr>
      </p:pic>
      <p:sp>
        <p:nvSpPr>
          <p:cNvPr id="6" name="Прямоугольник 5"/>
          <p:cNvSpPr/>
          <p:nvPr/>
        </p:nvSpPr>
        <p:spPr>
          <a:xfrm>
            <a:off x="3080792" y="1052736"/>
            <a:ext cx="6480720" cy="5016758"/>
          </a:xfrm>
          <a:prstGeom prst="rect">
            <a:avLst/>
          </a:prstGeom>
        </p:spPr>
        <p:txBody>
          <a:bodyPr wrap="square">
            <a:spAutoFit/>
          </a:bodyPr>
          <a:lstStyle/>
          <a:p>
            <a:endParaRPr lang="ru-RU" sz="2000" dirty="0" smtClean="0">
              <a:latin typeface="Times New Roman" pitchFamily="18" charset="0"/>
              <a:cs typeface="Times New Roman" pitchFamily="18" charset="0"/>
            </a:endParaRPr>
          </a:p>
          <a:p>
            <a:r>
              <a:rPr lang="ru-RU" sz="2000" b="1" dirty="0" smtClean="0">
                <a:solidFill>
                  <a:schemeClr val="tx2">
                    <a:lumMod val="50000"/>
                  </a:schemeClr>
                </a:solidFill>
                <a:latin typeface="Times New Roman" pitchFamily="18" charset="0"/>
                <a:cs typeface="Times New Roman" pitchFamily="18" charset="0"/>
              </a:rPr>
              <a:t>На основе реальных событий.</a:t>
            </a:r>
          </a:p>
          <a:p>
            <a:r>
              <a:rPr lang="ru-RU" sz="2000" b="1" dirty="0" smtClean="0">
                <a:solidFill>
                  <a:schemeClr val="tx2">
                    <a:lumMod val="50000"/>
                  </a:schemeClr>
                </a:solidFill>
                <a:latin typeface="Times New Roman" pitchFamily="18" charset="0"/>
                <a:cs typeface="Times New Roman" pitchFamily="18" charset="0"/>
              </a:rPr>
              <a:t>С первых дней Великой Отечественной войны восемнадцатилетний Женька Ануфриев рвется на фронт. После строгого отбора он попадает служить в только что созданную Особую группу войск НКВД, где новобранцев готовят к диверсионно-разведывательной работе в тылу врага. В критические для страны дни отряд ведет бои на самых опасных рубежах — под Клином и Дмитровом, готовит оборонительные позиции в самой Москве… Постепенно необстрелянные «зеленые» мальчишки — Ануфриев и его товарищи — становятся опытными бойцами. Удача сопутствует отряду, пока в январе 1942 года бойцы не оказываются перед укрепленным немцами железнодорожным узлом Сухиничи…</a:t>
            </a:r>
          </a:p>
        </p:txBody>
      </p:sp>
      <p:pic>
        <p:nvPicPr>
          <p:cNvPr id="7" name="Рисунок 6"/>
          <p:cNvPicPr/>
          <p:nvPr/>
        </p:nvPicPr>
        <p:blipFill>
          <a:blip r:embed="rId3" cstate="print"/>
          <a:srcRect/>
          <a:stretch>
            <a:fillRect/>
          </a:stretch>
        </p:blipFill>
        <p:spPr bwMode="auto">
          <a:xfrm>
            <a:off x="344488" y="5517232"/>
            <a:ext cx="1322692" cy="1080120"/>
          </a:xfrm>
          <a:prstGeom prst="rect">
            <a:avLst/>
          </a:prstGeom>
          <a:noFill/>
          <a:ln w="9525">
            <a:noFill/>
            <a:miter lim="800000"/>
            <a:headEnd/>
            <a:tailEnd/>
          </a:ln>
        </p:spPr>
      </p:pic>
    </p:spTree>
    <p:extLst>
      <p:ext uri="{BB962C8B-B14F-4D97-AF65-F5344CB8AC3E}">
        <p14:creationId xmlns:p14="http://schemas.microsoft.com/office/powerpoint/2010/main" val="308877032"/>
      </p:ext>
    </p:extLst>
  </p:cSld>
  <p:clrMapOvr>
    <a:masterClrMapping/>
  </p:clrMapOvr>
  <mc:AlternateContent xmlns:mc="http://schemas.openxmlformats.org/markup-compatibility/2006" xmlns:p14="http://schemas.microsoft.com/office/powerpoint/2010/main">
    <mc:Choice Requires="p14">
      <p:transition spd="slow" p14:dur="1200" advTm="14540">
        <p14:prism/>
      </p:transition>
    </mc:Choice>
    <mc:Fallback xmlns="">
      <p:transition spd="slow" advTm="1454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1856656" y="274638"/>
            <a:ext cx="7554044" cy="1143000"/>
          </a:xfrm>
        </p:spPr>
        <p:txBody>
          <a:bodyPr>
            <a:normAutofit fontScale="90000"/>
          </a:bodyPr>
          <a:lstStyle/>
          <a:p>
            <a:r>
              <a:rPr lang="ru-RU" sz="2000" b="1" i="1" dirty="0" err="1" smtClean="0">
                <a:solidFill>
                  <a:schemeClr val="tx2">
                    <a:lumMod val="50000"/>
                  </a:schemeClr>
                </a:solidFill>
                <a:latin typeface="Times New Roman" pitchFamily="18" charset="0"/>
                <a:cs typeface="Times New Roman" pitchFamily="18" charset="0"/>
              </a:rPr>
              <a:t>Чикунов</a:t>
            </a:r>
            <a:r>
              <a:rPr lang="ru-RU" sz="2000" b="1" i="1" dirty="0" smtClean="0">
                <a:solidFill>
                  <a:schemeClr val="tx2">
                    <a:lumMod val="50000"/>
                  </a:schemeClr>
                </a:solidFill>
                <a:latin typeface="Times New Roman" pitchFamily="18" charset="0"/>
                <a:cs typeface="Times New Roman" pitchFamily="18" charset="0"/>
              </a:rPr>
              <a:t> Г. Я был там. История мальчика, пережившего блокаду Ленинграда, который смог вернуться </a:t>
            </a:r>
            <a:r>
              <a:rPr lang="ru-RU" sz="2000" b="1" i="1" dirty="0" err="1" smtClean="0">
                <a:solidFill>
                  <a:schemeClr val="tx2">
                    <a:lumMod val="50000"/>
                  </a:schemeClr>
                </a:solidFill>
                <a:latin typeface="Times New Roman" pitchFamily="18" charset="0"/>
                <a:cs typeface="Times New Roman" pitchFamily="18" charset="0"/>
              </a:rPr>
              <a:t>домой:автобиография</a:t>
            </a:r>
            <a:r>
              <a:rPr lang="ru-RU" sz="2000" b="1" i="1" dirty="0" smtClean="0">
                <a:solidFill>
                  <a:schemeClr val="tx2">
                    <a:lumMod val="50000"/>
                  </a:schemeClr>
                </a:solidFill>
                <a:latin typeface="Times New Roman" pitchFamily="18" charset="0"/>
                <a:cs typeface="Times New Roman" pitchFamily="18" charset="0"/>
              </a:rPr>
              <a:t> Геннадия </a:t>
            </a:r>
            <a:r>
              <a:rPr lang="ru-RU" sz="2000" b="1" i="1" dirty="0" err="1">
                <a:solidFill>
                  <a:schemeClr val="tx2">
                    <a:lumMod val="50000"/>
                  </a:schemeClr>
                </a:solidFill>
                <a:latin typeface="Times New Roman" pitchFamily="18" charset="0"/>
                <a:cs typeface="Times New Roman" pitchFamily="18" charset="0"/>
              </a:rPr>
              <a:t>Ч</a:t>
            </a:r>
            <a:r>
              <a:rPr lang="ru-RU" sz="2000" b="1" i="1" dirty="0" err="1" smtClean="0">
                <a:solidFill>
                  <a:schemeClr val="tx2">
                    <a:lumMod val="50000"/>
                  </a:schemeClr>
                </a:solidFill>
                <a:latin typeface="Times New Roman" pitchFamily="18" charset="0"/>
                <a:cs typeface="Times New Roman" pitchFamily="18" charset="0"/>
              </a:rPr>
              <a:t>икунова</a:t>
            </a:r>
            <a:r>
              <a:rPr lang="ru-RU" sz="2000" b="1" i="1" dirty="0" smtClean="0">
                <a:solidFill>
                  <a:schemeClr val="tx2">
                    <a:lumMod val="50000"/>
                  </a:schemeClr>
                </a:solidFill>
                <a:latin typeface="Times New Roman" pitchFamily="18" charset="0"/>
                <a:cs typeface="Times New Roman" pitchFamily="18" charset="0"/>
              </a:rPr>
              <a:t>/ Геннадий </a:t>
            </a:r>
            <a:r>
              <a:rPr lang="ru-RU" sz="2000" b="1" i="1" dirty="0" err="1" smtClean="0">
                <a:solidFill>
                  <a:schemeClr val="tx2">
                    <a:lumMod val="50000"/>
                  </a:schemeClr>
                </a:solidFill>
                <a:latin typeface="Times New Roman" pitchFamily="18" charset="0"/>
                <a:cs typeface="Times New Roman" pitchFamily="18" charset="0"/>
              </a:rPr>
              <a:t>Чикунов</a:t>
            </a:r>
            <a:r>
              <a:rPr lang="ru-RU" sz="2000" b="1" i="1" dirty="0" smtClean="0">
                <a:solidFill>
                  <a:schemeClr val="tx2">
                    <a:lumMod val="50000"/>
                  </a:schemeClr>
                </a:solidFill>
                <a:latin typeface="Times New Roman" pitchFamily="18" charset="0"/>
                <a:cs typeface="Times New Roman" pitchFamily="18" charset="0"/>
              </a:rPr>
              <a:t>. – М.:</a:t>
            </a:r>
            <a:r>
              <a:rPr lang="ru-RU" sz="2000" b="1" i="1" dirty="0" err="1" smtClean="0">
                <a:solidFill>
                  <a:schemeClr val="tx2">
                    <a:lumMod val="50000"/>
                  </a:schemeClr>
                </a:solidFill>
                <a:latin typeface="Times New Roman" pitchFamily="18" charset="0"/>
                <a:cs typeface="Times New Roman" pitchFamily="18" charset="0"/>
              </a:rPr>
              <a:t>Эксмо</a:t>
            </a:r>
            <a:r>
              <a:rPr lang="ru-RU" sz="2000" b="1" i="1" dirty="0" smtClean="0">
                <a:solidFill>
                  <a:schemeClr val="tx2">
                    <a:lumMod val="50000"/>
                  </a:schemeClr>
                </a:solidFill>
                <a:latin typeface="Times New Roman" pitchFamily="18" charset="0"/>
                <a:cs typeface="Times New Roman" pitchFamily="18" charset="0"/>
              </a:rPr>
              <a:t>, 2021. – 352 с. </a:t>
            </a:r>
            <a:endParaRPr lang="ru-RU" sz="2000" b="1" i="1" dirty="0">
              <a:solidFill>
                <a:schemeClr val="tx2">
                  <a:lumMod val="50000"/>
                </a:schemeClr>
              </a:solidFill>
              <a:latin typeface="Times New Roman" pitchFamily="18" charset="0"/>
              <a:cs typeface="Times New Roman" pitchFamily="18" charset="0"/>
            </a:endParaRPr>
          </a:p>
        </p:txBody>
      </p:sp>
      <p:sp>
        <p:nvSpPr>
          <p:cNvPr id="5" name="Содержимое 4"/>
          <p:cNvSpPr>
            <a:spLocks noGrp="1"/>
          </p:cNvSpPr>
          <p:nvPr>
            <p:ph idx="1"/>
          </p:nvPr>
        </p:nvSpPr>
        <p:spPr>
          <a:xfrm>
            <a:off x="3080792" y="2060848"/>
            <a:ext cx="6329908" cy="4248472"/>
          </a:xfrm>
        </p:spPr>
        <p:txBody>
          <a:bodyPr>
            <a:normAutofit/>
          </a:bodyPr>
          <a:lstStyle/>
          <a:p>
            <a:pPr>
              <a:buNone/>
            </a:pPr>
            <a:r>
              <a:rPr lang="ru-RU" sz="2000" b="1" dirty="0" smtClean="0">
                <a:solidFill>
                  <a:schemeClr val="tx2">
                    <a:lumMod val="50000"/>
                  </a:schemeClr>
                </a:solidFill>
                <a:latin typeface="Times New Roman" pitchFamily="18" charset="0"/>
                <a:cs typeface="Times New Roman" pitchFamily="18" charset="0"/>
              </a:rPr>
              <a:t>Со щемящим душу чувством читается история мальчишки, оказавшегося в начале войны с матерью и сестрой в Ленинграде. Они сбежали туда из пригорода (позже ставшего известным как Невский пятачок), спасаясь от гибели и не зная, что город скоро будет блокирован. А жизнь беженцев в блокадном Ленинграде – без родственников, без работы, с одними иждивенческими карточками – превратится в подобие ада на земле.</a:t>
            </a:r>
            <a:endParaRPr lang="ru-RU" sz="2000" b="1" dirty="0">
              <a:solidFill>
                <a:schemeClr val="tx2">
                  <a:lumMod val="50000"/>
                </a:schemeClr>
              </a:solidFill>
              <a:latin typeface="Times New Roman" pitchFamily="18" charset="0"/>
              <a:cs typeface="Times New Roman" pitchFamily="18" charset="0"/>
            </a:endParaRPr>
          </a:p>
        </p:txBody>
      </p:sp>
      <p:pic>
        <p:nvPicPr>
          <p:cNvPr id="9218" name="Picture 2" descr="https://nbmariel.ru/sites/default/files/pictures/dsc_3873.jpg"/>
          <p:cNvPicPr>
            <a:picLocks noChangeAspect="1" noChangeArrowheads="1"/>
          </p:cNvPicPr>
          <p:nvPr/>
        </p:nvPicPr>
        <p:blipFill>
          <a:blip r:embed="rId2" cstate="print"/>
          <a:srcRect/>
          <a:stretch>
            <a:fillRect/>
          </a:stretch>
        </p:blipFill>
        <p:spPr bwMode="auto">
          <a:xfrm rot="21060423">
            <a:off x="927255" y="1906314"/>
            <a:ext cx="1944216" cy="3002650"/>
          </a:xfrm>
          <a:prstGeom prst="rect">
            <a:avLst/>
          </a:prstGeom>
          <a:noFill/>
        </p:spPr>
      </p:pic>
      <p:pic>
        <p:nvPicPr>
          <p:cNvPr id="6" name="Рисунок 5"/>
          <p:cNvPicPr/>
          <p:nvPr/>
        </p:nvPicPr>
        <p:blipFill>
          <a:blip r:embed="rId3" cstate="print"/>
          <a:srcRect/>
          <a:stretch>
            <a:fillRect/>
          </a:stretch>
        </p:blipFill>
        <p:spPr bwMode="auto">
          <a:xfrm>
            <a:off x="704528" y="5373216"/>
            <a:ext cx="1322692" cy="1080120"/>
          </a:xfrm>
          <a:prstGeom prst="rect">
            <a:avLst/>
          </a:prstGeom>
          <a:noFill/>
          <a:ln w="9525">
            <a:noFill/>
            <a:miter lim="800000"/>
            <a:headEnd/>
            <a:tailEnd/>
          </a:ln>
        </p:spPr>
      </p:pic>
    </p:spTree>
    <p:extLst>
      <p:ext uri="{BB962C8B-B14F-4D97-AF65-F5344CB8AC3E}">
        <p14:creationId xmlns:p14="http://schemas.microsoft.com/office/powerpoint/2010/main" val="308877032"/>
      </p:ext>
    </p:extLst>
  </p:cSld>
  <p:clrMapOvr>
    <a:masterClrMapping/>
  </p:clrMapOvr>
  <mc:AlternateContent xmlns:mc="http://schemas.openxmlformats.org/markup-compatibility/2006" xmlns:p14="http://schemas.microsoft.com/office/powerpoint/2010/main">
    <mc:Choice Requires="p14">
      <p:transition spd="slow" p14:dur="1200" advTm="10238">
        <p14:prism/>
      </p:transition>
    </mc:Choice>
    <mc:Fallback xmlns="">
      <p:transition spd="slow" advTm="10238">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p:txBody>
          <a:bodyPr>
            <a:normAutofit/>
          </a:bodyPr>
          <a:lstStyle/>
          <a:p>
            <a:r>
              <a:rPr lang="ru-RU" sz="2000" b="1" i="1" dirty="0" smtClean="0">
                <a:solidFill>
                  <a:schemeClr val="tx2">
                    <a:lumMod val="50000"/>
                  </a:schemeClr>
                </a:solidFill>
                <a:latin typeface="Times New Roman" panose="02020603050405020304" pitchFamily="18" charset="0"/>
                <a:cs typeface="Times New Roman" panose="02020603050405020304" pitchFamily="18" charset="0"/>
              </a:rPr>
              <a:t>                         </a:t>
            </a:r>
            <a:r>
              <a:rPr lang="ru-RU" sz="1800" b="1" i="1" dirty="0" smtClean="0">
                <a:solidFill>
                  <a:schemeClr val="tx2">
                    <a:lumMod val="50000"/>
                  </a:schemeClr>
                </a:solidFill>
                <a:latin typeface="Times New Roman" panose="02020603050405020304" pitchFamily="18" charset="0"/>
                <a:cs typeface="Times New Roman" panose="02020603050405020304" pitchFamily="18" charset="0"/>
              </a:rPr>
              <a:t>Никольская </a:t>
            </a:r>
            <a:r>
              <a:rPr lang="ru-RU" sz="1800" b="1" i="1" dirty="0" err="1" smtClean="0">
                <a:solidFill>
                  <a:schemeClr val="tx2">
                    <a:lumMod val="50000"/>
                  </a:schemeClr>
                </a:solidFill>
                <a:latin typeface="Times New Roman" panose="02020603050405020304" pitchFamily="18" charset="0"/>
                <a:cs typeface="Times New Roman" panose="02020603050405020304" pitchFamily="18" charset="0"/>
              </a:rPr>
              <a:t>Л.Д.Должна</a:t>
            </a:r>
            <a:r>
              <a:rPr lang="ru-RU" sz="1800" b="1" i="1" dirty="0" smtClean="0">
                <a:solidFill>
                  <a:schemeClr val="tx2">
                    <a:lumMod val="50000"/>
                  </a:schemeClr>
                </a:solidFill>
                <a:latin typeface="Times New Roman" panose="02020603050405020304" pitchFamily="18" charset="0"/>
                <a:cs typeface="Times New Roman" panose="02020603050405020304" pitchFamily="18" charset="0"/>
              </a:rPr>
              <a:t> остаться живой: повесть/Людмила Никольская; иллюстрации Лизы </a:t>
            </a:r>
            <a:r>
              <a:rPr lang="ru-RU" sz="1800" b="1" i="1" dirty="0" err="1" smtClean="0">
                <a:solidFill>
                  <a:schemeClr val="tx2">
                    <a:lumMod val="50000"/>
                  </a:schemeClr>
                </a:solidFill>
                <a:latin typeface="Times New Roman" panose="02020603050405020304" pitchFamily="18" charset="0"/>
                <a:cs typeface="Times New Roman" panose="02020603050405020304" pitchFamily="18" charset="0"/>
              </a:rPr>
              <a:t>Бухаловой</a:t>
            </a:r>
            <a:r>
              <a:rPr lang="ru-RU" sz="1800" b="1" i="1" dirty="0" smtClean="0">
                <a:solidFill>
                  <a:schemeClr val="tx2">
                    <a:lumMod val="50000"/>
                  </a:schemeClr>
                </a:solidFill>
                <a:latin typeface="Times New Roman" panose="02020603050405020304" pitchFamily="18" charset="0"/>
                <a:cs typeface="Times New Roman" panose="02020603050405020304" pitchFamily="18" charset="0"/>
              </a:rPr>
              <a:t>.- Санкт –Петербург:Речь,2020.-253с.</a:t>
            </a:r>
            <a:endParaRPr lang="ru-RU" sz="1800" b="1" i="1" dirty="0">
              <a:solidFill>
                <a:schemeClr val="tx2">
                  <a:lumMod val="50000"/>
                </a:schemeClr>
              </a:solidFill>
              <a:latin typeface="Times New Roman" panose="02020603050405020304" pitchFamily="18" charset="0"/>
              <a:cs typeface="Times New Roman" panose="02020603050405020304" pitchFamily="18" charset="0"/>
            </a:endParaRPr>
          </a:p>
        </p:txBody>
      </p:sp>
      <p:sp>
        <p:nvSpPr>
          <p:cNvPr id="11" name="Содержимое 10"/>
          <p:cNvSpPr>
            <a:spLocks noGrp="1"/>
          </p:cNvSpPr>
          <p:nvPr>
            <p:ph idx="1"/>
          </p:nvPr>
        </p:nvSpPr>
        <p:spPr>
          <a:xfrm>
            <a:off x="3296816" y="1600201"/>
            <a:ext cx="6113884" cy="4525963"/>
          </a:xfrm>
        </p:spPr>
        <p:txBody>
          <a:bodyPr>
            <a:normAutofit fontScale="70000" lnSpcReduction="20000"/>
          </a:bodyPr>
          <a:lstStyle/>
          <a:p>
            <a:pPr>
              <a:buNone/>
            </a:pPr>
            <a:r>
              <a:rPr lang="ru-RU" b="1" dirty="0" smtClean="0">
                <a:solidFill>
                  <a:schemeClr val="tx2">
                    <a:lumMod val="50000"/>
                  </a:schemeClr>
                </a:solidFill>
                <a:latin typeface="Times New Roman" panose="02020603050405020304" pitchFamily="18" charset="0"/>
                <a:cs typeface="Times New Roman" panose="02020603050405020304" pitchFamily="18" charset="0"/>
              </a:rPr>
              <a:t>Повесть Людмилы Никольской рассказывает о нескольких днях из жизни девочки Майи. Но что это за дни! Зима 1941 года, в блокадном Ленинграде царят холод, голод, смерть и подлость. А Майе всего 11 лет, и она остаётся ребёнком даже в это чудовищное время. Людмила Никольская, сама пережившая блокаду, пишет прежде всего о жизни, какой бы страшной она ни была. Майя спорит с мамой, хохочет с соседским мальчишкой, отогревает бездомного котёнка, заботится о соседях и продолжает жить изо всех сил.</a:t>
            </a:r>
            <a:br>
              <a:rPr lang="ru-RU" b="1" dirty="0" smtClean="0">
                <a:solidFill>
                  <a:schemeClr val="tx2">
                    <a:lumMod val="50000"/>
                  </a:schemeClr>
                </a:solidFill>
                <a:latin typeface="Times New Roman" panose="02020603050405020304" pitchFamily="18" charset="0"/>
                <a:cs typeface="Times New Roman" panose="02020603050405020304" pitchFamily="18" charset="0"/>
              </a:rPr>
            </a:br>
            <a:r>
              <a:rPr lang="ru-RU" b="1" dirty="0" smtClean="0">
                <a:solidFill>
                  <a:schemeClr val="tx2">
                    <a:lumMod val="50000"/>
                  </a:schemeClr>
                </a:solidFill>
                <a:latin typeface="Times New Roman" panose="02020603050405020304" pitchFamily="18" charset="0"/>
                <a:cs typeface="Times New Roman" panose="02020603050405020304" pitchFamily="18" charset="0"/>
              </a:rPr>
              <a:t/>
            </a:r>
            <a:br>
              <a:rPr lang="ru-RU" b="1" dirty="0" smtClean="0">
                <a:solidFill>
                  <a:schemeClr val="tx2">
                    <a:lumMod val="50000"/>
                  </a:schemeClr>
                </a:solidFill>
                <a:latin typeface="Times New Roman" panose="02020603050405020304" pitchFamily="18" charset="0"/>
                <a:cs typeface="Times New Roman" panose="02020603050405020304" pitchFamily="18" charset="0"/>
              </a:rPr>
            </a:br>
            <a:endParaRPr lang="ru-RU" b="1" dirty="0">
              <a:solidFill>
                <a:schemeClr val="tx2">
                  <a:lumMod val="50000"/>
                </a:schemeClr>
              </a:solidFill>
              <a:latin typeface="Times New Roman" panose="02020603050405020304" pitchFamily="18" charset="0"/>
              <a:cs typeface="Times New Roman" panose="02020603050405020304" pitchFamily="18" charset="0"/>
            </a:endParaRPr>
          </a:p>
        </p:txBody>
      </p:sp>
      <p:sp>
        <p:nvSpPr>
          <p:cNvPr id="20482" name="AutoShape 2" descr="Миниатюра 1"/>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484" name="AutoShape 4" descr="https://sun9-11.userapi.com/impg/UlgReLvRoDjaSNTNN6dxekRpi73NbqP8AxMe8A/Cr7dhdKeqGE.jpg?size=1024x768&amp;quality=95&amp;sign=bcda51501f459eb091a9a4da6bbb153b&amp;type=album"/>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486" name="AutoShape 6" descr="https://sun9-11.userapi.com/impg/UlgReLvRoDjaSNTNN6dxekRpi73NbqP8AxMe8A/Cr7dhdKeqGE.jpg?size=1024x768&amp;quality=95&amp;sign=bcda51501f459eb091a9a4da6bbb153b&amp;type=album"/>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2" name="Рисунок 11"/>
          <p:cNvPicPr/>
          <p:nvPr/>
        </p:nvPicPr>
        <p:blipFill>
          <a:blip r:embed="rId2" cstate="print"/>
          <a:srcRect/>
          <a:stretch>
            <a:fillRect/>
          </a:stretch>
        </p:blipFill>
        <p:spPr bwMode="auto">
          <a:xfrm>
            <a:off x="704528" y="5373216"/>
            <a:ext cx="1322692" cy="1080120"/>
          </a:xfrm>
          <a:prstGeom prst="rect">
            <a:avLst/>
          </a:prstGeom>
          <a:noFill/>
          <a:ln w="9525">
            <a:noFill/>
            <a:miter lim="800000"/>
            <a:headEnd/>
            <a:tailEnd/>
          </a:ln>
        </p:spPr>
      </p:pic>
      <p:sp>
        <p:nvSpPr>
          <p:cNvPr id="2" name="AutoShape 2" descr="Фото товара"/>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 name="Рисунок 2"/>
          <p:cNvPicPr>
            <a:picLocks noChangeAspect="1"/>
          </p:cNvPicPr>
          <p:nvPr/>
        </p:nvPicPr>
        <p:blipFill>
          <a:blip r:embed="rId3"/>
          <a:stretch>
            <a:fillRect/>
          </a:stretch>
        </p:blipFill>
        <p:spPr>
          <a:xfrm rot="21282006">
            <a:off x="700359" y="1600201"/>
            <a:ext cx="2388670" cy="3221086"/>
          </a:xfrm>
          <a:prstGeom prst="rect">
            <a:avLst/>
          </a:prstGeom>
        </p:spPr>
      </p:pic>
    </p:spTree>
    <p:extLst>
      <p:ext uri="{BB962C8B-B14F-4D97-AF65-F5344CB8AC3E}">
        <p14:creationId xmlns:p14="http://schemas.microsoft.com/office/powerpoint/2010/main" val="308877032"/>
      </p:ext>
    </p:extLst>
  </p:cSld>
  <p:clrMapOvr>
    <a:masterClrMapping/>
  </p:clrMapOvr>
  <mc:AlternateContent xmlns:mc="http://schemas.openxmlformats.org/markup-compatibility/2006" xmlns:p14="http://schemas.microsoft.com/office/powerpoint/2010/main">
    <mc:Choice Requires="p14">
      <p:transition spd="slow" p14:dur="1200" advTm="7356">
        <p14:prism/>
      </p:transition>
    </mc:Choice>
    <mc:Fallback xmlns="">
      <p:transition spd="slow" advTm="7356">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488504" y="260648"/>
            <a:ext cx="8915400" cy="1143000"/>
          </a:xfrm>
        </p:spPr>
        <p:txBody>
          <a:bodyPr>
            <a:normAutofit/>
          </a:bodyPr>
          <a:lstStyle/>
          <a:p>
            <a:r>
              <a:rPr lang="ru-RU" sz="1800" dirty="0" smtClean="0">
                <a:latin typeface="Times New Roman" pitchFamily="18" charset="0"/>
                <a:cs typeface="Times New Roman" pitchFamily="18" charset="0"/>
              </a:rPr>
              <a:t>                    </a:t>
            </a:r>
            <a:r>
              <a:rPr lang="ru-RU" sz="1800" b="1" i="1" dirty="0" smtClean="0">
                <a:solidFill>
                  <a:schemeClr val="tx2">
                    <a:lumMod val="50000"/>
                  </a:schemeClr>
                </a:solidFill>
                <a:latin typeface="Times New Roman" pitchFamily="18" charset="0"/>
                <a:cs typeface="Times New Roman" pitchFamily="18" charset="0"/>
              </a:rPr>
              <a:t>Громова О.К. </a:t>
            </a:r>
            <a:r>
              <a:rPr lang="ru-RU" sz="1800" b="1" i="1" dirty="0" err="1" smtClean="0">
                <a:solidFill>
                  <a:schemeClr val="tx2">
                    <a:lumMod val="50000"/>
                  </a:schemeClr>
                </a:solidFill>
                <a:latin typeface="Times New Roman" pitchFamily="18" charset="0"/>
                <a:cs typeface="Times New Roman" pitchFamily="18" charset="0"/>
              </a:rPr>
              <a:t>Вальхен:роман</a:t>
            </a:r>
            <a:r>
              <a:rPr lang="ru-RU" sz="1800" b="1" i="1" dirty="0" smtClean="0">
                <a:solidFill>
                  <a:schemeClr val="tx2">
                    <a:lumMod val="50000"/>
                  </a:schemeClr>
                </a:solidFill>
                <a:latin typeface="Times New Roman" pitchFamily="18" charset="0"/>
                <a:cs typeface="Times New Roman" pitchFamily="18" charset="0"/>
              </a:rPr>
              <a:t>/Ольга </a:t>
            </a:r>
            <a:r>
              <a:rPr lang="ru-RU" sz="1800" b="1" i="1" dirty="0" err="1" smtClean="0">
                <a:solidFill>
                  <a:schemeClr val="tx2">
                    <a:lumMod val="50000"/>
                  </a:schemeClr>
                </a:solidFill>
                <a:latin typeface="Times New Roman" pitchFamily="18" charset="0"/>
                <a:cs typeface="Times New Roman" pitchFamily="18" charset="0"/>
              </a:rPr>
              <a:t>Громова;худ.М.Чечулина.-М</a:t>
            </a:r>
            <a:r>
              <a:rPr lang="ru-RU" sz="1800" b="1" i="1" dirty="0" smtClean="0">
                <a:solidFill>
                  <a:schemeClr val="tx2">
                    <a:lumMod val="50000"/>
                  </a:schemeClr>
                </a:solidFill>
                <a:latin typeface="Times New Roman" pitchFamily="18" charset="0"/>
                <a:cs typeface="Times New Roman" pitchFamily="18" charset="0"/>
              </a:rPr>
              <a:t>.: </a:t>
            </a:r>
            <a:r>
              <a:rPr lang="ru-RU" sz="1800" b="1" i="1" dirty="0" err="1" smtClean="0">
                <a:solidFill>
                  <a:schemeClr val="tx2">
                    <a:lumMod val="50000"/>
                  </a:schemeClr>
                </a:solidFill>
                <a:latin typeface="Times New Roman" pitchFamily="18" charset="0"/>
                <a:cs typeface="Times New Roman" pitchFamily="18" charset="0"/>
              </a:rPr>
              <a:t>КомпасГид</a:t>
            </a:r>
            <a:r>
              <a:rPr lang="ru-RU" sz="1800" b="1" i="1" dirty="0" smtClean="0">
                <a:solidFill>
                  <a:schemeClr val="tx2">
                    <a:lumMod val="50000"/>
                  </a:schemeClr>
                </a:solidFill>
                <a:latin typeface="Times New Roman" pitchFamily="18" charset="0"/>
                <a:cs typeface="Times New Roman" pitchFamily="18" charset="0"/>
              </a:rPr>
              <a:t>, 2021.-422с.:ил</a:t>
            </a:r>
            <a:r>
              <a:rPr lang="ru-RU" sz="2000" b="1" i="1" dirty="0" smtClean="0">
                <a:solidFill>
                  <a:schemeClr val="tx2">
                    <a:lumMod val="50000"/>
                  </a:schemeClr>
                </a:solidFill>
                <a:latin typeface="Times New Roman" pitchFamily="18" charset="0"/>
                <a:cs typeface="Times New Roman" pitchFamily="18" charset="0"/>
              </a:rPr>
              <a:t>.</a:t>
            </a:r>
            <a:br>
              <a:rPr lang="ru-RU" sz="2000" b="1" i="1" dirty="0" smtClean="0">
                <a:solidFill>
                  <a:schemeClr val="tx2">
                    <a:lumMod val="50000"/>
                  </a:schemeClr>
                </a:solidFill>
                <a:latin typeface="Times New Roman" pitchFamily="18" charset="0"/>
                <a:cs typeface="Times New Roman" pitchFamily="18" charset="0"/>
              </a:rPr>
            </a:br>
            <a:endParaRPr lang="ru-RU" sz="2000" b="1" i="1" dirty="0">
              <a:solidFill>
                <a:schemeClr val="tx2">
                  <a:lumMod val="50000"/>
                </a:schemeClr>
              </a:solidFill>
              <a:latin typeface="Times New Roman" pitchFamily="18" charset="0"/>
              <a:cs typeface="Times New Roman" pitchFamily="18" charset="0"/>
            </a:endParaRPr>
          </a:p>
        </p:txBody>
      </p:sp>
      <p:sp>
        <p:nvSpPr>
          <p:cNvPr id="5" name="Содержимое 4"/>
          <p:cNvSpPr>
            <a:spLocks noGrp="1"/>
          </p:cNvSpPr>
          <p:nvPr>
            <p:ph idx="1"/>
          </p:nvPr>
        </p:nvSpPr>
        <p:spPr>
          <a:xfrm>
            <a:off x="3368824" y="1600201"/>
            <a:ext cx="6041876" cy="4525963"/>
          </a:xfrm>
        </p:spPr>
        <p:txBody>
          <a:bodyPr>
            <a:normAutofit fontScale="77500" lnSpcReduction="20000"/>
          </a:bodyPr>
          <a:lstStyle/>
          <a:p>
            <a:pPr>
              <a:buNone/>
            </a:pPr>
            <a:r>
              <a:rPr lang="ru-RU" sz="2900" b="1" dirty="0" smtClean="0">
                <a:solidFill>
                  <a:schemeClr val="tx2">
                    <a:lumMod val="50000"/>
                  </a:schemeClr>
                </a:solidFill>
                <a:latin typeface="Times New Roman" pitchFamily="18" charset="0"/>
                <a:cs typeface="Times New Roman" pitchFamily="18" charset="0"/>
              </a:rPr>
              <a:t>Безоблачное крымское лето. Впереди у тринадцатилетней Вали каникулы: купание, чтение, разговоры с лучшей подругой. А потом – седьмой класс и четыре года отличной учебы ради мечты поступить в медицинский. И дальше – целая жизнь.</a:t>
            </a:r>
          </a:p>
          <a:p>
            <a:pPr>
              <a:buNone/>
            </a:pPr>
            <a:r>
              <a:rPr lang="ru-RU" sz="2900" b="1" dirty="0" smtClean="0">
                <a:solidFill>
                  <a:schemeClr val="tx2">
                    <a:lumMod val="50000"/>
                  </a:schemeClr>
                </a:solidFill>
                <a:latin typeface="Times New Roman" pitchFamily="18" charset="0"/>
                <a:cs typeface="Times New Roman" pitchFamily="18" charset="0"/>
              </a:rPr>
              <a:t>Но 22 июня 1941 года грянула война, и каждый день приносил перемены. Вот исчезли с улиц молодые мужчины. Вот уже часами нужно стоять за самыми простыми продуктами, а потом и вовсе получать их по карточкам. Вот в дома ворвались оккупанты, а на столбах и стенах появились прежде немыслимые приказы и угрозы.</a:t>
            </a:r>
          </a:p>
          <a:p>
            <a:pPr>
              <a:buNone/>
            </a:pPr>
            <a:endParaRPr lang="ru-RU" dirty="0"/>
          </a:p>
        </p:txBody>
      </p:sp>
      <p:pic>
        <p:nvPicPr>
          <p:cNvPr id="7" name="Рисунок 6"/>
          <p:cNvPicPr/>
          <p:nvPr/>
        </p:nvPicPr>
        <p:blipFill>
          <a:blip r:embed="rId2" cstate="print"/>
          <a:srcRect/>
          <a:stretch>
            <a:fillRect/>
          </a:stretch>
        </p:blipFill>
        <p:spPr bwMode="auto">
          <a:xfrm>
            <a:off x="704528" y="5373216"/>
            <a:ext cx="1322692" cy="1080120"/>
          </a:xfrm>
          <a:prstGeom prst="rect">
            <a:avLst/>
          </a:prstGeom>
          <a:noFill/>
          <a:ln w="9525">
            <a:noFill/>
            <a:miter lim="800000"/>
            <a:headEnd/>
            <a:tailEnd/>
          </a:ln>
        </p:spPr>
      </p:pic>
      <p:sp>
        <p:nvSpPr>
          <p:cNvPr id="11266" name="AutoShape 2" descr="https://imo10.labirint.ru/books/786741/ph_001.jpg/242-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 name="Рисунок 1"/>
          <p:cNvPicPr>
            <a:picLocks noChangeAspect="1"/>
          </p:cNvPicPr>
          <p:nvPr/>
        </p:nvPicPr>
        <p:blipFill rotWithShape="1">
          <a:blip r:embed="rId3"/>
          <a:srcRect l="33138" t="19086" r="17212" b="9718"/>
          <a:stretch/>
        </p:blipFill>
        <p:spPr>
          <a:xfrm rot="21265199">
            <a:off x="1012009" y="1772816"/>
            <a:ext cx="2030421" cy="2911546"/>
          </a:xfrm>
          <a:prstGeom prst="rect">
            <a:avLst/>
          </a:prstGeom>
        </p:spPr>
      </p:pic>
    </p:spTree>
    <p:extLst>
      <p:ext uri="{BB962C8B-B14F-4D97-AF65-F5344CB8AC3E}">
        <p14:creationId xmlns:p14="http://schemas.microsoft.com/office/powerpoint/2010/main" val="308877032"/>
      </p:ext>
    </p:extLst>
  </p:cSld>
  <p:clrMapOvr>
    <a:masterClrMapping/>
  </p:clrMapOvr>
  <mc:AlternateContent xmlns:mc="http://schemas.openxmlformats.org/markup-compatibility/2006" xmlns:p14="http://schemas.microsoft.com/office/powerpoint/2010/main">
    <mc:Choice Requires="p14">
      <p:transition spd="slow" p14:dur="1200" advTm="11880">
        <p14:prism/>
      </p:transition>
    </mc:Choice>
    <mc:Fallback xmlns="">
      <p:transition spd="slow" advTm="1188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1496616" y="274638"/>
            <a:ext cx="8136904" cy="1143000"/>
          </a:xfrm>
        </p:spPr>
        <p:txBody>
          <a:bodyPr>
            <a:normAutofit/>
          </a:bodyPr>
          <a:lstStyle/>
          <a:p>
            <a:r>
              <a:rPr lang="ru-RU" sz="2000" dirty="0" smtClean="0">
                <a:latin typeface="Times New Roman" pitchFamily="18" charset="0"/>
                <a:cs typeface="Times New Roman" pitchFamily="18" charset="0"/>
              </a:rPr>
              <a:t>     </a:t>
            </a:r>
            <a:r>
              <a:rPr lang="ru-RU" sz="1800" b="1" i="1" dirty="0" err="1" smtClean="0">
                <a:solidFill>
                  <a:schemeClr val="tx2">
                    <a:lumMod val="50000"/>
                  </a:schemeClr>
                </a:solidFill>
                <a:latin typeface="Times New Roman" pitchFamily="18" charset="0"/>
                <a:cs typeface="Times New Roman" pitchFamily="18" charset="0"/>
              </a:rPr>
              <a:t>Веркин</a:t>
            </a:r>
            <a:r>
              <a:rPr lang="ru-RU" sz="1800" b="1" i="1" dirty="0" smtClean="0">
                <a:solidFill>
                  <a:schemeClr val="tx2">
                    <a:lumMod val="50000"/>
                  </a:schemeClr>
                </a:solidFill>
                <a:latin typeface="Times New Roman" pitchFamily="18" charset="0"/>
                <a:cs typeface="Times New Roman" pitchFamily="18" charset="0"/>
              </a:rPr>
              <a:t> Э.Н. Облачный полк :повесть/Эдуард </a:t>
            </a:r>
            <a:r>
              <a:rPr lang="ru-RU" sz="1800" b="1" i="1" dirty="0" err="1" smtClean="0">
                <a:solidFill>
                  <a:schemeClr val="tx2">
                    <a:lumMod val="50000"/>
                  </a:schemeClr>
                </a:solidFill>
                <a:latin typeface="Times New Roman" pitchFamily="18" charset="0"/>
                <a:cs typeface="Times New Roman" pitchFamily="18" charset="0"/>
              </a:rPr>
              <a:t>Веркин</a:t>
            </a:r>
            <a:r>
              <a:rPr lang="ru-RU" sz="1800" b="1" i="1" dirty="0" smtClean="0">
                <a:solidFill>
                  <a:schemeClr val="tx2">
                    <a:lumMod val="50000"/>
                  </a:schemeClr>
                </a:solidFill>
                <a:latin typeface="Times New Roman" pitchFamily="18" charset="0"/>
                <a:cs typeface="Times New Roman" pitchFamily="18" charset="0"/>
              </a:rPr>
              <a:t>; предисл. Ксении Молдавской.-М.:КомпасГид,2020. - 293с.</a:t>
            </a:r>
            <a:r>
              <a:rPr lang="ru-RU" sz="2000" b="1" i="1" dirty="0" smtClean="0">
                <a:solidFill>
                  <a:schemeClr val="tx2">
                    <a:lumMod val="50000"/>
                  </a:schemeClr>
                </a:solidFill>
                <a:latin typeface="Times New Roman" pitchFamily="18" charset="0"/>
                <a:cs typeface="Times New Roman" pitchFamily="18" charset="0"/>
              </a:rPr>
              <a:t/>
            </a:r>
            <a:br>
              <a:rPr lang="ru-RU" sz="2000" b="1" i="1" dirty="0" smtClean="0">
                <a:solidFill>
                  <a:schemeClr val="tx2">
                    <a:lumMod val="50000"/>
                  </a:schemeClr>
                </a:solidFill>
                <a:latin typeface="Times New Roman" pitchFamily="18" charset="0"/>
                <a:cs typeface="Times New Roman" pitchFamily="18" charset="0"/>
              </a:rPr>
            </a:br>
            <a:endParaRPr lang="ru-RU" sz="2000" b="1" i="1" dirty="0">
              <a:solidFill>
                <a:schemeClr val="tx2">
                  <a:lumMod val="50000"/>
                </a:schemeClr>
              </a:solidFill>
              <a:latin typeface="Times New Roman" pitchFamily="18" charset="0"/>
              <a:cs typeface="Times New Roman" pitchFamily="18" charset="0"/>
            </a:endParaRPr>
          </a:p>
        </p:txBody>
      </p:sp>
      <p:sp>
        <p:nvSpPr>
          <p:cNvPr id="5" name="Содержимое 4"/>
          <p:cNvSpPr>
            <a:spLocks noGrp="1"/>
          </p:cNvSpPr>
          <p:nvPr>
            <p:ph idx="1"/>
          </p:nvPr>
        </p:nvSpPr>
        <p:spPr>
          <a:xfrm>
            <a:off x="2864768" y="1600201"/>
            <a:ext cx="6545932" cy="4525963"/>
          </a:xfrm>
        </p:spPr>
        <p:txBody>
          <a:bodyPr>
            <a:normAutofit/>
          </a:bodyPr>
          <a:lstStyle/>
          <a:p>
            <a:pPr>
              <a:buNone/>
            </a:pPr>
            <a:r>
              <a:rPr lang="ru-RU" sz="2000" b="1" dirty="0" smtClean="0">
                <a:solidFill>
                  <a:schemeClr val="tx2">
                    <a:lumMod val="50000"/>
                  </a:schemeClr>
                </a:solidFill>
                <a:latin typeface="Times New Roman" pitchFamily="18" charset="0"/>
                <a:cs typeface="Times New Roman" pitchFamily="18" charset="0"/>
              </a:rPr>
              <a:t>«Облачный полк» — современная книга о войне и ее героях, книга о судьбах, о долге и, конечно, о мужестве жить. Книга, написанная в канонах отечественной юношеской прозы, но смело через эти каноны переступающая. Отсутствие «геройства», простота, недосказанность, обыденность войны ставят эту книгу в один ряд с лучшими произведениями ХХ века.</a:t>
            </a:r>
            <a:endParaRPr lang="ru-RU" sz="2000" b="1" dirty="0">
              <a:solidFill>
                <a:schemeClr val="tx2">
                  <a:lumMod val="50000"/>
                </a:schemeClr>
              </a:solidFill>
              <a:latin typeface="Times New Roman" pitchFamily="18" charset="0"/>
              <a:cs typeface="Times New Roman" pitchFamily="18" charset="0"/>
            </a:endParaRPr>
          </a:p>
        </p:txBody>
      </p:sp>
      <p:pic>
        <p:nvPicPr>
          <p:cNvPr id="6146" name="Picture 2" descr="https://ampravda.ru/files/images2/images/%D0%9E%D0%B1%D0%BB%D0%B0%D1%87%D0%BD%D1%8B%D0%B9%20%D0%BF%D0%BE%D0%BB%D0%BA%20%D1%84%D0%BE%D1%82%D0%BE%20%D1%81%20%D1%81%D0%B0%D0%B9%D1%82%D0%B0%20labirint.ru.jpg"/>
          <p:cNvPicPr>
            <a:picLocks noChangeAspect="1" noChangeArrowheads="1"/>
          </p:cNvPicPr>
          <p:nvPr/>
        </p:nvPicPr>
        <p:blipFill>
          <a:blip r:embed="rId2" cstate="print"/>
          <a:srcRect/>
          <a:stretch>
            <a:fillRect/>
          </a:stretch>
        </p:blipFill>
        <p:spPr bwMode="auto">
          <a:xfrm rot="21103452" flipH="1">
            <a:off x="745699" y="1944161"/>
            <a:ext cx="1825616" cy="2705232"/>
          </a:xfrm>
          <a:prstGeom prst="rect">
            <a:avLst/>
          </a:prstGeom>
          <a:noFill/>
        </p:spPr>
      </p:pic>
      <p:pic>
        <p:nvPicPr>
          <p:cNvPr id="6" name="Рисунок 5"/>
          <p:cNvPicPr/>
          <p:nvPr/>
        </p:nvPicPr>
        <p:blipFill>
          <a:blip r:embed="rId3" cstate="print"/>
          <a:srcRect/>
          <a:stretch>
            <a:fillRect/>
          </a:stretch>
        </p:blipFill>
        <p:spPr bwMode="auto">
          <a:xfrm>
            <a:off x="704528" y="5373216"/>
            <a:ext cx="1322692" cy="1080120"/>
          </a:xfrm>
          <a:prstGeom prst="rect">
            <a:avLst/>
          </a:prstGeom>
          <a:noFill/>
          <a:ln w="9525">
            <a:noFill/>
            <a:miter lim="800000"/>
            <a:headEnd/>
            <a:tailEnd/>
          </a:ln>
        </p:spPr>
      </p:pic>
    </p:spTree>
    <p:extLst>
      <p:ext uri="{BB962C8B-B14F-4D97-AF65-F5344CB8AC3E}">
        <p14:creationId xmlns:p14="http://schemas.microsoft.com/office/powerpoint/2010/main" val="308877032"/>
      </p:ext>
    </p:extLst>
  </p:cSld>
  <p:clrMapOvr>
    <a:masterClrMapping/>
  </p:clrMapOvr>
  <mc:AlternateContent xmlns:mc="http://schemas.openxmlformats.org/markup-compatibility/2006" xmlns:p14="http://schemas.microsoft.com/office/powerpoint/2010/main">
    <mc:Choice Requires="p14">
      <p:transition spd="slow" p14:dur="1200" advTm="8021">
        <p14:prism/>
      </p:transition>
    </mc:Choice>
    <mc:Fallback xmlns="">
      <p:transition spd="slow" advTm="8021">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1424608" y="277091"/>
            <a:ext cx="8208912" cy="1140547"/>
          </a:xfrm>
        </p:spPr>
        <p:txBody>
          <a:bodyPr>
            <a:normAutofit/>
          </a:bodyPr>
          <a:lstStyle/>
          <a:p>
            <a:r>
              <a:rPr lang="ru-RU" sz="1800" i="1" dirty="0" smtClean="0"/>
              <a:t> </a:t>
            </a:r>
            <a:r>
              <a:rPr lang="ru-RU" sz="1800" b="1" i="1" dirty="0" err="1" smtClean="0">
                <a:solidFill>
                  <a:schemeClr val="tx2">
                    <a:lumMod val="50000"/>
                  </a:schemeClr>
                </a:solidFill>
                <a:latin typeface="Times New Roman" pitchFamily="18" charset="0"/>
                <a:cs typeface="Times New Roman" pitchFamily="18" charset="0"/>
              </a:rPr>
              <a:t>Лиханов</a:t>
            </a:r>
            <a:r>
              <a:rPr lang="ru-RU" sz="1800" b="1" i="1" dirty="0" smtClean="0">
                <a:solidFill>
                  <a:schemeClr val="tx2">
                    <a:lumMod val="50000"/>
                  </a:schemeClr>
                </a:solidFill>
                <a:latin typeface="Times New Roman" pitchFamily="18" charset="0"/>
                <a:cs typeface="Times New Roman" pitchFamily="18" charset="0"/>
              </a:rPr>
              <a:t> А.А.Непрощенная.Роман.-М.:</a:t>
            </a:r>
            <a:r>
              <a:rPr lang="ru-RU" sz="1800" b="1" i="1" dirty="0" err="1" smtClean="0">
                <a:solidFill>
                  <a:schemeClr val="tx2">
                    <a:lumMod val="50000"/>
                  </a:schemeClr>
                </a:solidFill>
                <a:latin typeface="Times New Roman" pitchFamily="18" charset="0"/>
                <a:cs typeface="Times New Roman" pitchFamily="18" charset="0"/>
              </a:rPr>
              <a:t>Издательский,образовательный</a:t>
            </a:r>
            <a:r>
              <a:rPr lang="ru-RU" sz="1800" b="1" i="1" dirty="0" smtClean="0">
                <a:solidFill>
                  <a:schemeClr val="tx2">
                    <a:lumMod val="50000"/>
                  </a:schemeClr>
                </a:solidFill>
                <a:latin typeface="Times New Roman" pitchFamily="18" charset="0"/>
                <a:cs typeface="Times New Roman" pitchFamily="18" charset="0"/>
              </a:rPr>
              <a:t> и культурный центр «Детство.Отрочество.Юность»,2021.-254с.ил</a:t>
            </a:r>
            <a:r>
              <a:rPr lang="ru-RU" sz="2000" b="1" i="1" dirty="0" smtClean="0">
                <a:solidFill>
                  <a:schemeClr val="tx2">
                    <a:lumMod val="50000"/>
                  </a:schemeClr>
                </a:solidFill>
                <a:latin typeface="Times New Roman" pitchFamily="18" charset="0"/>
                <a:cs typeface="Times New Roman" pitchFamily="18" charset="0"/>
              </a:rPr>
              <a:t>.</a:t>
            </a:r>
            <a:endParaRPr lang="ru-RU" sz="2000" b="1" i="1" dirty="0">
              <a:solidFill>
                <a:schemeClr val="tx2">
                  <a:lumMod val="50000"/>
                </a:schemeClr>
              </a:solidFill>
              <a:latin typeface="Times New Roman" pitchFamily="18" charset="0"/>
              <a:cs typeface="Times New Roman" pitchFamily="18" charset="0"/>
            </a:endParaRPr>
          </a:p>
        </p:txBody>
      </p:sp>
      <p:sp>
        <p:nvSpPr>
          <p:cNvPr id="2052" name="AutoShape 4" descr="https://www.pravmir.ru/wp-content/uploads/2020/05/viktor-nadya-240x3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54" name="AutoShape 6" descr="https://www.pravmir.ru/wp-content/uploads/2020/05/viktor-nadya-240x3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8" name="Содержимое 7"/>
          <p:cNvSpPr>
            <a:spLocks noGrp="1"/>
          </p:cNvSpPr>
          <p:nvPr>
            <p:ph idx="1"/>
          </p:nvPr>
        </p:nvSpPr>
        <p:spPr>
          <a:xfrm>
            <a:off x="3800872" y="1600201"/>
            <a:ext cx="5609828" cy="4525963"/>
          </a:xfrm>
        </p:spPr>
        <p:txBody>
          <a:bodyPr>
            <a:normAutofit fontScale="92500" lnSpcReduction="20000"/>
          </a:bodyPr>
          <a:lstStyle/>
          <a:p>
            <a:pPr>
              <a:buNone/>
            </a:pPr>
            <a:r>
              <a:rPr lang="ru-RU" sz="2400" b="1" dirty="0" smtClean="0">
                <a:solidFill>
                  <a:schemeClr val="tx2">
                    <a:lumMod val="50000"/>
                  </a:schemeClr>
                </a:solidFill>
                <a:latin typeface="Times New Roman" pitchFamily="18" charset="0"/>
                <a:cs typeface="Times New Roman" pitchFamily="18" charset="0"/>
              </a:rPr>
              <a:t>Роман "</a:t>
            </a:r>
            <a:r>
              <a:rPr lang="ru-RU" sz="2400" b="1" dirty="0" err="1" smtClean="0">
                <a:solidFill>
                  <a:schemeClr val="tx2">
                    <a:lumMod val="50000"/>
                  </a:schemeClr>
                </a:solidFill>
                <a:latin typeface="Times New Roman" pitchFamily="18" charset="0"/>
                <a:cs typeface="Times New Roman" pitchFamily="18" charset="0"/>
              </a:rPr>
              <a:t>Непрощенная</a:t>
            </a:r>
            <a:r>
              <a:rPr lang="ru-RU" sz="2400" b="1" dirty="0" smtClean="0">
                <a:solidFill>
                  <a:schemeClr val="tx2">
                    <a:lumMod val="50000"/>
                  </a:schemeClr>
                </a:solidFill>
                <a:latin typeface="Times New Roman" pitchFamily="18" charset="0"/>
                <a:cs typeface="Times New Roman" pitchFamily="18" charset="0"/>
              </a:rPr>
              <a:t>" - самый трагический в этом цикле. Тем более что он основан на реальной истории Алёны Сергеевны Никишиной, памяти которой и посвящен роман.</a:t>
            </a:r>
          </a:p>
          <a:p>
            <a:pPr>
              <a:buNone/>
            </a:pPr>
            <a:r>
              <a:rPr lang="ru-RU" sz="2400" b="1" dirty="0" smtClean="0">
                <a:solidFill>
                  <a:schemeClr val="tx2">
                    <a:lumMod val="50000"/>
                  </a:schemeClr>
                </a:solidFill>
                <a:latin typeface="Times New Roman" pitchFamily="18" charset="0"/>
                <a:cs typeface="Times New Roman" pitchFamily="18" charset="0"/>
              </a:rPr>
              <a:t>Судьба красивой деревенской девочки, проведшей, в общем-то, счастливое детство в деревне, но затем втянутой в круговорот войны, кому-то может показаться слишком экзотической, поскольку в ней описана любовь русской 16-летней девушки и немца </a:t>
            </a:r>
            <a:r>
              <a:rPr lang="ru-RU" sz="2400" b="1" dirty="0" err="1" smtClean="0">
                <a:solidFill>
                  <a:schemeClr val="tx2">
                    <a:lumMod val="50000"/>
                  </a:schemeClr>
                </a:solidFill>
                <a:latin typeface="Times New Roman" pitchFamily="18" charset="0"/>
                <a:cs typeface="Times New Roman" pitchFamily="18" charset="0"/>
              </a:rPr>
              <a:t>Вилли</a:t>
            </a:r>
            <a:r>
              <a:rPr lang="ru-RU" sz="2400" b="1" dirty="0" smtClean="0">
                <a:solidFill>
                  <a:schemeClr val="tx2">
                    <a:lumMod val="50000"/>
                  </a:schemeClr>
                </a:solidFill>
                <a:latin typeface="Times New Roman" pitchFamily="18" charset="0"/>
                <a:cs typeface="Times New Roman" pitchFamily="18" charset="0"/>
              </a:rPr>
              <a:t>, погибающего на фронте.</a:t>
            </a:r>
          </a:p>
          <a:p>
            <a:pPr>
              <a:buNone/>
            </a:pPr>
            <a:r>
              <a:rPr lang="ru-RU" dirty="0" smtClean="0"/>
              <a:t/>
            </a:r>
            <a:br>
              <a:rPr lang="ru-RU" dirty="0" smtClean="0"/>
            </a:br>
            <a:endParaRPr lang="ru-RU" dirty="0"/>
          </a:p>
        </p:txBody>
      </p:sp>
      <p:pic>
        <p:nvPicPr>
          <p:cNvPr id="2056" name="Picture 8" descr="https://avatars.dzeninfra.ru/get-zen_doc/1900274/pub_5ed8eecfa1d9d7620e6f4bf2_5ed8f6cf75ee4029d02ed91f/scale_2400"/>
          <p:cNvPicPr>
            <a:picLocks noChangeAspect="1" noChangeArrowheads="1"/>
          </p:cNvPicPr>
          <p:nvPr/>
        </p:nvPicPr>
        <p:blipFill>
          <a:blip r:embed="rId2" cstate="print"/>
          <a:srcRect/>
          <a:stretch>
            <a:fillRect/>
          </a:stretch>
        </p:blipFill>
        <p:spPr bwMode="auto">
          <a:xfrm rot="21182073">
            <a:off x="806955" y="1744936"/>
            <a:ext cx="2236077" cy="3264796"/>
          </a:xfrm>
          <a:prstGeom prst="rect">
            <a:avLst/>
          </a:prstGeom>
          <a:noFill/>
        </p:spPr>
      </p:pic>
      <p:pic>
        <p:nvPicPr>
          <p:cNvPr id="7" name="Рисунок 6"/>
          <p:cNvPicPr/>
          <p:nvPr/>
        </p:nvPicPr>
        <p:blipFill>
          <a:blip r:embed="rId3" cstate="print"/>
          <a:srcRect/>
          <a:stretch>
            <a:fillRect/>
          </a:stretch>
        </p:blipFill>
        <p:spPr bwMode="auto">
          <a:xfrm>
            <a:off x="338744" y="5408758"/>
            <a:ext cx="1322692" cy="1080120"/>
          </a:xfrm>
          <a:prstGeom prst="rect">
            <a:avLst/>
          </a:prstGeom>
          <a:noFill/>
          <a:ln w="9525">
            <a:noFill/>
            <a:miter lim="800000"/>
            <a:headEnd/>
            <a:tailEnd/>
          </a:ln>
        </p:spPr>
      </p:pic>
    </p:spTree>
    <p:extLst>
      <p:ext uri="{BB962C8B-B14F-4D97-AF65-F5344CB8AC3E}">
        <p14:creationId xmlns:p14="http://schemas.microsoft.com/office/powerpoint/2010/main" val="308877032"/>
      </p:ext>
    </p:extLst>
  </p:cSld>
  <p:clrMapOvr>
    <a:masterClrMapping/>
  </p:clrMapOvr>
  <mc:AlternateContent xmlns:mc="http://schemas.openxmlformats.org/markup-compatibility/2006" xmlns:p14="http://schemas.microsoft.com/office/powerpoint/2010/main">
    <mc:Choice Requires="p14">
      <p:transition spd="slow" p14:dur="1200" advTm="9743">
        <p14:prism/>
      </p:transition>
    </mc:Choice>
    <mc:Fallback xmlns="">
      <p:transition spd="slow" advTm="9743">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1928664" y="274638"/>
            <a:ext cx="7482036" cy="1143000"/>
          </a:xfrm>
        </p:spPr>
        <p:txBody>
          <a:bodyPr>
            <a:normAutofit/>
          </a:bodyPr>
          <a:lstStyle/>
          <a:p>
            <a:r>
              <a:rPr lang="ru-RU" sz="2000" dirty="0" smtClean="0">
                <a:latin typeface="Times New Roman" pitchFamily="18" charset="0"/>
                <a:cs typeface="Times New Roman" pitchFamily="18" charset="0"/>
              </a:rPr>
              <a:t> </a:t>
            </a:r>
            <a:r>
              <a:rPr lang="ru-RU" sz="1800" b="1" i="1" dirty="0" smtClean="0">
                <a:solidFill>
                  <a:schemeClr val="tx2">
                    <a:lumMod val="50000"/>
                  </a:schemeClr>
                </a:solidFill>
                <a:latin typeface="Times New Roman" pitchFamily="18" charset="0"/>
                <a:cs typeface="Times New Roman" pitchFamily="18" charset="0"/>
              </a:rPr>
              <a:t>Девочка, не умевшая </a:t>
            </a:r>
            <a:r>
              <a:rPr lang="ru-RU" sz="1800" b="1" i="1" dirty="0" err="1" smtClean="0">
                <a:solidFill>
                  <a:schemeClr val="tx2">
                    <a:lumMod val="50000"/>
                  </a:schemeClr>
                </a:solidFill>
                <a:latin typeface="Times New Roman" pitchFamily="18" charset="0"/>
                <a:cs typeface="Times New Roman" pitchFamily="18" charset="0"/>
              </a:rPr>
              <a:t>ненавидеть:Мое</a:t>
            </a:r>
            <a:r>
              <a:rPr lang="ru-RU" sz="1800" b="1" i="1" dirty="0" smtClean="0">
                <a:solidFill>
                  <a:schemeClr val="tx2">
                    <a:lumMod val="50000"/>
                  </a:schemeClr>
                </a:solidFill>
                <a:latin typeface="Times New Roman" pitchFamily="18" charset="0"/>
                <a:cs typeface="Times New Roman" pitchFamily="18" charset="0"/>
              </a:rPr>
              <a:t> детство в лагере смерти Освенцим/Лидия </a:t>
            </a:r>
            <a:r>
              <a:rPr lang="ru-RU" sz="1800" b="1" i="1" dirty="0" err="1" smtClean="0">
                <a:solidFill>
                  <a:schemeClr val="tx2">
                    <a:lumMod val="50000"/>
                  </a:schemeClr>
                </a:solidFill>
                <a:latin typeface="Times New Roman" pitchFamily="18" charset="0"/>
                <a:cs typeface="Times New Roman" pitchFamily="18" charset="0"/>
              </a:rPr>
              <a:t>Максомович,Паоло</a:t>
            </a:r>
            <a:r>
              <a:rPr lang="ru-RU" sz="1800" b="1" i="1" dirty="0" smtClean="0">
                <a:solidFill>
                  <a:schemeClr val="tx2">
                    <a:lumMod val="50000"/>
                  </a:schemeClr>
                </a:solidFill>
                <a:latin typeface="Times New Roman" pitchFamily="18" charset="0"/>
                <a:cs typeface="Times New Roman" pitchFamily="18" charset="0"/>
              </a:rPr>
              <a:t> </a:t>
            </a:r>
            <a:r>
              <a:rPr lang="ru-RU" sz="1800" b="1" i="1" dirty="0" err="1" smtClean="0">
                <a:solidFill>
                  <a:schemeClr val="tx2">
                    <a:lumMod val="50000"/>
                  </a:schemeClr>
                </a:solidFill>
                <a:latin typeface="Times New Roman" pitchFamily="18" charset="0"/>
                <a:cs typeface="Times New Roman" pitchFamily="18" charset="0"/>
              </a:rPr>
              <a:t>Родари;перевод</a:t>
            </a:r>
            <a:r>
              <a:rPr lang="ru-RU" sz="1800" b="1" i="1" dirty="0" smtClean="0">
                <a:solidFill>
                  <a:schemeClr val="tx2">
                    <a:lumMod val="50000"/>
                  </a:schemeClr>
                </a:solidFill>
                <a:latin typeface="Times New Roman" pitchFamily="18" charset="0"/>
                <a:cs typeface="Times New Roman" pitchFamily="18" charset="0"/>
              </a:rPr>
              <a:t> с итальянского </a:t>
            </a:r>
            <a:r>
              <a:rPr lang="ru-RU" sz="1800" b="1" i="1" dirty="0" err="1" smtClean="0">
                <a:solidFill>
                  <a:schemeClr val="tx2">
                    <a:lumMod val="50000"/>
                  </a:schemeClr>
                </a:solidFill>
                <a:latin typeface="Times New Roman" pitchFamily="18" charset="0"/>
                <a:cs typeface="Times New Roman" pitchFamily="18" charset="0"/>
              </a:rPr>
              <a:t>О.И.Егоровой</a:t>
            </a:r>
            <a:r>
              <a:rPr lang="ru-RU" sz="1800" b="1" i="1" dirty="0" smtClean="0">
                <a:solidFill>
                  <a:schemeClr val="tx2">
                    <a:lumMod val="50000"/>
                  </a:schemeClr>
                </a:solidFill>
                <a:latin typeface="Times New Roman" pitchFamily="18" charset="0"/>
                <a:cs typeface="Times New Roman" pitchFamily="18" charset="0"/>
              </a:rPr>
              <a:t>. – Москва, 2022.– 220с.</a:t>
            </a:r>
            <a:endParaRPr lang="ru-RU" sz="1800" b="1" i="1" dirty="0">
              <a:solidFill>
                <a:schemeClr val="tx2">
                  <a:lumMod val="50000"/>
                </a:schemeClr>
              </a:solidFill>
              <a:latin typeface="Times New Roman" pitchFamily="18" charset="0"/>
              <a:cs typeface="Times New Roman" pitchFamily="18" charset="0"/>
            </a:endParaRPr>
          </a:p>
        </p:txBody>
      </p:sp>
      <p:sp>
        <p:nvSpPr>
          <p:cNvPr id="2052" name="AutoShape 4" descr="https://www.pravmir.ru/wp-content/uploads/2020/05/viktor-nadya-240x3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54" name="AutoShape 6" descr="https://www.pravmir.ru/wp-content/uploads/2020/05/viktor-nadya-240x3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8" name="Содержимое 7"/>
          <p:cNvSpPr>
            <a:spLocks noGrp="1"/>
          </p:cNvSpPr>
          <p:nvPr>
            <p:ph idx="1"/>
          </p:nvPr>
        </p:nvSpPr>
        <p:spPr>
          <a:xfrm>
            <a:off x="4592960" y="2060848"/>
            <a:ext cx="4817740" cy="4065316"/>
          </a:xfrm>
        </p:spPr>
        <p:txBody>
          <a:bodyPr>
            <a:normAutofit/>
          </a:bodyPr>
          <a:lstStyle/>
          <a:p>
            <a:pPr marL="0" indent="0">
              <a:buNone/>
            </a:pPr>
            <a:r>
              <a:rPr lang="ru-RU" sz="2000" b="1" dirty="0" smtClean="0">
                <a:solidFill>
                  <a:schemeClr val="tx2">
                    <a:lumMod val="50000"/>
                  </a:schemeClr>
                </a:solidFill>
                <a:latin typeface="Times New Roman" pitchFamily="18" charset="0"/>
                <a:cs typeface="Times New Roman" pitchFamily="18" charset="0"/>
              </a:rPr>
              <a:t>Книга о маленькой Людмиле, прошедшей через ужасы концлагеря и сумевшей научиться жить нормальной жизнью с помощью своей терпеливой приемной матери. История рассказана простым, ясным и по-детски безыскусным языком и в ней очень ярко прописан важнейший для любого ребенка образ – образ матери, в данном случае белорусской и польской.</a:t>
            </a:r>
            <a:endParaRPr lang="ru-RU" sz="2000" b="1" dirty="0">
              <a:solidFill>
                <a:schemeClr val="tx2">
                  <a:lumMod val="50000"/>
                </a:schemeClr>
              </a:solidFill>
              <a:latin typeface="Times New Roman" pitchFamily="18" charset="0"/>
              <a:cs typeface="Times New Roman" pitchFamily="18" charset="0"/>
            </a:endParaRPr>
          </a:p>
        </p:txBody>
      </p:sp>
      <p:sp>
        <p:nvSpPr>
          <p:cNvPr id="30724" name="AutoShape 4" descr="Миниатюра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0726" name="AutoShape 6" descr="Миниатюра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0728" name="Picture 8" descr="Picture background"/>
          <p:cNvPicPr>
            <a:picLocks noChangeAspect="1" noChangeArrowheads="1"/>
          </p:cNvPicPr>
          <p:nvPr/>
        </p:nvPicPr>
        <p:blipFill>
          <a:blip r:embed="rId2" cstate="print"/>
          <a:srcRect/>
          <a:stretch>
            <a:fillRect/>
          </a:stretch>
        </p:blipFill>
        <p:spPr bwMode="auto">
          <a:xfrm rot="20888490">
            <a:off x="1593148" y="1798049"/>
            <a:ext cx="2090496" cy="3194755"/>
          </a:xfrm>
          <a:prstGeom prst="rect">
            <a:avLst/>
          </a:prstGeom>
          <a:noFill/>
        </p:spPr>
      </p:pic>
      <p:pic>
        <p:nvPicPr>
          <p:cNvPr id="10" name="Рисунок 9"/>
          <p:cNvPicPr/>
          <p:nvPr/>
        </p:nvPicPr>
        <p:blipFill>
          <a:blip r:embed="rId3" cstate="print"/>
          <a:srcRect/>
          <a:stretch>
            <a:fillRect/>
          </a:stretch>
        </p:blipFill>
        <p:spPr bwMode="auto">
          <a:xfrm>
            <a:off x="704528" y="5373216"/>
            <a:ext cx="1322692" cy="1080120"/>
          </a:xfrm>
          <a:prstGeom prst="rect">
            <a:avLst/>
          </a:prstGeom>
          <a:noFill/>
          <a:ln w="9525">
            <a:noFill/>
            <a:miter lim="800000"/>
            <a:headEnd/>
            <a:tailEnd/>
          </a:ln>
        </p:spPr>
      </p:pic>
    </p:spTree>
    <p:extLst>
      <p:ext uri="{BB962C8B-B14F-4D97-AF65-F5344CB8AC3E}">
        <p14:creationId xmlns:p14="http://schemas.microsoft.com/office/powerpoint/2010/main" val="308877032"/>
      </p:ext>
    </p:extLst>
  </p:cSld>
  <p:clrMapOvr>
    <a:masterClrMapping/>
  </p:clrMapOvr>
  <mc:AlternateContent xmlns:mc="http://schemas.openxmlformats.org/markup-compatibility/2006" xmlns:p14="http://schemas.microsoft.com/office/powerpoint/2010/main">
    <mc:Choice Requires="p14">
      <p:transition p14:dur="10" advTm="5620">
        <p14:prism/>
      </p:transition>
    </mc:Choice>
    <mc:Fallback xmlns="">
      <p:transition advTm="562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28664" y="620688"/>
            <a:ext cx="7488832" cy="4493538"/>
          </a:xfrm>
          <a:prstGeom prst="rect">
            <a:avLst/>
          </a:prstGeom>
        </p:spPr>
        <p:txBody>
          <a:bodyPr wrap="square">
            <a:spAutoFit/>
          </a:bodyPr>
          <a:lstStyle/>
          <a:p>
            <a:r>
              <a:rPr lang="ru-RU" sz="2200" b="1" dirty="0" smtClean="0">
                <a:ln>
                  <a:solidFill>
                    <a:schemeClr val="accent4">
                      <a:lumMod val="50000"/>
                    </a:schemeClr>
                  </a:solidFill>
                </a:ln>
                <a:latin typeface="Times New Roman" pitchFamily="18" charset="0"/>
                <a:cs typeface="Times New Roman" pitchFamily="18" charset="0"/>
              </a:rPr>
              <a:t>Казалось бы, давно отгремела Великая Отечественная война, лучшие книги наших писателей со всех сторон осветили ее трагедию, горечь поражений и радость великой Победы мая 1945 года. Но прошло время. Появилась историческая дистанция, которая позволяет видеть прошлое более ясно. Теперь даже молодые, не воевавшие писатели, внуки и правнуки победителей всё чаще обращаются к тем великим и трагическим дням.</a:t>
            </a:r>
          </a:p>
          <a:p>
            <a:r>
              <a:rPr lang="ru-RU" sz="2200" b="1" dirty="0" smtClean="0">
                <a:ln>
                  <a:solidFill>
                    <a:schemeClr val="accent4">
                      <a:lumMod val="50000"/>
                    </a:schemeClr>
                  </a:solidFill>
                </a:ln>
                <a:latin typeface="Times New Roman" pitchFamily="18" charset="0"/>
                <a:cs typeface="Times New Roman" pitchFamily="18" charset="0"/>
              </a:rPr>
              <a:t>Существует немало прекрасных художественных произведений современных авторов о Великой Отечественной войне. С этими книгами вы можете познакомиться ,посмотрев виртуальную книжную выставку</a:t>
            </a:r>
            <a:endParaRPr lang="ru-RU" sz="2200" b="1" dirty="0">
              <a:ln>
                <a:solidFill>
                  <a:schemeClr val="accent4">
                    <a:lumMod val="50000"/>
                  </a:schemeClr>
                </a:solidFill>
              </a:ln>
              <a:latin typeface="Times New Roman" pitchFamily="18" charset="0"/>
              <a:cs typeface="Times New Roman" pitchFamily="18" charset="0"/>
            </a:endParaRPr>
          </a:p>
        </p:txBody>
      </p:sp>
      <p:pic>
        <p:nvPicPr>
          <p:cNvPr id="3" name="Рисунок 2"/>
          <p:cNvPicPr/>
          <p:nvPr/>
        </p:nvPicPr>
        <p:blipFill>
          <a:blip r:embed="rId4" cstate="print"/>
          <a:srcRect/>
          <a:stretch>
            <a:fillRect/>
          </a:stretch>
        </p:blipFill>
        <p:spPr bwMode="auto">
          <a:xfrm>
            <a:off x="389948" y="5373216"/>
            <a:ext cx="1322692" cy="1080120"/>
          </a:xfrm>
          <a:prstGeom prst="rect">
            <a:avLst/>
          </a:prstGeom>
          <a:noFill/>
          <a:ln w="9525">
            <a:noFill/>
            <a:miter lim="800000"/>
            <a:headEnd/>
            <a:tailEnd/>
          </a:ln>
        </p:spPr>
      </p:pic>
      <p:pic>
        <p:nvPicPr>
          <p:cNvPr id="4" name="Рисунок 3" descr="Picture background"/>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4268" y="3573016"/>
            <a:ext cx="1078837" cy="1571987"/>
          </a:xfrm>
          <a:prstGeom prst="rect">
            <a:avLst/>
          </a:prstGeom>
          <a:noFill/>
          <a:ln>
            <a:noFill/>
          </a:ln>
        </p:spPr>
      </p:pic>
      <p:pic>
        <p:nvPicPr>
          <p:cNvPr id="5" name="Рисунок 4"/>
          <p:cNvPicPr/>
          <p:nvPr/>
        </p:nvPicPr>
        <p:blipFill>
          <a:blip r:embed="rId6">
            <a:extLst>
              <a:ext uri="{28A0092B-C50C-407E-A947-70E740481C1C}">
                <a14:useLocalDpi xmlns:a14="http://schemas.microsoft.com/office/drawing/2010/main" val="0"/>
              </a:ext>
            </a:extLst>
          </a:blip>
          <a:srcRect/>
          <a:stretch>
            <a:fillRect/>
          </a:stretch>
        </p:blipFill>
        <p:spPr bwMode="auto">
          <a:xfrm>
            <a:off x="2534374" y="5269435"/>
            <a:ext cx="932279" cy="1354394"/>
          </a:xfrm>
          <a:prstGeom prst="rect">
            <a:avLst/>
          </a:prstGeom>
          <a:noFill/>
        </p:spPr>
      </p:pic>
      <p:pic>
        <p:nvPicPr>
          <p:cNvPr id="6" name="Рисунок 5" descr="https://avatars.mds.yandex.net/i?id=ed35f1f99e738d330d683ffed455259e3a9f2a15-10231558-images-thumbs&amp;n=13"/>
          <p:cNvPicPr/>
          <p:nvPr/>
        </p:nvPicPr>
        <p:blipFill>
          <a:blip r:embed="rId7">
            <a:extLst>
              <a:ext uri="{28A0092B-C50C-407E-A947-70E740481C1C}">
                <a14:useLocalDpi xmlns:a14="http://schemas.microsoft.com/office/drawing/2010/main" val="0"/>
              </a:ext>
            </a:extLst>
          </a:blip>
          <a:srcRect/>
          <a:stretch>
            <a:fillRect/>
          </a:stretch>
        </p:blipFill>
        <p:spPr bwMode="auto">
          <a:xfrm>
            <a:off x="4532516" y="5329351"/>
            <a:ext cx="900100" cy="1308333"/>
          </a:xfrm>
          <a:prstGeom prst="rect">
            <a:avLst/>
          </a:prstGeom>
          <a:noFill/>
          <a:ln>
            <a:noFill/>
          </a:ln>
        </p:spPr>
      </p:pic>
      <p:pic>
        <p:nvPicPr>
          <p:cNvPr id="7" name="Рисунок 6" descr="https://imo10.labirint.ru/books/867623/ph_001.jpg/242-0"/>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90661" y="5298532"/>
            <a:ext cx="880943" cy="1296200"/>
          </a:xfrm>
          <a:prstGeom prst="rect">
            <a:avLst/>
          </a:prstGeom>
          <a:noFill/>
          <a:ln>
            <a:noFill/>
          </a:ln>
        </p:spPr>
      </p:pic>
      <p:pic>
        <p:nvPicPr>
          <p:cNvPr id="8" name="Рисунок 7"/>
          <p:cNvPicPr/>
          <p:nvPr/>
        </p:nvPicPr>
        <p:blipFill>
          <a:blip r:embed="rId9">
            <a:extLst>
              <a:ext uri="{28A0092B-C50C-407E-A947-70E740481C1C}">
                <a14:useLocalDpi xmlns:a14="http://schemas.microsoft.com/office/drawing/2010/main" val="0"/>
              </a:ext>
            </a:extLst>
          </a:blip>
          <a:srcRect/>
          <a:stretch>
            <a:fillRect/>
          </a:stretch>
        </p:blipFill>
        <p:spPr bwMode="auto">
          <a:xfrm>
            <a:off x="272480" y="1484784"/>
            <a:ext cx="1190625" cy="1581150"/>
          </a:xfrm>
          <a:prstGeom prst="rect">
            <a:avLst/>
          </a:prstGeom>
          <a:noFill/>
        </p:spPr>
      </p:pic>
      <p:pic>
        <p:nvPicPr>
          <p:cNvPr id="9" name="Pesni_voennykh_let_-_JEkh_dorogi_pyl_da_tuman_minus_7420288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58192" y="6097912"/>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advTm="6934">
        <p14:prism/>
      </p:transition>
    </mc:Choice>
    <mc:Fallback xmlns="">
      <p:transition spd="slow" advTm="6934">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nextCondLst>
                <p:cond evt="onClick" delay="0">
                  <p:tgtEl>
                    <p:spTgt spid="9"/>
                  </p:tgtEl>
                </p:cond>
              </p:nextCondLst>
            </p:seq>
            <p:audio>
              <p:cMediaNode numSld="999" showWhenStopped="0">
                <p:cTn id="7" repeatCount="indefinite" fill="hold" display="0">
                  <p:stCondLst>
                    <p:cond delay="indefinite"/>
                  </p:stCondLst>
                  <p:endCondLst>
                    <p:cond evt="onStopAudio" delay="0">
                      <p:tgtEl>
                        <p:sldTgt/>
                      </p:tgtEl>
                    </p:cond>
                  </p:endCondLst>
                </p:cTn>
                <p:tgtEl>
                  <p:spTgt spid="9"/>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3584848" y="476673"/>
            <a:ext cx="5578202" cy="1656184"/>
          </a:xfrm>
        </p:spPr>
        <p:txBody>
          <a:bodyPr>
            <a:normAutofit fontScale="90000"/>
          </a:bodyPr>
          <a:lstStyle/>
          <a:p>
            <a:r>
              <a:rPr lang="ru-RU" sz="3100" b="1" i="1" dirty="0" smtClean="0">
                <a:solidFill>
                  <a:srgbClr val="002060"/>
                </a:solidFill>
                <a:latin typeface="Times New Roman" panose="02020603050405020304" pitchFamily="18" charset="0"/>
                <a:cs typeface="Times New Roman" panose="02020603050405020304" pitchFamily="18" charset="0"/>
              </a:rPr>
              <a:t>Памятью жив народ,</a:t>
            </a:r>
            <a:br>
              <a:rPr lang="ru-RU" sz="3100" b="1" i="1" dirty="0" smtClean="0">
                <a:solidFill>
                  <a:srgbClr val="002060"/>
                </a:solidFill>
                <a:latin typeface="Times New Roman" panose="02020603050405020304" pitchFamily="18" charset="0"/>
                <a:cs typeface="Times New Roman" panose="02020603050405020304" pitchFamily="18" charset="0"/>
              </a:rPr>
            </a:br>
            <a:r>
              <a:rPr lang="ru-RU" sz="3100" b="1" i="1" dirty="0" smtClean="0">
                <a:solidFill>
                  <a:srgbClr val="002060"/>
                </a:solidFill>
                <a:latin typeface="Times New Roman" panose="02020603050405020304" pitchFamily="18" charset="0"/>
                <a:cs typeface="Times New Roman" panose="02020603050405020304" pitchFamily="18" charset="0"/>
              </a:rPr>
              <a:t>без неё нет пути в будущее</a:t>
            </a:r>
            <a:br>
              <a:rPr lang="ru-RU" sz="3100" b="1" i="1" dirty="0" smtClean="0">
                <a:solidFill>
                  <a:srgbClr val="002060"/>
                </a:solidFill>
                <a:latin typeface="Times New Roman" panose="02020603050405020304" pitchFamily="18" charset="0"/>
                <a:cs typeface="Times New Roman" panose="02020603050405020304" pitchFamily="18" charset="0"/>
              </a:rPr>
            </a:br>
            <a:r>
              <a:rPr lang="ru-RU" sz="3100" b="1" i="1" dirty="0" err="1" smtClean="0">
                <a:solidFill>
                  <a:srgbClr val="002060"/>
                </a:solidFill>
                <a:latin typeface="Times New Roman" panose="02020603050405020304" pitchFamily="18" charset="0"/>
                <a:cs typeface="Times New Roman" panose="02020603050405020304" pitchFamily="18" charset="0"/>
              </a:rPr>
              <a:t>А.Михайлов</a:t>
            </a:r>
            <a:r>
              <a:rPr lang="ru-RU" dirty="0" smtClean="0"/>
              <a:t/>
            </a:r>
            <a:br>
              <a:rPr lang="ru-RU" dirty="0" smtClean="0"/>
            </a:br>
            <a:endParaRPr lang="ru-RU" dirty="0"/>
          </a:p>
        </p:txBody>
      </p:sp>
      <p:sp>
        <p:nvSpPr>
          <p:cNvPr id="2" name="Подзаголовок 1"/>
          <p:cNvSpPr>
            <a:spLocks noGrp="1"/>
          </p:cNvSpPr>
          <p:nvPr>
            <p:ph type="subTitle" idx="1"/>
          </p:nvPr>
        </p:nvSpPr>
        <p:spPr>
          <a:xfrm>
            <a:off x="344488" y="2708920"/>
            <a:ext cx="9145016" cy="2929880"/>
          </a:xfrm>
        </p:spPr>
        <p:txBody>
          <a:bodyPr>
            <a:noAutofit/>
          </a:bodyPr>
          <a:lstStyle/>
          <a:p>
            <a:r>
              <a:rPr lang="ru-RU" sz="2400" b="1" i="1" dirty="0" smtClean="0">
                <a:solidFill>
                  <a:srgbClr val="002060"/>
                </a:solidFill>
                <a:latin typeface="Times New Roman" panose="02020603050405020304" pitchFamily="18" charset="0"/>
                <a:cs typeface="Times New Roman" panose="02020603050405020304" pitchFamily="18" charset="0"/>
              </a:rPr>
              <a:t>Уходят из жизни люди, которые были свидетелями и участниками этих горестных событий. Но сколько бы лет не прошло, замечательные книги будут возвращать нас в то время.</a:t>
            </a:r>
          </a:p>
          <a:p>
            <a:r>
              <a:rPr lang="ru-RU" sz="2400" b="1" i="1" dirty="0" smtClean="0">
                <a:solidFill>
                  <a:srgbClr val="002060"/>
                </a:solidFill>
                <a:latin typeface="Times New Roman" panose="02020603050405020304" pitchFamily="18" charset="0"/>
                <a:cs typeface="Times New Roman" panose="02020603050405020304" pitchFamily="18" charset="0"/>
              </a:rPr>
              <a:t>Из поколения в поколение мы пронесем память об этой войне, листая пожелтевшие страницы книг, склоняя головы перед бессмертным подвигом наших людей в этой страшной войне</a:t>
            </a:r>
            <a:endParaRPr lang="ru-RU" sz="2400" b="1" i="1" dirty="0">
              <a:solidFill>
                <a:srgbClr val="002060"/>
              </a:solidFill>
              <a:latin typeface="Times New Roman" panose="02020603050405020304" pitchFamily="18" charset="0"/>
              <a:cs typeface="Times New Roman" panose="02020603050405020304" pitchFamily="18" charset="0"/>
            </a:endParaRPr>
          </a:p>
        </p:txBody>
      </p:sp>
      <p:pic>
        <p:nvPicPr>
          <p:cNvPr id="4" name="Объект 3"/>
          <p:cNvPicPr>
            <a:picLocks noGrp="1"/>
          </p:cNvPicPr>
          <p:nvPr>
            <p:ph idx="4294967295"/>
          </p:nvPr>
        </p:nvPicPr>
        <p:blipFill>
          <a:blip r:embed="rId2" cstate="print"/>
          <a:stretch>
            <a:fillRect/>
          </a:stretch>
        </p:blipFill>
        <p:spPr bwMode="auto">
          <a:xfrm>
            <a:off x="336603" y="5445224"/>
            <a:ext cx="1322388" cy="1081087"/>
          </a:xfrm>
          <a:prstGeom prst="rect">
            <a:avLst/>
          </a:prstGeom>
          <a:noFill/>
          <a:ln w="9525">
            <a:noFill/>
            <a:miter lim="800000"/>
            <a:headEnd/>
            <a:tailEnd/>
          </a:ln>
        </p:spPr>
      </p:pic>
    </p:spTree>
    <p:extLst>
      <p:ext uri="{BB962C8B-B14F-4D97-AF65-F5344CB8AC3E}">
        <p14:creationId xmlns:p14="http://schemas.microsoft.com/office/powerpoint/2010/main" val="4155281835"/>
      </p:ext>
    </p:extLst>
  </p:cSld>
  <p:clrMapOvr>
    <a:masterClrMapping/>
  </p:clrMapOvr>
  <mc:AlternateContent xmlns:mc="http://schemas.openxmlformats.org/markup-compatibility/2006" xmlns:p14="http://schemas.microsoft.com/office/powerpoint/2010/main">
    <mc:Choice Requires="p14">
      <p:transition spd="slow" p14:dur="1200" advTm="6815">
        <p14:prism/>
      </p:transition>
    </mc:Choice>
    <mc:Fallback xmlns="">
      <p:transition spd="slow" advTm="6815">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rot="10800000" flipV="1">
            <a:off x="495300" y="1417638"/>
            <a:ext cx="8915400" cy="3307506"/>
          </a:xfrm>
        </p:spPr>
        <p:txBody>
          <a:bodyPr>
            <a:normAutofit/>
          </a:bodyPr>
          <a:lstStyle/>
          <a:p>
            <a:r>
              <a:rPr lang="ru-RU" sz="4800" b="1" dirty="0" smtClean="0">
                <a:solidFill>
                  <a:srgbClr val="002060"/>
                </a:solidFill>
                <a:latin typeface="Times New Roman" panose="02020603050405020304" pitchFamily="18" charset="0"/>
                <a:cs typeface="Times New Roman" panose="02020603050405020304" pitchFamily="18" charset="0"/>
              </a:rPr>
              <a:t>Спасибо за внимание!</a:t>
            </a:r>
            <a:endParaRPr lang="ru-RU" sz="4800" b="1" dirty="0">
              <a:solidFill>
                <a:srgbClr val="002060"/>
              </a:solidFill>
              <a:latin typeface="Times New Roman" panose="02020603050405020304" pitchFamily="18" charset="0"/>
              <a:cs typeface="Times New Roman" panose="02020603050405020304" pitchFamily="18" charset="0"/>
            </a:endParaRPr>
          </a:p>
        </p:txBody>
      </p:sp>
      <p:sp>
        <p:nvSpPr>
          <p:cNvPr id="2052" name="AutoShape 4" descr="https://www.pravmir.ru/wp-content/uploads/2020/05/viktor-nadya-240x3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54" name="AutoShape 6" descr="https://www.pravmir.ru/wp-content/uploads/2020/05/viktor-nadya-240x3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6" name="Объект 5"/>
          <p:cNvPicPr>
            <a:picLocks noGrp="1"/>
          </p:cNvPicPr>
          <p:nvPr>
            <p:ph idx="1"/>
          </p:nvPr>
        </p:nvPicPr>
        <p:blipFill>
          <a:blip r:embed="rId2" cstate="print"/>
          <a:srcRect/>
          <a:stretch>
            <a:fillRect/>
          </a:stretch>
        </p:blipFill>
        <p:spPr bwMode="auto">
          <a:xfrm>
            <a:off x="6825208" y="336931"/>
            <a:ext cx="2185883" cy="1795925"/>
          </a:xfrm>
          <a:prstGeom prst="rect">
            <a:avLst/>
          </a:prstGeom>
          <a:noFill/>
          <a:ln w="9525">
            <a:noFill/>
            <a:miter lim="800000"/>
            <a:headEnd/>
            <a:tailEnd/>
          </a:ln>
        </p:spPr>
      </p:pic>
    </p:spTree>
    <p:extLst>
      <p:ext uri="{BB962C8B-B14F-4D97-AF65-F5344CB8AC3E}">
        <p14:creationId xmlns:p14="http://schemas.microsoft.com/office/powerpoint/2010/main" val="308877032"/>
      </p:ext>
    </p:extLst>
  </p:cSld>
  <p:clrMapOvr>
    <a:masterClrMapping/>
  </p:clrMapOvr>
  <mc:AlternateContent xmlns:mc="http://schemas.openxmlformats.org/markup-compatibility/2006" xmlns:p14="http://schemas.microsoft.com/office/powerpoint/2010/main">
    <mc:Choice Requires="p14">
      <p:transition spd="slow" p14:dur="1200" advTm="1022">
        <p14:prism/>
      </p:transition>
    </mc:Choice>
    <mc:Fallback xmlns="">
      <p:transition spd="slow" advTm="1022">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360712" y="404664"/>
            <a:ext cx="6336704" cy="1152128"/>
          </a:xfrm>
        </p:spPr>
        <p:style>
          <a:lnRef idx="2">
            <a:schemeClr val="accent2"/>
          </a:lnRef>
          <a:fillRef idx="1">
            <a:schemeClr val="lt1"/>
          </a:fillRef>
          <a:effectRef idx="0">
            <a:schemeClr val="accent2"/>
          </a:effectRef>
          <a:fontRef idx="minor">
            <a:schemeClr val="dk1"/>
          </a:fontRef>
        </p:style>
        <p:txBody>
          <a:bodyPr>
            <a:normAutofit/>
          </a:bodyPr>
          <a:lstStyle/>
          <a:p>
            <a:r>
              <a:rPr lang="ru-RU" sz="2400" dirty="0" smtClean="0">
                <a:solidFill>
                  <a:srgbClr val="C00000"/>
                </a:solidFill>
                <a:latin typeface="Arial Black" pitchFamily="34" charset="0"/>
                <a:cs typeface="Times New Roman" pitchFamily="18" charset="0"/>
              </a:rPr>
              <a:t>Листая военные страницы…</a:t>
            </a:r>
            <a:endParaRPr lang="ru-RU" sz="2400" dirty="0">
              <a:solidFill>
                <a:srgbClr val="C00000"/>
              </a:solidFill>
              <a:latin typeface="Arial Black" pitchFamily="34" charset="0"/>
              <a:cs typeface="Times New Roman" pitchFamily="18" charset="0"/>
            </a:endParaRPr>
          </a:p>
        </p:txBody>
      </p:sp>
      <p:sp>
        <p:nvSpPr>
          <p:cNvPr id="6" name="Содержимое 5"/>
          <p:cNvSpPr>
            <a:spLocks noGrp="1"/>
          </p:cNvSpPr>
          <p:nvPr>
            <p:ph sz="half" idx="1"/>
          </p:nvPr>
        </p:nvSpPr>
        <p:spPr>
          <a:xfrm>
            <a:off x="272480" y="1844824"/>
            <a:ext cx="5112568" cy="4281340"/>
          </a:xfrm>
        </p:spPr>
        <p:txBody>
          <a:bodyPr/>
          <a:lstStyle/>
          <a:p>
            <a:pPr>
              <a:buNone/>
            </a:pPr>
            <a:r>
              <a:rPr lang="ru-RU" b="1" i="1" dirty="0" smtClean="0">
                <a:solidFill>
                  <a:schemeClr val="tx2">
                    <a:lumMod val="50000"/>
                  </a:schemeClr>
                </a:solidFill>
                <a:latin typeface="Times New Roman" panose="02020603050405020304" pitchFamily="18" charset="0"/>
                <a:cs typeface="Times New Roman" panose="02020603050405020304" pitchFamily="18" charset="0"/>
              </a:rPr>
              <a:t>Бессмертен подвиг     русского солдата</a:t>
            </a:r>
          </a:p>
          <a:p>
            <a:pPr>
              <a:buNone/>
            </a:pPr>
            <a:r>
              <a:rPr lang="ru-RU" b="1" i="1" dirty="0" smtClean="0">
                <a:solidFill>
                  <a:schemeClr val="tx2">
                    <a:lumMod val="50000"/>
                  </a:schemeClr>
                </a:solidFill>
                <a:latin typeface="Times New Roman" panose="02020603050405020304" pitchFamily="18" charset="0"/>
                <a:cs typeface="Times New Roman" panose="02020603050405020304" pitchFamily="18" charset="0"/>
              </a:rPr>
              <a:t>Пройдут </a:t>
            </a:r>
            <a:r>
              <a:rPr lang="ru-RU" b="1" i="1" dirty="0" err="1" smtClean="0">
                <a:solidFill>
                  <a:schemeClr val="tx2">
                    <a:lumMod val="50000"/>
                  </a:schemeClr>
                </a:solidFill>
                <a:latin typeface="Times New Roman" panose="02020603050405020304" pitchFamily="18" charset="0"/>
                <a:cs typeface="Times New Roman" panose="02020603050405020304" pitchFamily="18" charset="0"/>
              </a:rPr>
              <a:t>века,но</a:t>
            </a:r>
            <a:r>
              <a:rPr lang="ru-RU" b="1" i="1" dirty="0" smtClean="0">
                <a:solidFill>
                  <a:schemeClr val="tx2">
                    <a:lumMod val="50000"/>
                  </a:schemeClr>
                </a:solidFill>
                <a:latin typeface="Times New Roman" panose="02020603050405020304" pitchFamily="18" charset="0"/>
                <a:cs typeface="Times New Roman" panose="02020603050405020304" pitchFamily="18" charset="0"/>
              </a:rPr>
              <a:t> подвиг не умрёт,</a:t>
            </a:r>
          </a:p>
          <a:p>
            <a:pPr>
              <a:buNone/>
            </a:pPr>
            <a:r>
              <a:rPr lang="ru-RU" b="1" i="1" dirty="0" smtClean="0">
                <a:solidFill>
                  <a:schemeClr val="tx2">
                    <a:lumMod val="50000"/>
                  </a:schemeClr>
                </a:solidFill>
                <a:latin typeface="Times New Roman" panose="02020603050405020304" pitchFamily="18" charset="0"/>
                <a:cs typeface="Times New Roman" panose="02020603050405020304" pitchFamily="18" charset="0"/>
              </a:rPr>
              <a:t>И наша память для него награда,</a:t>
            </a:r>
          </a:p>
          <a:p>
            <a:pPr>
              <a:buNone/>
            </a:pPr>
            <a:r>
              <a:rPr lang="ru-RU" b="1" i="1" dirty="0" smtClean="0">
                <a:solidFill>
                  <a:schemeClr val="tx2">
                    <a:lumMod val="50000"/>
                  </a:schemeClr>
                </a:solidFill>
                <a:latin typeface="Times New Roman" panose="02020603050405020304" pitchFamily="18" charset="0"/>
                <a:cs typeface="Times New Roman" panose="02020603050405020304" pitchFamily="18" charset="0"/>
              </a:rPr>
              <a:t>Которая в сердцах у нас живёт.</a:t>
            </a:r>
          </a:p>
          <a:p>
            <a:pPr>
              <a:buNone/>
            </a:pPr>
            <a:r>
              <a:rPr lang="ru-RU" dirty="0" smtClean="0"/>
              <a:t>                       </a:t>
            </a:r>
            <a:r>
              <a:rPr lang="ru-RU" b="1" i="1" dirty="0" err="1" smtClean="0">
                <a:solidFill>
                  <a:schemeClr val="tx2">
                    <a:lumMod val="50000"/>
                  </a:schemeClr>
                </a:solidFill>
                <a:latin typeface="Times New Roman" panose="02020603050405020304" pitchFamily="18" charset="0"/>
                <a:cs typeface="Times New Roman" panose="02020603050405020304" pitchFamily="18" charset="0"/>
              </a:rPr>
              <a:t>Н.Андриянов</a:t>
            </a:r>
            <a:endParaRPr lang="ru-RU" b="1" i="1" dirty="0">
              <a:solidFill>
                <a:schemeClr val="tx2">
                  <a:lumMod val="50000"/>
                </a:schemeClr>
              </a:solidFill>
              <a:latin typeface="Times New Roman" panose="02020603050405020304" pitchFamily="18" charset="0"/>
              <a:cs typeface="Times New Roman" panose="02020603050405020304" pitchFamily="18" charset="0"/>
            </a:endParaRPr>
          </a:p>
        </p:txBody>
      </p:sp>
      <p:sp>
        <p:nvSpPr>
          <p:cNvPr id="5" name="5-конечная звезда 4"/>
          <p:cNvSpPr/>
          <p:nvPr/>
        </p:nvSpPr>
        <p:spPr>
          <a:xfrm rot="681212">
            <a:off x="5406394" y="1858354"/>
            <a:ext cx="4053047" cy="3616754"/>
          </a:xfrm>
          <a:prstGeom prst="star5">
            <a:avLst>
              <a:gd name="adj" fmla="val 25668"/>
              <a:gd name="hf" fmla="val 105146"/>
              <a:gd name="vf" fmla="val 11055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cap="all" dirty="0" smtClean="0">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latin typeface="Times New Roman" pitchFamily="18" charset="0"/>
                <a:cs typeface="Times New Roman" pitchFamily="18" charset="0"/>
              </a:rPr>
              <a:t>Помните! Люди! Помните!</a:t>
            </a:r>
          </a:p>
          <a:p>
            <a:pPr algn="ctr"/>
            <a:r>
              <a:rPr lang="ru-RU" sz="1400" b="1" cap="all" dirty="0" smtClean="0">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latin typeface="Times New Roman" pitchFamily="18" charset="0"/>
                <a:cs typeface="Times New Roman" pitchFamily="18" charset="0"/>
              </a:rPr>
              <a:t>Какою ценой завоевано счастье,</a:t>
            </a:r>
          </a:p>
          <a:p>
            <a:pPr algn="ctr"/>
            <a:r>
              <a:rPr lang="ru-RU" sz="1400" b="1" cap="all" dirty="0" smtClean="0">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latin typeface="Times New Roman" pitchFamily="18" charset="0"/>
                <a:cs typeface="Times New Roman" pitchFamily="18" charset="0"/>
              </a:rPr>
              <a:t>пожалуйста, помните!</a:t>
            </a:r>
            <a:endParaRPr lang="ru-RU" sz="1400" b="1" cap="all" dirty="0">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latin typeface="Times New Roman" pitchFamily="18" charset="0"/>
              <a:cs typeface="Times New Roman" pitchFamily="18" charset="0"/>
            </a:endParaRPr>
          </a:p>
        </p:txBody>
      </p:sp>
      <p:pic>
        <p:nvPicPr>
          <p:cNvPr id="8" name="Рисунок 7"/>
          <p:cNvPicPr/>
          <p:nvPr/>
        </p:nvPicPr>
        <p:blipFill>
          <a:blip r:embed="rId2" cstate="print"/>
          <a:srcRect/>
          <a:stretch>
            <a:fillRect/>
          </a:stretch>
        </p:blipFill>
        <p:spPr bwMode="auto">
          <a:xfrm>
            <a:off x="416496" y="5517232"/>
            <a:ext cx="1322692" cy="108012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Tm="6734">
        <p14:prism/>
      </p:transition>
    </mc:Choice>
    <mc:Fallback xmlns="">
      <p:transition spd="slow" advTm="6734">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1836530" y="670865"/>
            <a:ext cx="7848872" cy="788158"/>
          </a:xfrm>
        </p:spPr>
        <p:txBody>
          <a:bodyPr>
            <a:normAutofit fontScale="90000"/>
          </a:bodyPr>
          <a:lstStyle/>
          <a:p>
            <a:r>
              <a:rPr lang="ru-RU" sz="2000" b="1" i="1" dirty="0" err="1" smtClean="0">
                <a:solidFill>
                  <a:schemeClr val="tx2">
                    <a:lumMod val="50000"/>
                  </a:schemeClr>
                </a:solidFill>
                <a:latin typeface="Times New Roman" pitchFamily="18" charset="0"/>
                <a:cs typeface="Times New Roman" pitchFamily="18" charset="0"/>
              </a:rPr>
              <a:t>Тамоников.А</a:t>
            </a:r>
            <a:r>
              <a:rPr lang="ru-RU" sz="2000" b="1" i="1" dirty="0" smtClean="0">
                <a:solidFill>
                  <a:schemeClr val="tx2">
                    <a:lumMod val="50000"/>
                  </a:schemeClr>
                </a:solidFill>
                <a:latin typeface="Times New Roman" pitchFamily="18" charset="0"/>
                <a:cs typeface="Times New Roman" pitchFamily="18" charset="0"/>
              </a:rPr>
              <a:t>. А. Крымский </a:t>
            </a:r>
            <a:r>
              <a:rPr lang="ru-RU" sz="2000" b="1" i="1" dirty="0" err="1" smtClean="0">
                <a:solidFill>
                  <a:schemeClr val="tx2">
                    <a:lumMod val="50000"/>
                  </a:schemeClr>
                </a:solidFill>
                <a:latin typeface="Times New Roman" pitchFamily="18" charset="0"/>
                <a:cs typeface="Times New Roman" pitchFamily="18" charset="0"/>
              </a:rPr>
              <a:t>оборотень:роман</a:t>
            </a:r>
            <a:r>
              <a:rPr lang="ru-RU" sz="2000" b="1" i="1" dirty="0" smtClean="0">
                <a:solidFill>
                  <a:schemeClr val="tx2">
                    <a:lumMod val="50000"/>
                  </a:schemeClr>
                </a:solidFill>
                <a:latin typeface="Times New Roman" pitchFamily="18" charset="0"/>
                <a:cs typeface="Times New Roman" pitchFamily="18" charset="0"/>
              </a:rPr>
              <a:t>/Александр </a:t>
            </a:r>
            <a:r>
              <a:rPr lang="ru-RU" sz="2000" b="1" i="1" dirty="0" err="1" smtClean="0">
                <a:solidFill>
                  <a:schemeClr val="tx2">
                    <a:lumMod val="50000"/>
                  </a:schemeClr>
                </a:solidFill>
                <a:latin typeface="Times New Roman" pitchFamily="18" charset="0"/>
                <a:cs typeface="Times New Roman" pitchFamily="18" charset="0"/>
              </a:rPr>
              <a:t>Тамоников</a:t>
            </a:r>
            <a:r>
              <a:rPr lang="ru-RU" sz="2000" b="1" i="1" dirty="0" smtClean="0">
                <a:solidFill>
                  <a:schemeClr val="tx2">
                    <a:lumMod val="50000"/>
                  </a:schemeClr>
                </a:solidFill>
                <a:latin typeface="Times New Roman" pitchFamily="18" charset="0"/>
                <a:cs typeface="Times New Roman" pitchFamily="18" charset="0"/>
              </a:rPr>
              <a:t>. – Москва.:Эксмо,2023. – 316 с</a:t>
            </a:r>
            <a:r>
              <a:rPr lang="ru-RU" sz="2000" dirty="0" smtClean="0">
                <a:latin typeface="Times New Roman" pitchFamily="18" charset="0"/>
                <a:cs typeface="Times New Roman" pitchFamily="18" charset="0"/>
              </a:rPr>
              <a:t>. </a:t>
            </a:r>
            <a:r>
              <a:rPr lang="ru-RU" dirty="0" smtClean="0"/>
              <a:t/>
            </a:r>
            <a:br>
              <a:rPr lang="ru-RU" dirty="0" smtClean="0"/>
            </a:br>
            <a:endParaRPr lang="ru-RU" dirty="0"/>
          </a:p>
        </p:txBody>
      </p:sp>
      <p:pic>
        <p:nvPicPr>
          <p:cNvPr id="7" name="Содержимое 6" descr="Picture background"/>
          <p:cNvPicPr>
            <a:picLocks noGrp="1"/>
          </p:cNvPicPr>
          <p:nvPr>
            <p:ph idx="1"/>
          </p:nvPr>
        </p:nvPicPr>
        <p:blipFill>
          <a:blip r:embed="rId2" cstate="print">
            <a:extLst>
              <a:ext uri="{28A0092B-C50C-407E-A947-70E740481C1C}">
                <a14:useLocalDpi xmlns:a14="http://schemas.microsoft.com/office/drawing/2010/main" val="0"/>
              </a:ext>
            </a:extLst>
          </a:blip>
          <a:srcRect l="3306" r="7425"/>
          <a:stretch>
            <a:fillRect/>
          </a:stretch>
        </p:blipFill>
        <p:spPr bwMode="auto">
          <a:xfrm rot="20900361">
            <a:off x="772304" y="1738980"/>
            <a:ext cx="2111604" cy="3023930"/>
          </a:xfrm>
          <a:prstGeom prst="rect">
            <a:avLst/>
          </a:prstGeom>
          <a:noFill/>
          <a:ln>
            <a:noFill/>
          </a:ln>
        </p:spPr>
      </p:pic>
      <p:sp>
        <p:nvSpPr>
          <p:cNvPr id="6" name="Содержимое 5"/>
          <p:cNvSpPr>
            <a:spLocks noGrp="1"/>
          </p:cNvSpPr>
          <p:nvPr>
            <p:ph sz="half" idx="4294967295"/>
          </p:nvPr>
        </p:nvSpPr>
        <p:spPr>
          <a:xfrm>
            <a:off x="3080792" y="1772816"/>
            <a:ext cx="5976664" cy="4032448"/>
          </a:xfrm>
        </p:spPr>
        <p:txBody>
          <a:bodyPr>
            <a:normAutofit fontScale="40000" lnSpcReduction="20000"/>
          </a:bodyPr>
          <a:lstStyle/>
          <a:p>
            <a:pPr>
              <a:buNone/>
            </a:pPr>
            <a:r>
              <a:rPr lang="ru-RU" sz="5000" b="1" dirty="0" smtClean="0">
                <a:solidFill>
                  <a:schemeClr val="tx2">
                    <a:lumMod val="50000"/>
                  </a:schemeClr>
                </a:solidFill>
                <a:latin typeface="Times New Roman" pitchFamily="18" charset="0"/>
                <a:cs typeface="Times New Roman" pitchFamily="18" charset="0"/>
              </a:rPr>
              <a:t>Весна 1944 года. Накануне своего бегства из Крыма фашистам удается разоблачить и полностью уничтожить группу советских подпольщиков. Спасаются только пятеро. Они уверены, что их группу кто-то предал. Тем более что один из уцелевших, боец по кличке </a:t>
            </a:r>
            <a:r>
              <a:rPr lang="ru-RU" sz="5000" b="1" dirty="0" err="1" smtClean="0">
                <a:solidFill>
                  <a:schemeClr val="tx2">
                    <a:lumMod val="50000"/>
                  </a:schemeClr>
                </a:solidFill>
                <a:latin typeface="Times New Roman" pitchFamily="18" charset="0"/>
                <a:cs typeface="Times New Roman" pitchFamily="18" charset="0"/>
              </a:rPr>
              <a:t>Бильярдист</a:t>
            </a:r>
            <a:r>
              <a:rPr lang="ru-RU" sz="5000" b="1" dirty="0" smtClean="0">
                <a:solidFill>
                  <a:schemeClr val="tx2">
                    <a:lumMod val="50000"/>
                  </a:schemeClr>
                </a:solidFill>
                <a:latin typeface="Times New Roman" pitchFamily="18" charset="0"/>
                <a:cs typeface="Times New Roman" pitchFamily="18" charset="0"/>
              </a:rPr>
              <a:t>, внезапно исчез сразу же после расправы. С просьбой помочь выявить в их рядах предателя подпольщики обращаются в контрразведку. Дело поручено капитану </a:t>
            </a:r>
            <a:r>
              <a:rPr lang="ru-RU" sz="5000" b="1" dirty="0" err="1" smtClean="0">
                <a:solidFill>
                  <a:schemeClr val="tx2">
                    <a:lumMod val="50000"/>
                  </a:schemeClr>
                </a:solidFill>
                <a:latin typeface="Times New Roman" pitchFamily="18" charset="0"/>
                <a:cs typeface="Times New Roman" pitchFamily="18" charset="0"/>
              </a:rPr>
              <a:t>СМЕРШа</a:t>
            </a:r>
            <a:r>
              <a:rPr lang="ru-RU" sz="5000" b="1" dirty="0" smtClean="0">
                <a:solidFill>
                  <a:schemeClr val="tx2">
                    <a:lumMod val="50000"/>
                  </a:schemeClr>
                </a:solidFill>
                <a:latin typeface="Times New Roman" pitchFamily="18" charset="0"/>
                <a:cs typeface="Times New Roman" pitchFamily="18" charset="0"/>
              </a:rPr>
              <a:t> Семену Ольхину. Он начинает прорабатывать разные версии, пока ему в руки не попадают показания одного из обезвреженных немецких диверсантов…</a:t>
            </a:r>
          </a:p>
          <a:p>
            <a:pPr>
              <a:buNone/>
            </a:pPr>
            <a:r>
              <a:rPr lang="ru-RU" b="1" dirty="0" smtClean="0">
                <a:solidFill>
                  <a:schemeClr val="tx2">
                    <a:lumMod val="50000"/>
                  </a:schemeClr>
                </a:solidFill>
              </a:rPr>
              <a:t> </a:t>
            </a:r>
          </a:p>
          <a:p>
            <a:pPr>
              <a:buNone/>
            </a:pPr>
            <a:r>
              <a:rPr lang="ru-RU" dirty="0" smtClean="0"/>
              <a:t> </a:t>
            </a:r>
          </a:p>
          <a:p>
            <a:endParaRPr lang="ru-RU" dirty="0"/>
          </a:p>
        </p:txBody>
      </p:sp>
      <p:pic>
        <p:nvPicPr>
          <p:cNvPr id="9" name="Рисунок 8"/>
          <p:cNvPicPr/>
          <p:nvPr/>
        </p:nvPicPr>
        <p:blipFill>
          <a:blip r:embed="rId3" cstate="print"/>
          <a:srcRect/>
          <a:stretch>
            <a:fillRect/>
          </a:stretch>
        </p:blipFill>
        <p:spPr bwMode="auto">
          <a:xfrm>
            <a:off x="344488" y="5517232"/>
            <a:ext cx="1322692" cy="1080120"/>
          </a:xfrm>
          <a:prstGeom prst="rect">
            <a:avLst/>
          </a:prstGeom>
          <a:noFill/>
          <a:ln w="9525">
            <a:noFill/>
            <a:miter lim="800000"/>
            <a:headEnd/>
            <a:tailEnd/>
          </a:ln>
        </p:spPr>
      </p:pic>
    </p:spTree>
    <p:extLst>
      <p:ext uri="{BB962C8B-B14F-4D97-AF65-F5344CB8AC3E}">
        <p14:creationId xmlns:p14="http://schemas.microsoft.com/office/powerpoint/2010/main" val="308877032"/>
      </p:ext>
    </p:extLst>
  </p:cSld>
  <p:clrMapOvr>
    <a:masterClrMapping/>
  </p:clrMapOvr>
  <mc:AlternateContent xmlns:mc="http://schemas.openxmlformats.org/markup-compatibility/2006" xmlns:p14="http://schemas.microsoft.com/office/powerpoint/2010/main">
    <mc:Choice Requires="p14">
      <p:transition spd="slow" p14:dur="1200" advTm="9994">
        <p14:prism/>
      </p:transition>
    </mc:Choice>
    <mc:Fallback xmlns="">
      <p:transition spd="slow" advTm="9994">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1136576" y="274638"/>
            <a:ext cx="8424936" cy="1143000"/>
          </a:xfrm>
        </p:spPr>
        <p:txBody>
          <a:bodyPr>
            <a:normAutofit/>
          </a:bodyPr>
          <a:lstStyle/>
          <a:p>
            <a:r>
              <a:rPr lang="ru-RU" sz="2000" b="1" i="1" dirty="0" smtClean="0">
                <a:solidFill>
                  <a:schemeClr val="tx2">
                    <a:lumMod val="50000"/>
                  </a:schemeClr>
                </a:solidFill>
                <a:latin typeface="Times New Roman" pitchFamily="18" charset="0"/>
                <a:cs typeface="Times New Roman" pitchFamily="18" charset="0"/>
              </a:rPr>
              <a:t>Гранин </a:t>
            </a:r>
            <a:r>
              <a:rPr lang="ru-RU" sz="2000" b="1" i="1" dirty="0" err="1" smtClean="0">
                <a:solidFill>
                  <a:schemeClr val="tx2">
                    <a:lumMod val="50000"/>
                  </a:schemeClr>
                </a:solidFill>
                <a:latin typeface="Times New Roman" pitchFamily="18" charset="0"/>
                <a:cs typeface="Times New Roman" pitchFamily="18" charset="0"/>
              </a:rPr>
              <a:t>Д.А.Мой</a:t>
            </a:r>
            <a:r>
              <a:rPr lang="ru-RU" sz="2000" b="1" i="1" dirty="0" smtClean="0">
                <a:solidFill>
                  <a:schemeClr val="tx2">
                    <a:lumMod val="50000"/>
                  </a:schemeClr>
                </a:solidFill>
                <a:latin typeface="Times New Roman" pitchFamily="18" charset="0"/>
                <a:cs typeface="Times New Roman" pitchFamily="18" charset="0"/>
              </a:rPr>
              <a:t> лейтенант: роман/Даниил Гранин. – Санкт-Петербург:Амфора,2015.-254с.</a:t>
            </a:r>
            <a:endParaRPr lang="ru-RU" sz="2000" b="1" i="1" dirty="0">
              <a:solidFill>
                <a:schemeClr val="tx2">
                  <a:lumMod val="50000"/>
                </a:schemeClr>
              </a:solidFill>
              <a:latin typeface="Times New Roman" pitchFamily="18" charset="0"/>
              <a:cs typeface="Times New Roman" pitchFamily="18" charset="0"/>
            </a:endParaRPr>
          </a:p>
        </p:txBody>
      </p:sp>
      <p:sp>
        <p:nvSpPr>
          <p:cNvPr id="11" name="Содержимое 10"/>
          <p:cNvSpPr>
            <a:spLocks noGrp="1"/>
          </p:cNvSpPr>
          <p:nvPr>
            <p:ph idx="1"/>
          </p:nvPr>
        </p:nvSpPr>
        <p:spPr>
          <a:xfrm>
            <a:off x="3368824" y="1772815"/>
            <a:ext cx="6041876" cy="4353349"/>
          </a:xfrm>
        </p:spPr>
        <p:txBody>
          <a:bodyPr>
            <a:noAutofit/>
          </a:bodyPr>
          <a:lstStyle/>
          <a:p>
            <a:pPr>
              <a:buNone/>
            </a:pPr>
            <a:r>
              <a:rPr lang="ru-RU" sz="2000" dirty="0" smtClean="0">
                <a:latin typeface="Times New Roman" pitchFamily="18" charset="0"/>
                <a:cs typeface="Times New Roman" pitchFamily="18" charset="0"/>
              </a:rPr>
              <a:t> </a:t>
            </a:r>
            <a:r>
              <a:rPr lang="ru-RU" sz="2000" b="1" dirty="0" smtClean="0">
                <a:solidFill>
                  <a:schemeClr val="tx2">
                    <a:lumMod val="50000"/>
                  </a:schemeClr>
                </a:solidFill>
                <a:latin typeface="Times New Roman" pitchFamily="18" charset="0"/>
                <a:cs typeface="Times New Roman" pitchFamily="18" charset="0"/>
              </a:rPr>
              <a:t>Роман Даниила </a:t>
            </a:r>
            <a:r>
              <a:rPr lang="ru-RU" sz="2000" b="1" dirty="0" err="1" smtClean="0">
                <a:solidFill>
                  <a:schemeClr val="tx2">
                    <a:lumMod val="50000"/>
                  </a:schemeClr>
                </a:solidFill>
                <a:latin typeface="Times New Roman" pitchFamily="18" charset="0"/>
                <a:cs typeface="Times New Roman" pitchFamily="18" charset="0"/>
              </a:rPr>
              <a:t>Гранина</a:t>
            </a:r>
            <a:r>
              <a:rPr lang="ru-RU" sz="2000" b="1" dirty="0" smtClean="0">
                <a:solidFill>
                  <a:schemeClr val="tx2">
                    <a:lumMod val="50000"/>
                  </a:schemeClr>
                </a:solidFill>
                <a:latin typeface="Times New Roman" pitchFamily="18" charset="0"/>
                <a:cs typeface="Times New Roman" pitchFamily="18" charset="0"/>
              </a:rPr>
              <a:t> — это взгляд на Великую Отечественную с изнанки, не с точки зрения генералов и маршалов, спокойно отправлявших в пекло и мясорубку целые армии, а изнутри, из траншей и окопов. На фоне тягот, ужасов и неприглядности войны автор дает возможность выговориться простому лейтенанту, одному из тех, кому мы обязаны своей победой. Тех, о чьей смерти официальные сводки Информбюро сообщали как о «незначительных потерях в боях местного значения». Тех, кто вряд ли выбрал себе такую судьбу, будь на то их собственная воля. </a:t>
            </a:r>
            <a:endParaRPr lang="ru-RU" sz="2000" b="1" dirty="0">
              <a:solidFill>
                <a:schemeClr val="tx2">
                  <a:lumMod val="50000"/>
                </a:schemeClr>
              </a:solidFill>
              <a:latin typeface="Times New Roman" pitchFamily="18" charset="0"/>
              <a:cs typeface="Times New Roman" pitchFamily="18" charset="0"/>
            </a:endParaRPr>
          </a:p>
        </p:txBody>
      </p:sp>
      <p:sp>
        <p:nvSpPr>
          <p:cNvPr id="3074" name="AutoShape 2" descr="https://www.pravmir.ru/wp-content/uploads/2020/05/viktor-nadya-240x3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076" name="AutoShape 4" descr="https://www.pravmir.ru/wp-content/uploads/2020/05/viktor-nadya-240x3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078" name="AutoShape 6" descr="https://www.pravmir.ru/wp-content/uploads/2020/05/viktor-nadya-240x3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080" name="AutoShape 8" descr="https://www.pravmir.ru/wp-content/uploads/2020/05/viktor-nadya-240x3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084" name="Picture 12" descr="https://avatars.dzeninfra.ru/get-zen_doc/3446134/pub_5ed8eecfa1d9d7620e6f4bf2_5ed8f5b1d239df45d4448eab/scale_2400"/>
          <p:cNvPicPr>
            <a:picLocks noChangeAspect="1" noChangeArrowheads="1"/>
          </p:cNvPicPr>
          <p:nvPr/>
        </p:nvPicPr>
        <p:blipFill>
          <a:blip r:embed="rId2" cstate="print"/>
          <a:srcRect/>
          <a:stretch>
            <a:fillRect/>
          </a:stretch>
        </p:blipFill>
        <p:spPr bwMode="auto">
          <a:xfrm>
            <a:off x="632520" y="1417638"/>
            <a:ext cx="2304256" cy="3709065"/>
          </a:xfrm>
          <a:prstGeom prst="rect">
            <a:avLst/>
          </a:prstGeom>
          <a:noFill/>
        </p:spPr>
      </p:pic>
      <p:pic>
        <p:nvPicPr>
          <p:cNvPr id="10" name="Рисунок 9"/>
          <p:cNvPicPr/>
          <p:nvPr/>
        </p:nvPicPr>
        <p:blipFill>
          <a:blip r:embed="rId3" cstate="print"/>
          <a:srcRect/>
          <a:stretch>
            <a:fillRect/>
          </a:stretch>
        </p:blipFill>
        <p:spPr bwMode="auto">
          <a:xfrm>
            <a:off x="495300" y="5445224"/>
            <a:ext cx="1322692" cy="1080120"/>
          </a:xfrm>
          <a:prstGeom prst="rect">
            <a:avLst/>
          </a:prstGeom>
          <a:noFill/>
          <a:ln w="9525">
            <a:noFill/>
            <a:miter lim="800000"/>
            <a:headEnd/>
            <a:tailEnd/>
          </a:ln>
        </p:spPr>
      </p:pic>
    </p:spTree>
    <p:extLst>
      <p:ext uri="{BB962C8B-B14F-4D97-AF65-F5344CB8AC3E}">
        <p14:creationId xmlns:p14="http://schemas.microsoft.com/office/powerpoint/2010/main" val="3563246409"/>
      </p:ext>
    </p:extLst>
  </p:cSld>
  <p:clrMapOvr>
    <a:masterClrMapping/>
  </p:clrMapOvr>
  <mc:AlternateContent xmlns:mc="http://schemas.openxmlformats.org/markup-compatibility/2006" xmlns:p14="http://schemas.microsoft.com/office/powerpoint/2010/main">
    <mc:Choice Requires="p14">
      <p:transition spd="slow" p14:dur="1200" advTm="7514">
        <p14:prism/>
      </p:transition>
    </mc:Choice>
    <mc:Fallback xmlns="">
      <p:transition spd="slow" advTm="7514">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2000672" y="274638"/>
            <a:ext cx="7560840" cy="1143000"/>
          </a:xfrm>
        </p:spPr>
        <p:txBody>
          <a:bodyPr>
            <a:normAutofit/>
          </a:bodyPr>
          <a:lstStyle/>
          <a:p>
            <a:r>
              <a:rPr lang="ru-RU" sz="1800" b="1" i="1" dirty="0" smtClean="0">
                <a:solidFill>
                  <a:schemeClr val="tx2">
                    <a:lumMod val="50000"/>
                  </a:schemeClr>
                </a:solidFill>
                <a:latin typeface="Times New Roman" pitchFamily="18" charset="0"/>
                <a:cs typeface="Times New Roman" pitchFamily="18" charset="0"/>
              </a:rPr>
              <a:t>Шипунов Д. Я., Шипунова К. Д. Вернуться из плена. – Йошкар-Ола : ООО «Типография Правительства Республики Марий Эл», 2021. – 416 с.</a:t>
            </a:r>
            <a:endParaRPr lang="ru-RU" sz="1800" b="1" i="1" dirty="0">
              <a:solidFill>
                <a:schemeClr val="tx2">
                  <a:lumMod val="50000"/>
                </a:schemeClr>
              </a:solidFill>
              <a:latin typeface="Times New Roman" pitchFamily="18" charset="0"/>
              <a:cs typeface="Times New Roman" pitchFamily="18" charset="0"/>
            </a:endParaRPr>
          </a:p>
        </p:txBody>
      </p:sp>
      <p:sp>
        <p:nvSpPr>
          <p:cNvPr id="5" name="Содержимое 4"/>
          <p:cNvSpPr>
            <a:spLocks noGrp="1"/>
          </p:cNvSpPr>
          <p:nvPr>
            <p:ph idx="1"/>
          </p:nvPr>
        </p:nvSpPr>
        <p:spPr>
          <a:xfrm>
            <a:off x="3080792" y="1600201"/>
            <a:ext cx="6329908" cy="4525963"/>
          </a:xfrm>
        </p:spPr>
        <p:txBody>
          <a:bodyPr>
            <a:normAutofit/>
          </a:bodyPr>
          <a:lstStyle/>
          <a:p>
            <a:pPr>
              <a:buNone/>
            </a:pPr>
            <a:r>
              <a:rPr lang="ru-RU" sz="2000" b="1" dirty="0" smtClean="0">
                <a:solidFill>
                  <a:schemeClr val="tx2">
                    <a:lumMod val="50000"/>
                  </a:schemeClr>
                </a:solidFill>
                <a:latin typeface="Times New Roman" pitchFamily="18" charset="0"/>
                <a:cs typeface="Times New Roman" pitchFamily="18" charset="0"/>
              </a:rPr>
              <a:t>Шипунов Дмитрий, председатель регионального отделения «Поисковое движение России» в РМЭ, известен в республике всем. Под его руководством  марийский поисковый отряд «Демос» с 1990 года ведёт большую и очень нужную работу по поиску и захоронению останков погибших воинов – наших земляков – в местах боёв  в годы Великой Отечественной войны. В 2014 году им была  издана книга «Пропавших возвращаем имена», в которую были включены имена 3 230 воинов – уроженцев Марийской земли, считавшихся пропавшими без вести, и чьи судьбы были установлены в ходе поисковых работ.</a:t>
            </a:r>
          </a:p>
        </p:txBody>
      </p:sp>
      <p:pic>
        <p:nvPicPr>
          <p:cNvPr id="5122" name="Picture 2" descr="https://nbmariel.ru/sites/default/files/pictures/dsc_3878.jpg"/>
          <p:cNvPicPr>
            <a:picLocks noChangeAspect="1" noChangeArrowheads="1"/>
          </p:cNvPicPr>
          <p:nvPr/>
        </p:nvPicPr>
        <p:blipFill>
          <a:blip r:embed="rId2" cstate="print"/>
          <a:srcRect/>
          <a:stretch>
            <a:fillRect/>
          </a:stretch>
        </p:blipFill>
        <p:spPr bwMode="auto">
          <a:xfrm rot="21103656">
            <a:off x="828878" y="1979894"/>
            <a:ext cx="2085832" cy="2880320"/>
          </a:xfrm>
          <a:prstGeom prst="rect">
            <a:avLst/>
          </a:prstGeom>
          <a:noFill/>
        </p:spPr>
      </p:pic>
      <p:pic>
        <p:nvPicPr>
          <p:cNvPr id="6" name="Рисунок 5"/>
          <p:cNvPicPr/>
          <p:nvPr/>
        </p:nvPicPr>
        <p:blipFill>
          <a:blip r:embed="rId3" cstate="print"/>
          <a:srcRect/>
          <a:stretch>
            <a:fillRect/>
          </a:stretch>
        </p:blipFill>
        <p:spPr bwMode="auto">
          <a:xfrm>
            <a:off x="704528" y="5373216"/>
            <a:ext cx="1322692" cy="1080120"/>
          </a:xfrm>
          <a:prstGeom prst="rect">
            <a:avLst/>
          </a:prstGeom>
          <a:noFill/>
          <a:ln w="9525">
            <a:noFill/>
            <a:miter lim="800000"/>
            <a:headEnd/>
            <a:tailEnd/>
          </a:ln>
        </p:spPr>
      </p:pic>
    </p:spTree>
    <p:extLst>
      <p:ext uri="{BB962C8B-B14F-4D97-AF65-F5344CB8AC3E}">
        <p14:creationId xmlns:p14="http://schemas.microsoft.com/office/powerpoint/2010/main" val="763343726"/>
      </p:ext>
    </p:extLst>
  </p:cSld>
  <p:clrMapOvr>
    <a:masterClrMapping/>
  </p:clrMapOvr>
  <mc:AlternateContent xmlns:mc="http://schemas.openxmlformats.org/markup-compatibility/2006" xmlns:p14="http://schemas.microsoft.com/office/powerpoint/2010/main">
    <mc:Choice Requires="p14">
      <p:transition spd="slow" p14:dur="1200" advTm="11447">
        <p14:prism/>
      </p:transition>
    </mc:Choice>
    <mc:Fallback xmlns="">
      <p:transition spd="slow" advTm="11447">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a:xfrm>
            <a:off x="2000672" y="476672"/>
            <a:ext cx="7416824" cy="864096"/>
          </a:xfrm>
        </p:spPr>
        <p:txBody>
          <a:bodyPr>
            <a:noAutofit/>
          </a:bodyPr>
          <a:lstStyle/>
          <a:p>
            <a:r>
              <a:rPr lang="ru-RU" sz="1800" b="1" i="1" dirty="0" err="1" smtClean="0">
                <a:solidFill>
                  <a:schemeClr val="tx2">
                    <a:lumMod val="50000"/>
                  </a:schemeClr>
                </a:solidFill>
                <a:latin typeface="Times New Roman" pitchFamily="18" charset="0"/>
                <a:cs typeface="Times New Roman" pitchFamily="18" charset="0"/>
              </a:rPr>
              <a:t>Осипенко.В</a:t>
            </a:r>
            <a:r>
              <a:rPr lang="ru-RU" sz="1800" b="1" i="1" dirty="0" smtClean="0">
                <a:solidFill>
                  <a:schemeClr val="tx2">
                    <a:lumMod val="50000"/>
                  </a:schemeClr>
                </a:solidFill>
                <a:latin typeface="Times New Roman" pitchFamily="18" charset="0"/>
                <a:cs typeface="Times New Roman" pitchFamily="18" charset="0"/>
              </a:rPr>
              <a:t>. Личный враг Геринга: роман/Владимир Осипенко.-М.:Эксмо,2023. – 317с. </a:t>
            </a:r>
            <a:r>
              <a:rPr lang="ru-RU" sz="1800" b="1" i="1" dirty="0" err="1">
                <a:solidFill>
                  <a:schemeClr val="tx2">
                    <a:lumMod val="50000"/>
                  </a:schemeClr>
                </a:solidFill>
                <a:latin typeface="Times New Roman" pitchFamily="18" charset="0"/>
                <a:cs typeface="Times New Roman" pitchFamily="18" charset="0"/>
              </a:rPr>
              <a:t>и</a:t>
            </a:r>
            <a:r>
              <a:rPr lang="ru-RU" sz="1800" b="1" i="1" dirty="0" err="1" smtClean="0">
                <a:solidFill>
                  <a:schemeClr val="tx2">
                    <a:lumMod val="50000"/>
                  </a:schemeClr>
                </a:solidFill>
                <a:latin typeface="Times New Roman" pitchFamily="18" charset="0"/>
                <a:cs typeface="Times New Roman" pitchFamily="18" charset="0"/>
              </a:rPr>
              <a:t>лл</a:t>
            </a:r>
            <a:r>
              <a:rPr lang="ru-RU" sz="1800" b="1" i="1" dirty="0" smtClean="0">
                <a:solidFill>
                  <a:schemeClr val="tx2">
                    <a:lumMod val="50000"/>
                  </a:schemeClr>
                </a:solidFill>
                <a:latin typeface="Times New Roman" pitchFamily="18" charset="0"/>
                <a:cs typeface="Times New Roman" pitchFamily="18" charset="0"/>
              </a:rPr>
              <a:t>.</a:t>
            </a:r>
            <a:r>
              <a:rPr lang="ru-RU" sz="1800" b="1" i="1" dirty="0" smtClean="0">
                <a:solidFill>
                  <a:schemeClr val="tx2">
                    <a:lumMod val="50000"/>
                  </a:schemeClr>
                </a:solidFill>
              </a:rPr>
              <a:t/>
            </a:r>
            <a:br>
              <a:rPr lang="ru-RU" sz="1800" b="1" i="1" dirty="0" smtClean="0">
                <a:solidFill>
                  <a:schemeClr val="tx2">
                    <a:lumMod val="50000"/>
                  </a:schemeClr>
                </a:solidFill>
              </a:rPr>
            </a:br>
            <a:endParaRPr lang="ru-RU" sz="1800" b="1" i="1" dirty="0">
              <a:solidFill>
                <a:schemeClr val="tx2">
                  <a:lumMod val="50000"/>
                </a:schemeClr>
              </a:solidFill>
            </a:endParaRPr>
          </a:p>
        </p:txBody>
      </p:sp>
      <p:pic>
        <p:nvPicPr>
          <p:cNvPr id="12" name="Содержимое 11"/>
          <p:cNvPicPr>
            <a:picLocks noGrp="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rot="20849537">
            <a:off x="801927" y="1815403"/>
            <a:ext cx="2037450" cy="2867153"/>
          </a:xfrm>
          <a:prstGeom prst="rect">
            <a:avLst/>
          </a:prstGeom>
          <a:noFill/>
        </p:spPr>
      </p:pic>
      <p:sp>
        <p:nvSpPr>
          <p:cNvPr id="14" name="Содержимое 13"/>
          <p:cNvSpPr>
            <a:spLocks noGrp="1"/>
          </p:cNvSpPr>
          <p:nvPr>
            <p:ph sz="half" idx="2"/>
          </p:nvPr>
        </p:nvSpPr>
        <p:spPr>
          <a:xfrm>
            <a:off x="3584848" y="1628800"/>
            <a:ext cx="5825852" cy="4464496"/>
          </a:xfrm>
        </p:spPr>
        <p:txBody>
          <a:bodyPr>
            <a:normAutofit fontScale="70000" lnSpcReduction="20000"/>
          </a:bodyPr>
          <a:lstStyle/>
          <a:p>
            <a:pPr>
              <a:buNone/>
            </a:pPr>
            <a:r>
              <a:rPr lang="ru-RU" b="1" dirty="0" smtClean="0">
                <a:solidFill>
                  <a:schemeClr val="tx2">
                    <a:lumMod val="50000"/>
                  </a:schemeClr>
                </a:solidFill>
                <a:latin typeface="Times New Roman" pitchFamily="18" charset="0"/>
                <a:cs typeface="Times New Roman" pitchFamily="18" charset="0"/>
              </a:rPr>
              <a:t>1942 год. К обозу нашего авиационного полка прибился необычный попутчик. “Дед” – так в шутку прозвали нового сослуживца летчики и определили его в помощь механикам. Но чем дальше новичок показывал свое умение, тем очевиднее становилось, что это не простой беженец. Глубокие технические знания, безупречная дисциплина и выправка выдавали в нем военного. На прямые вопросы о себе Павел Бессонов отвечал уклончиво. </a:t>
            </a:r>
            <a:r>
              <a:rPr lang="ru-RU" b="1" dirty="0" err="1" smtClean="0">
                <a:solidFill>
                  <a:schemeClr val="tx2">
                    <a:lumMod val="50000"/>
                  </a:schemeClr>
                </a:solidFill>
                <a:latin typeface="Times New Roman" pitchFamily="18" charset="0"/>
                <a:cs typeface="Times New Roman" pitchFamily="18" charset="0"/>
              </a:rPr>
              <a:t>Особисты</a:t>
            </a:r>
            <a:r>
              <a:rPr lang="ru-RU" b="1" dirty="0" smtClean="0">
                <a:solidFill>
                  <a:schemeClr val="tx2">
                    <a:lumMod val="50000"/>
                  </a:schemeClr>
                </a:solidFill>
                <a:latin typeface="Times New Roman" pitchFamily="18" charset="0"/>
                <a:cs typeface="Times New Roman" pitchFamily="18" charset="0"/>
              </a:rPr>
              <a:t> терялись в догадках, кто он на самом деле. Тайна оставалась неразгаданной до тех пор, пока однажды над советским аэродромом внезапно не появились фашистские истребители…</a:t>
            </a:r>
          </a:p>
          <a:p>
            <a:pPr>
              <a:buNone/>
            </a:pPr>
            <a:r>
              <a:rPr lang="ru-RU" dirty="0" smtClean="0"/>
              <a:t> </a:t>
            </a:r>
          </a:p>
          <a:p>
            <a:endParaRPr lang="ru-RU" dirty="0"/>
          </a:p>
        </p:txBody>
      </p:sp>
      <p:pic>
        <p:nvPicPr>
          <p:cNvPr id="6" name="Рисунок 5"/>
          <p:cNvPicPr/>
          <p:nvPr/>
        </p:nvPicPr>
        <p:blipFill>
          <a:blip r:embed="rId3" cstate="print"/>
          <a:srcRect/>
          <a:stretch>
            <a:fillRect/>
          </a:stretch>
        </p:blipFill>
        <p:spPr bwMode="auto">
          <a:xfrm>
            <a:off x="416496" y="5445224"/>
            <a:ext cx="1584176" cy="1080120"/>
          </a:xfrm>
          <a:prstGeom prst="rect">
            <a:avLst/>
          </a:prstGeom>
          <a:noFill/>
          <a:ln w="9525">
            <a:noFill/>
            <a:miter lim="800000"/>
            <a:headEnd/>
            <a:tailEnd/>
          </a:ln>
        </p:spPr>
      </p:pic>
    </p:spTree>
    <p:extLst>
      <p:ext uri="{BB962C8B-B14F-4D97-AF65-F5344CB8AC3E}">
        <p14:creationId xmlns:p14="http://schemas.microsoft.com/office/powerpoint/2010/main" val="308877032"/>
      </p:ext>
    </p:extLst>
  </p:cSld>
  <p:clrMapOvr>
    <a:masterClrMapping/>
  </p:clrMapOvr>
  <mc:AlternateContent xmlns:mc="http://schemas.openxmlformats.org/markup-compatibility/2006" xmlns:p14="http://schemas.microsoft.com/office/powerpoint/2010/main">
    <mc:Choice Requires="p14">
      <p:transition spd="slow" p14:dur="1200" advTm="5140">
        <p14:prism/>
      </p:transition>
    </mc:Choice>
    <mc:Fallback xmlns="">
      <p:transition spd="slow" advTm="514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1640632" y="620688"/>
            <a:ext cx="7920880" cy="796950"/>
          </a:xfrm>
        </p:spPr>
        <p:txBody>
          <a:bodyPr>
            <a:noAutofit/>
          </a:bodyPr>
          <a:lstStyle/>
          <a:p>
            <a:r>
              <a:rPr lang="ru-RU" sz="1800" b="1" i="1" dirty="0" err="1" smtClean="0">
                <a:solidFill>
                  <a:schemeClr val="tx2">
                    <a:lumMod val="50000"/>
                  </a:schemeClr>
                </a:solidFill>
                <a:latin typeface="Times New Roman" pitchFamily="18" charset="0"/>
                <a:cs typeface="Times New Roman" pitchFamily="18" charset="0"/>
              </a:rPr>
              <a:t>Карпенко.В</a:t>
            </a:r>
            <a:r>
              <a:rPr lang="ru-RU" sz="1800" b="1" i="1" dirty="0" smtClean="0">
                <a:solidFill>
                  <a:schemeClr val="tx2">
                    <a:lumMod val="50000"/>
                  </a:schemeClr>
                </a:solidFill>
                <a:latin typeface="Times New Roman" pitchFamily="18" charset="0"/>
                <a:cs typeface="Times New Roman" pitchFamily="18" charset="0"/>
              </a:rPr>
              <a:t>. Ф. Нож в сердце </a:t>
            </a:r>
            <a:r>
              <a:rPr lang="ru-RU" sz="1800" b="1" i="1" dirty="0" err="1" smtClean="0">
                <a:solidFill>
                  <a:schemeClr val="tx2">
                    <a:lumMod val="50000"/>
                  </a:schemeClr>
                </a:solidFill>
                <a:latin typeface="Times New Roman" pitchFamily="18" charset="0"/>
                <a:cs typeface="Times New Roman" pitchFamily="18" charset="0"/>
              </a:rPr>
              <a:t>рейха:роман</a:t>
            </a:r>
            <a:r>
              <a:rPr lang="ru-RU" sz="1800" b="1" i="1" dirty="0" smtClean="0">
                <a:solidFill>
                  <a:schemeClr val="tx2">
                    <a:lumMod val="50000"/>
                  </a:schemeClr>
                </a:solidFill>
                <a:latin typeface="Times New Roman" pitchFamily="18" charset="0"/>
                <a:cs typeface="Times New Roman" pitchFamily="18" charset="0"/>
              </a:rPr>
              <a:t>./Виктор Карпенко.– М.:Эксмо,2022. – 316 с. </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pic>
        <p:nvPicPr>
          <p:cNvPr id="5" name="Содержимое 4" descr="https://avatars.mds.yandex.net/i?id=ed35f1f99e738d330d683ffed455259e3a9f2a15-10231558-images-thumbs&amp;n=1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rot="20858441">
            <a:off x="848544" y="1844824"/>
            <a:ext cx="2019300" cy="3048000"/>
          </a:xfrm>
          <a:prstGeom prst="rect">
            <a:avLst/>
          </a:prstGeom>
          <a:noFill/>
          <a:ln>
            <a:noFill/>
          </a:ln>
        </p:spPr>
      </p:pic>
      <p:sp>
        <p:nvSpPr>
          <p:cNvPr id="6" name="Прямоугольник 5"/>
          <p:cNvSpPr/>
          <p:nvPr/>
        </p:nvSpPr>
        <p:spPr>
          <a:xfrm>
            <a:off x="3296816" y="1412776"/>
            <a:ext cx="6120680" cy="4401205"/>
          </a:xfrm>
          <a:prstGeom prst="rect">
            <a:avLst/>
          </a:prstGeom>
        </p:spPr>
        <p:txBody>
          <a:bodyPr wrap="square">
            <a:spAutoFit/>
          </a:bodyPr>
          <a:lstStyle/>
          <a:p>
            <a:r>
              <a:rPr lang="ru-RU" sz="2000" b="1" dirty="0" smtClean="0">
                <a:solidFill>
                  <a:schemeClr val="tx2">
                    <a:lumMod val="50000"/>
                  </a:schemeClr>
                </a:solidFill>
                <a:latin typeface="Times New Roman" pitchFamily="18" charset="0"/>
                <a:cs typeface="Times New Roman" pitchFamily="18" charset="0"/>
              </a:rPr>
              <a:t>Это был его первый настоящий подвиг. Семнадцатилетний сибиряк Федор Прокопенко вышел в тайге один на один с матерым медведем и в жестокой схватке победил зверя. Ну чем не повод досрочно призвать парня на фронт бить фашистов? Но не такая судьба была уготована Федору. Видя врожденную смекалку и настойчивость молодого охотника, командование определило его в школу подготовки офицеров-нелегалов для выполнения спецзаданий в глубоком тылу противника. Вскоре под видом немецкого бизнесмена Федор уже готовил операцию по похищению “отца” германской ракетной промышленности Вернера фон Брауна…</a:t>
            </a:r>
            <a:endParaRPr lang="ru-RU" sz="2000" b="1" dirty="0">
              <a:solidFill>
                <a:schemeClr val="tx2">
                  <a:lumMod val="50000"/>
                </a:schemeClr>
              </a:solidFill>
              <a:latin typeface="Times New Roman" pitchFamily="18" charset="0"/>
              <a:cs typeface="Times New Roman" pitchFamily="18" charset="0"/>
            </a:endParaRPr>
          </a:p>
        </p:txBody>
      </p:sp>
      <p:pic>
        <p:nvPicPr>
          <p:cNvPr id="7" name="Рисунок 6"/>
          <p:cNvPicPr/>
          <p:nvPr/>
        </p:nvPicPr>
        <p:blipFill>
          <a:blip r:embed="rId3" cstate="print"/>
          <a:srcRect/>
          <a:stretch>
            <a:fillRect/>
          </a:stretch>
        </p:blipFill>
        <p:spPr bwMode="auto">
          <a:xfrm>
            <a:off x="344488" y="5517232"/>
            <a:ext cx="1322692" cy="1080120"/>
          </a:xfrm>
          <a:prstGeom prst="rect">
            <a:avLst/>
          </a:prstGeom>
          <a:noFill/>
          <a:ln w="9525">
            <a:noFill/>
            <a:miter lim="800000"/>
            <a:headEnd/>
            <a:tailEnd/>
          </a:ln>
        </p:spPr>
      </p:pic>
    </p:spTree>
    <p:extLst>
      <p:ext uri="{BB962C8B-B14F-4D97-AF65-F5344CB8AC3E}">
        <p14:creationId xmlns:p14="http://schemas.microsoft.com/office/powerpoint/2010/main" val="308877032"/>
      </p:ext>
    </p:extLst>
  </p:cSld>
  <p:clrMapOvr>
    <a:masterClrMapping/>
  </p:clrMapOvr>
  <mc:AlternateContent xmlns:mc="http://schemas.openxmlformats.org/markup-compatibility/2006" xmlns:p14="http://schemas.microsoft.com/office/powerpoint/2010/main">
    <mc:Choice Requires="p14">
      <p:transition spd="slow" p14:dur="1200" advTm="9831">
        <p14:prism/>
      </p:transition>
    </mc:Choice>
    <mc:Fallback xmlns="">
      <p:transition spd="slow" advTm="9831">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920552" y="476672"/>
            <a:ext cx="8856984" cy="940966"/>
          </a:xfrm>
        </p:spPr>
        <p:txBody>
          <a:bodyPr>
            <a:normAutofit/>
          </a:bodyPr>
          <a:lstStyle/>
          <a:p>
            <a:r>
              <a:rPr lang="ru-RU" sz="2000" dirty="0" smtClean="0"/>
              <a:t>    </a:t>
            </a:r>
            <a:r>
              <a:rPr lang="ru-RU" sz="1800" b="1" i="1" dirty="0" err="1" smtClean="0">
                <a:solidFill>
                  <a:schemeClr val="tx2">
                    <a:lumMod val="50000"/>
                  </a:schemeClr>
                </a:solidFill>
                <a:latin typeface="Times New Roman" panose="02020603050405020304" pitchFamily="18" charset="0"/>
                <a:cs typeface="Times New Roman" panose="02020603050405020304" pitchFamily="18" charset="0"/>
              </a:rPr>
              <a:t>Тамоников</a:t>
            </a:r>
            <a:r>
              <a:rPr lang="ru-RU" sz="1800" b="1" i="1" dirty="0" smtClean="0">
                <a:solidFill>
                  <a:schemeClr val="tx2">
                    <a:lumMod val="50000"/>
                  </a:schemeClr>
                </a:solidFill>
                <a:latin typeface="Times New Roman" panose="02020603050405020304" pitchFamily="18" charset="0"/>
                <a:cs typeface="Times New Roman" panose="02020603050405020304" pitchFamily="18" charset="0"/>
              </a:rPr>
              <a:t> А. </a:t>
            </a:r>
            <a:r>
              <a:rPr lang="ru-RU" sz="1800" b="1" i="1" dirty="0" err="1" smtClean="0">
                <a:solidFill>
                  <a:schemeClr val="tx2">
                    <a:lumMod val="50000"/>
                  </a:schemeClr>
                </a:solidFill>
                <a:latin typeface="Times New Roman" panose="02020603050405020304" pitchFamily="18" charset="0"/>
                <a:cs typeface="Times New Roman" panose="02020603050405020304" pitchFamily="18" charset="0"/>
              </a:rPr>
              <a:t>А.Танковая</a:t>
            </a:r>
            <a:r>
              <a:rPr lang="ru-RU" sz="1800" b="1" i="1" dirty="0" smtClean="0">
                <a:solidFill>
                  <a:schemeClr val="tx2">
                    <a:lumMod val="50000"/>
                  </a:schemeClr>
                </a:solidFill>
                <a:latin typeface="Times New Roman" panose="02020603050405020304" pitchFamily="18" charset="0"/>
                <a:cs typeface="Times New Roman" panose="02020603050405020304" pitchFamily="18" charset="0"/>
              </a:rPr>
              <a:t> буря: роман/Александр </a:t>
            </a:r>
            <a:r>
              <a:rPr lang="ru-RU" sz="1800" b="1" i="1" dirty="0" err="1" smtClean="0">
                <a:solidFill>
                  <a:schemeClr val="tx2">
                    <a:lumMod val="50000"/>
                  </a:schemeClr>
                </a:solidFill>
                <a:latin typeface="Times New Roman" panose="02020603050405020304" pitchFamily="18" charset="0"/>
                <a:cs typeface="Times New Roman" panose="02020603050405020304" pitchFamily="18" charset="0"/>
              </a:rPr>
              <a:t>Тамоников</a:t>
            </a:r>
            <a:r>
              <a:rPr lang="ru-RU" sz="1800" b="1" i="1" dirty="0" smtClean="0">
                <a:solidFill>
                  <a:schemeClr val="tx2">
                    <a:lumMod val="50000"/>
                  </a:schemeClr>
                </a:solidFill>
                <a:latin typeface="Times New Roman" panose="02020603050405020304" pitchFamily="18" charset="0"/>
                <a:cs typeface="Times New Roman" panose="02020603050405020304" pitchFamily="18" charset="0"/>
              </a:rPr>
              <a:t>. М:Эксмо,2022. – 316 с. </a:t>
            </a:r>
            <a:endParaRPr lang="ru-RU" sz="1800" b="1" i="1" dirty="0">
              <a:solidFill>
                <a:schemeClr val="tx2">
                  <a:lumMod val="50000"/>
                </a:schemeClr>
              </a:solidFill>
              <a:latin typeface="Times New Roman" pitchFamily="18" charset="0"/>
              <a:cs typeface="Times New Roman" pitchFamily="18" charset="0"/>
            </a:endParaRPr>
          </a:p>
        </p:txBody>
      </p:sp>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rcRect l="6759" r="3410"/>
          <a:stretch>
            <a:fillRect/>
          </a:stretch>
        </p:blipFill>
        <p:spPr bwMode="auto">
          <a:xfrm rot="21102387">
            <a:off x="740737" y="1980776"/>
            <a:ext cx="1917390" cy="2637885"/>
          </a:xfrm>
          <a:prstGeom prst="rect">
            <a:avLst/>
          </a:prstGeom>
          <a:noFill/>
        </p:spPr>
      </p:pic>
      <p:sp>
        <p:nvSpPr>
          <p:cNvPr id="10" name="Прямоугольник 9"/>
          <p:cNvSpPr/>
          <p:nvPr/>
        </p:nvSpPr>
        <p:spPr>
          <a:xfrm>
            <a:off x="3152800" y="1772816"/>
            <a:ext cx="6336704" cy="3785652"/>
          </a:xfrm>
          <a:prstGeom prst="rect">
            <a:avLst/>
          </a:prstGeom>
        </p:spPr>
        <p:txBody>
          <a:bodyPr wrap="square">
            <a:spAutoFit/>
          </a:bodyPr>
          <a:lstStyle/>
          <a:p>
            <a:r>
              <a:rPr lang="ru-RU" sz="2000" b="1" dirty="0" smtClean="0">
                <a:solidFill>
                  <a:schemeClr val="tx2">
                    <a:lumMod val="50000"/>
                  </a:schemeClr>
                </a:solidFill>
                <a:latin typeface="Times New Roman" pitchFamily="18" charset="0"/>
                <a:cs typeface="Times New Roman" pitchFamily="18" charset="0"/>
              </a:rPr>
              <a:t>Фашисты не оставляют надежды спасти окруженную под Сталинградом армию Паулюса. Но где намечается немецкий танковый удар, советское командование точно не знает. Для выяснения вражеских планов в германский тыл забрасывается группа разведчиков капитана Глеба Шубина. Переодевшись в форму фашистского полковника, Шубину удается проникнуть на секретное совещание и узнать намерения гитлеровцев. Однако в разгар заседания “полковника” внезапно разоблачает его сослуживец. Именно в этот момент для советского разведчика и начинается настоящее испытание…</a:t>
            </a:r>
            <a:endParaRPr lang="ru-RU" sz="2000" b="1" dirty="0">
              <a:solidFill>
                <a:schemeClr val="tx2">
                  <a:lumMod val="50000"/>
                </a:schemeClr>
              </a:solidFill>
              <a:latin typeface="Times New Roman" pitchFamily="18" charset="0"/>
              <a:cs typeface="Times New Roman" pitchFamily="18" charset="0"/>
            </a:endParaRPr>
          </a:p>
        </p:txBody>
      </p:sp>
      <p:pic>
        <p:nvPicPr>
          <p:cNvPr id="5" name="Рисунок 4"/>
          <p:cNvPicPr/>
          <p:nvPr/>
        </p:nvPicPr>
        <p:blipFill>
          <a:blip r:embed="rId3" cstate="print"/>
          <a:srcRect/>
          <a:stretch>
            <a:fillRect/>
          </a:stretch>
        </p:blipFill>
        <p:spPr bwMode="auto">
          <a:xfrm>
            <a:off x="344488" y="5517232"/>
            <a:ext cx="1322692" cy="1080120"/>
          </a:xfrm>
          <a:prstGeom prst="rect">
            <a:avLst/>
          </a:prstGeom>
          <a:noFill/>
          <a:ln w="9525">
            <a:noFill/>
            <a:miter lim="800000"/>
            <a:headEnd/>
            <a:tailEnd/>
          </a:ln>
        </p:spPr>
      </p:pic>
    </p:spTree>
    <p:extLst>
      <p:ext uri="{BB962C8B-B14F-4D97-AF65-F5344CB8AC3E}">
        <p14:creationId xmlns:p14="http://schemas.microsoft.com/office/powerpoint/2010/main" val="209748639"/>
      </p:ext>
    </p:extLst>
  </p:cSld>
  <p:clrMapOvr>
    <a:masterClrMapping/>
  </p:clrMapOvr>
  <mc:AlternateContent xmlns:mc="http://schemas.openxmlformats.org/markup-compatibility/2006" xmlns:p14="http://schemas.microsoft.com/office/powerpoint/2010/main">
    <mc:Choice Requires="p14">
      <p:transition spd="slow" p14:dur="1200" advTm="10631">
        <p14:prism/>
      </p:transition>
    </mc:Choice>
    <mc:Fallback xmlns="">
      <p:transition spd="slow" advTm="10631">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1088</TotalTime>
  <Words>1582</Words>
  <Application>Microsoft Office PowerPoint</Application>
  <PresentationFormat>Лист A4 (210x297 мм)</PresentationFormat>
  <Paragraphs>70</Paragraphs>
  <Slides>21</Slides>
  <Notes>0</Notes>
  <HiddenSlides>0</HiddenSlides>
  <MMClips>2</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21</vt:i4>
      </vt:variant>
    </vt:vector>
  </HeadingPairs>
  <TitlesOfParts>
    <vt:vector size="26" baseType="lpstr">
      <vt:lpstr>Arial</vt:lpstr>
      <vt:lpstr>Arial Black</vt:lpstr>
      <vt:lpstr>Calibri</vt:lpstr>
      <vt:lpstr>Times New Roman</vt:lpstr>
      <vt:lpstr>Тема Office</vt:lpstr>
      <vt:lpstr>Презентация PowerPoint</vt:lpstr>
      <vt:lpstr>Презентация PowerPoint</vt:lpstr>
      <vt:lpstr>Листая военные страницы…</vt:lpstr>
      <vt:lpstr>Тамоников.А. А. Крымский оборотень:роман/Александр Тамоников. – Москва.:Эксмо,2023. – 316 с.  </vt:lpstr>
      <vt:lpstr>Гранин Д.А.Мой лейтенант: роман/Даниил Гранин. – Санкт-Петербург:Амфора,2015.-254с.</vt:lpstr>
      <vt:lpstr>Шипунов Д. Я., Шипунова К. Д. Вернуться из плена. – Йошкар-Ола : ООО «Типография Правительства Республики Марий Эл», 2021. – 416 с.</vt:lpstr>
      <vt:lpstr>Осипенко.В. Личный враг Геринга: роман/Владимир Осипенко.-М.:Эксмо,2023. – 317с. илл. </vt:lpstr>
      <vt:lpstr>Карпенко.В. Ф. Нож в сердце рейха:роман./Виктор Карпенко.– М.:Эксмо,2022. – 316 с.  </vt:lpstr>
      <vt:lpstr>    Тамоников А. А.Танковая буря: роман/Александр Тамоников. М:Эксмо,2022. – 316 с. </vt:lpstr>
      <vt:lpstr>Тамоников, А. А. Призрак в мундире: роман/Александр Тамоников. – М.:Эксмо,2022. – 316с. </vt:lpstr>
      <vt:lpstr> </vt:lpstr>
      <vt:lpstr>Детям войны посвящается…</vt:lpstr>
      <vt:lpstr>Алексеев.И.В.Спецназ Берии.Первый бой/Игорь Алексеев. –  М.:Эксмо, 2022. – 315с.  </vt:lpstr>
      <vt:lpstr>Чикунов Г. Я был там. История мальчика, пережившего блокаду Ленинграда, который смог вернуться домой:автобиография Геннадия Чикунова/ Геннадий Чикунов. – М.:Эксмо, 2021. – 352 с. </vt:lpstr>
      <vt:lpstr>                         Никольская Л.Д.Должна остаться живой: повесть/Людмила Никольская; иллюстрации Лизы Бухаловой.- Санкт –Петербург:Речь,2020.-253с.</vt:lpstr>
      <vt:lpstr>                    Громова О.К. Вальхен:роман/Ольга Громова;худ.М.Чечулина.-М.: КомпасГид, 2021.-422с.:ил. </vt:lpstr>
      <vt:lpstr>     Веркин Э.Н. Облачный полк :повесть/Эдуард Веркин; предисл. Ксении Молдавской.-М.:КомпасГид,2020. - 293с. </vt:lpstr>
      <vt:lpstr> Лиханов А.А.Непрощенная.Роман.-М.:Издательский,образовательный и культурный центр «Детство.Отрочество.Юность»,2021.-254с.ил.</vt:lpstr>
      <vt:lpstr> Девочка, не умевшая ненавидеть:Мое детство в лагере смерти Освенцим/Лидия Максомович,Паоло Родари;перевод с итальянского О.И.Егоровой. – Москва, 2022.– 220с.</vt:lpstr>
      <vt:lpstr>Памятью жив народ, без неё нет пути в будущее А.Михайлов </vt:lpstr>
      <vt:lpstr>Спасибо за внимание!</vt:lpstr>
    </vt:vector>
  </TitlesOfParts>
  <Company>Интернат</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user1</dc:creator>
  <cp:lastModifiedBy>school</cp:lastModifiedBy>
  <cp:revision>87</cp:revision>
  <dcterms:created xsi:type="dcterms:W3CDTF">2015-02-17T08:35:42Z</dcterms:created>
  <dcterms:modified xsi:type="dcterms:W3CDTF">2025-06-24T12:46:10Z</dcterms:modified>
</cp:coreProperties>
</file>