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81" r:id="rId3"/>
    <p:sldId id="257" r:id="rId4"/>
    <p:sldId id="283" r:id="rId5"/>
    <p:sldId id="259" r:id="rId6"/>
    <p:sldId id="266" r:id="rId7"/>
    <p:sldId id="267" r:id="rId8"/>
    <p:sldId id="260" r:id="rId9"/>
    <p:sldId id="261" r:id="rId10"/>
    <p:sldId id="262" r:id="rId11"/>
    <p:sldId id="263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2" r:id="rId23"/>
    <p:sldId id="264" r:id="rId24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4106" autoAdjust="0"/>
    <p:restoredTop sz="86446" autoAdjust="0"/>
  </p:normalViewPr>
  <p:slideViewPr>
    <p:cSldViewPr>
      <p:cViewPr>
        <p:scale>
          <a:sx n="87" d="100"/>
          <a:sy n="87" d="100"/>
        </p:scale>
        <p:origin x="-2364" y="-7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1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28AEB-F2C0-4BC3-9DB7-C4E364F3E5EE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11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C22427-40E5-4E32-A060-E339F67DF8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BB6F2-3106-4628-9DBE-D7B62CCA3C28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47776-09B9-45C0-A859-3174639B65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002634-A86B-494F-A7D6-B57F86260E34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073DDF-9517-4D6B-8E13-E54AD0D542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E31D5F-2EF5-4342-A96C-D3C822627C79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5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A1445E-CC4B-454D-8B1A-55F36D6211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5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grpSp>
        <p:nvGrpSpPr>
          <p:cNvPr id="6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7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8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F70DAF-5C63-4193-8F6D-7BFA5C07821B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10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4B2B4-842F-45C0-919D-7DADE521A7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CBBD0A-D426-49BC-A500-EFB110F9A689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E69D65-A348-4800-B554-DDD3694EC8E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E57576-07B6-4F80-9EBE-44FB1E6FD4D7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8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61C7F5-1FB0-497D-8E59-9936E3FA90B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666247-D809-4910-8EFD-416D631DF7D5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4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83B72D-97E8-4783-8BE8-4749DFB798A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EB2FA0-CFA1-4986-B03F-92A8205E0273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3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5BAA1D-17F1-47BF-B398-6AC97AAE02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0C85D-6E6D-4F4B-9FF9-C1F230676A32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6" name="Нижний колонтитул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D264D5-7F93-452D-8AFB-9A50E093F88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с одним вырезанным скругленным углом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Прямоугольный треугольник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lIns="45720" rIns="45720" bIns="45720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9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5C82F0-4509-4876-8C2F-9D5DFB2DA509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10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6D16F24-B5A6-4E19-AF28-9ED6A7534D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</a:endParaRPr>
          </a:p>
        </p:txBody>
      </p:sp>
      <p:sp>
        <p:nvSpPr>
          <p:cNvPr id="1028" name="Заголовок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9" name="Текст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8AF9253-5D6F-446A-90E4-BB0EEE2052A1}" type="datetimeFigureOut">
              <a:rPr lang="ru-RU"/>
              <a:pPr>
                <a:defRPr/>
              </a:pPr>
              <a:t>09.03.2017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8EB705E-E9C4-4506-879A-99EC9F4C2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1033" name="Группа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grpSp>
          <p:nvGrpSpPr>
            <p:cNvPr id="1034" name="Полилиния 11"/>
            <p:cNvGrpSpPr>
              <a:grpSpLocks/>
            </p:cNvGrpSpPr>
            <p:nvPr/>
          </p:nvGrpSpPr>
          <p:grpSpPr bwMode="auto">
            <a:xfrm>
              <a:off x="-6124" y="-10242"/>
              <a:ext cx="9137904" cy="1048512"/>
              <a:chOff x="-6096" y="-24384"/>
              <a:chExt cx="9137904" cy="1048512"/>
            </a:xfrm>
          </p:grpSpPr>
          <p:pic>
            <p:nvPicPr>
              <p:cNvPr id="1038" name="Полилиния 11"/>
              <p:cNvPicPr>
                <a:picLocks noChangeArrowheads="1"/>
              </p:cNvPicPr>
              <p:nvPr/>
            </p:nvPicPr>
            <p:blipFill>
              <a:blip r:embed="rId13" cstate="print"/>
              <a:srcRect/>
              <a:stretch>
                <a:fillRect/>
              </a:stretch>
            </p:blipFill>
            <p:spPr bwMode="auto">
              <a:xfrm>
                <a:off x="-6096" y="-24384"/>
                <a:ext cx="9137904" cy="104851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sp>
            <p:nvSpPr>
              <p:cNvPr id="1035" name="Text Box 11"/>
              <p:cNvSpPr txBox="1">
                <a:spLocks noChangeArrowheads="1"/>
              </p:cNvSpPr>
              <p:nvPr/>
            </p:nvSpPr>
            <p:spPr bwMode="auto">
              <a:xfrm rot="21435692">
                <a:off x="-30130" y="420408"/>
                <a:ext cx="0" cy="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Constantia" pitchFamily="18" charset="0"/>
                </a:endParaRPr>
              </a:p>
            </p:txBody>
          </p:sp>
        </p:grp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1" r:id="rId2"/>
    <p:sldLayoutId id="2147483673" r:id="rId3"/>
    <p:sldLayoutId id="2147483670" r:id="rId4"/>
    <p:sldLayoutId id="2147483669" r:id="rId5"/>
    <p:sldLayoutId id="2147483668" r:id="rId6"/>
    <p:sldLayoutId id="2147483667" r:id="rId7"/>
    <p:sldLayoutId id="2147483666" r:id="rId8"/>
    <p:sldLayoutId id="2147483674" r:id="rId9"/>
    <p:sldLayoutId id="2147483665" r:id="rId10"/>
    <p:sldLayoutId id="21474836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Заголовок 1"/>
          <p:cNvPicPr>
            <a:picLocks noGrp="1" noChangeArrowheads="1"/>
          </p:cNvPicPr>
          <p:nvPr>
            <p:ph type="title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23875" y="1311275"/>
            <a:ext cx="7785100" cy="2327275"/>
          </a:xfrm>
        </p:spPr>
      </p:pic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-157163"/>
            <a:ext cx="9144000" cy="6858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305800" cy="64807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     </a:t>
            </a:r>
            <a:r>
              <a:rPr lang="ru-RU" sz="4400" dirty="0" smtClean="0"/>
              <a:t>Одновременный </a:t>
            </a:r>
            <a:r>
              <a:rPr lang="ru-RU" sz="4400" dirty="0" err="1" smtClean="0"/>
              <a:t>бесшажный</a:t>
            </a:r>
            <a:r>
              <a:rPr lang="ru-RU" sz="4400" dirty="0" smtClean="0"/>
              <a:t> ход</a:t>
            </a:r>
            <a:endParaRPr lang="ru-RU" sz="4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5288" y="1285875"/>
            <a:ext cx="8832850" cy="11874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2303E"/>
                </a:solidFill>
                <a:latin typeface="Constantia" pitchFamily="18" charset="0"/>
              </a:rPr>
              <a:t>В </a:t>
            </a:r>
            <a:r>
              <a:rPr lang="ru-RU" sz="2400">
                <a:solidFill>
                  <a:srgbClr val="02303E"/>
                </a:solidFill>
                <a:latin typeface="Constantia" pitchFamily="18" charset="0"/>
              </a:rPr>
              <a:t>одновременном бесшажном  ходе лыжник все время скользит на двух лыжах, поддерживая скорость сильными одновременными отталкиваниями палками. </a:t>
            </a:r>
          </a:p>
        </p:txBody>
      </p:sp>
      <p:pic>
        <p:nvPicPr>
          <p:cNvPr id="26627" name="Picture 2" descr="C:\Users\пк\Desktop\1307328766_2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62213" y="2486025"/>
            <a:ext cx="4452937" cy="4121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04088"/>
            <a:ext cx="8750206" cy="780696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Коньковый ход – попеременный </a:t>
            </a:r>
            <a:br>
              <a:rPr lang="ru-RU" sz="4000" dirty="0" smtClean="0"/>
            </a:br>
            <a:r>
              <a:rPr lang="ru-RU" sz="4000" dirty="0" err="1" smtClean="0"/>
              <a:t>двухшажный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388" y="1593850"/>
            <a:ext cx="8820150" cy="11874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>
                <a:solidFill>
                  <a:srgbClr val="02303E"/>
                </a:solidFill>
                <a:latin typeface="Constantia" pitchFamily="18" charset="0"/>
              </a:rPr>
              <a:t>Цикл хода состоит из одновременного отталкивания руками, отталкивания ногой скользящим упором и свободного одноопорного скольжения.</a:t>
            </a:r>
          </a:p>
        </p:txBody>
      </p:sp>
      <p:pic>
        <p:nvPicPr>
          <p:cNvPr id="27651" name="Picture 2" descr="C:\Users\пк\Desktop\lyzhniy_sport-16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8D8D8"/>
              </a:clrFrom>
              <a:clrTo>
                <a:srgbClr val="D8D8D8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47813" y="2968625"/>
            <a:ext cx="5400675" cy="3716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8803"/>
            <a:ext cx="83058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Коньковый ход – одновременный одношажный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47663" y="1246188"/>
            <a:ext cx="8713787" cy="11874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>
                <a:solidFill>
                  <a:srgbClr val="02303E"/>
                </a:solidFill>
                <a:latin typeface="Constantia" pitchFamily="18" charset="0"/>
              </a:rPr>
              <a:t>Одновременный одношажный коньковый ход состоит из двух скользящих коньковых шагов и двух одновременных отталкиваний руками. </a:t>
            </a:r>
          </a:p>
        </p:txBody>
      </p:sp>
      <p:pic>
        <p:nvPicPr>
          <p:cNvPr id="2867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8F7"/>
              </a:clrFrom>
              <a:clrTo>
                <a:srgbClr val="F7F8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692275" y="2576513"/>
            <a:ext cx="5132388" cy="3843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heel spokes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4079" y="116632"/>
            <a:ext cx="83058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Коньковый ход - одновременный </a:t>
            </a:r>
            <a:r>
              <a:rPr lang="ru-RU" sz="4000" dirty="0" err="1" smtClean="0"/>
              <a:t>двухшажный</a:t>
            </a:r>
            <a:endParaRPr lang="ru-RU" sz="4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1438" y="1412875"/>
            <a:ext cx="9072562" cy="15525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>
                <a:solidFill>
                  <a:srgbClr val="02303E"/>
                </a:solidFill>
                <a:latin typeface="Constantia" pitchFamily="18" charset="0"/>
              </a:rPr>
              <a:t>Цикл хода состоит из двух скользящих коньковых шагов и одного отталкивания палками. Причем, первый и второй шаг неравнозначны. Они отличаются по длине, продолжительности и скорости.</a:t>
            </a:r>
          </a:p>
        </p:txBody>
      </p:sp>
      <p:pic>
        <p:nvPicPr>
          <p:cNvPr id="29699" name="Picture 2" descr="C:\Users\пк\Desktop\skate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93938" y="2982913"/>
            <a:ext cx="5038725" cy="37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Заголовок 1"/>
          <p:cNvSpPr>
            <a:spLocks noGrp="1"/>
          </p:cNvSpPr>
          <p:nvPr>
            <p:ph type="title"/>
          </p:nvPr>
        </p:nvSpPr>
        <p:spPr>
          <a:xfrm>
            <a:off x="415925" y="115888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4000" smtClean="0"/>
              <a:t>Способы преодоления подъемов на лыжах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27538" y="2133600"/>
            <a:ext cx="4589462" cy="4387850"/>
          </a:xfrm>
        </p:spPr>
        <p:txBody>
          <a:bodyPr>
            <a:noAutofit/>
          </a:bodyPr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02303E"/>
                </a:solidFill>
              </a:rPr>
              <a:t>Подъем «Лесенкой».</a:t>
            </a:r>
          </a:p>
          <a:p>
            <a:pPr marL="0" indent="0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02303E"/>
                </a:solidFill>
              </a:rPr>
              <a:t>Осуществляется боковыми приставными шагами. Лыжи ставятся поперек склона горизонтально на ребро. </a:t>
            </a:r>
          </a:p>
        </p:txBody>
      </p:sp>
      <p:pic>
        <p:nvPicPr>
          <p:cNvPr id="30723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288" y="1628775"/>
            <a:ext cx="3744912" cy="4160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>
          <a:xfrm>
            <a:off x="827088" y="-34925"/>
            <a:ext cx="7635875" cy="862013"/>
          </a:xfrm>
        </p:spPr>
        <p:txBody>
          <a:bodyPr/>
          <a:lstStyle/>
          <a:p>
            <a:pPr algn="ctr" eaLnBrk="1" hangingPunct="1"/>
            <a:r>
              <a:rPr lang="ru-RU" sz="4000" b="0" smtClean="0"/>
              <a:t>Подъем «Ёлочкой»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395288" y="1916113"/>
            <a:ext cx="4608512" cy="4537075"/>
          </a:xfrm>
        </p:spPr>
        <p:txBody>
          <a:bodyPr>
            <a:noAutofit/>
          </a:bodyPr>
          <a:lstStyle/>
          <a:p>
            <a:pPr eaLnBrk="1" hangingPunct="1"/>
            <a:r>
              <a:rPr lang="ru-RU" sz="2400" smtClean="0">
                <a:solidFill>
                  <a:srgbClr val="02303E"/>
                </a:solidFill>
              </a:rPr>
              <a:t>При подъеме «Ёлочкой» лыжник передвигается ступающим шагом, обе лыжи ставятся на внутреннее ребро под углом к направлению движения с разведенными в сторону носками. Палки для опоры ставятся позади лыж. </a:t>
            </a:r>
          </a:p>
        </p:txBody>
      </p:sp>
      <p:sp>
        <p:nvSpPr>
          <p:cNvPr id="31747" name="Рисунок 3"/>
          <p:cNvSpPr>
            <a:spLocks noGrp="1"/>
          </p:cNvSpPr>
          <p:nvPr>
            <p:ph type="pic" idx="1"/>
          </p:nvPr>
        </p:nvSpPr>
        <p:spPr>
          <a:xfrm rot="420000">
            <a:off x="5084763" y="1530350"/>
            <a:ext cx="2466975" cy="3354388"/>
          </a:xfrm>
        </p:spPr>
      </p:sp>
      <p:pic>
        <p:nvPicPr>
          <p:cNvPr id="3174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405104">
            <a:off x="5060950" y="1479550"/>
            <a:ext cx="2576513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Заголовок 1"/>
          <p:cNvSpPr>
            <a:spLocks noGrp="1"/>
          </p:cNvSpPr>
          <p:nvPr>
            <p:ph type="title"/>
          </p:nvPr>
        </p:nvSpPr>
        <p:spPr>
          <a:xfrm>
            <a:off x="512763" y="-315913"/>
            <a:ext cx="8229600" cy="1143001"/>
          </a:xfrm>
        </p:spPr>
        <p:txBody>
          <a:bodyPr/>
          <a:lstStyle/>
          <a:p>
            <a:pPr algn="ctr" eaLnBrk="1" hangingPunct="1"/>
            <a:r>
              <a:rPr lang="ru-RU" sz="4000" smtClean="0"/>
              <a:t>Подъём «Полуёлочкой»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97425" y="1700213"/>
            <a:ext cx="4321175" cy="4389437"/>
          </a:xfrm>
        </p:spPr>
        <p:txBody>
          <a:bodyPr>
            <a:noAutofit/>
          </a:bodyPr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02303E"/>
                </a:solidFill>
              </a:rPr>
              <a:t>При подъёме «полуёлочкой» верхняя лыжа скользит прямо по направлению движения, а нижняя отводится носком в сторону и ставится на внутреннее ребро. </a:t>
            </a:r>
          </a:p>
        </p:txBody>
      </p:sp>
      <p:pic>
        <p:nvPicPr>
          <p:cNvPr id="32771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8313" y="1700213"/>
            <a:ext cx="4179887" cy="3584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Заголовок 1"/>
          <p:cNvSpPr>
            <a:spLocks noGrp="1"/>
          </p:cNvSpPr>
          <p:nvPr>
            <p:ph type="title"/>
          </p:nvPr>
        </p:nvSpPr>
        <p:spPr>
          <a:xfrm>
            <a:off x="569913" y="116632"/>
            <a:ext cx="8229600" cy="1047006"/>
          </a:xfrm>
        </p:spPr>
        <p:txBody>
          <a:bodyPr/>
          <a:lstStyle/>
          <a:p>
            <a:pPr algn="ctr" eaLnBrk="1" hangingPunct="1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/>
              <a:t/>
            </a:r>
            <a:br>
              <a:rPr lang="ru-RU" sz="4000" dirty="0"/>
            </a:br>
            <a:r>
              <a:rPr lang="ru-RU" sz="4000" dirty="0" smtClean="0"/>
              <a:t>Преодоление спусков: в высокой, средней, низкой стойках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388" y="3500438"/>
            <a:ext cx="8964612" cy="2952750"/>
          </a:xfrm>
        </p:spPr>
        <p:txBody>
          <a:bodyPr>
            <a:noAutofit/>
          </a:bodyPr>
          <a:lstStyle/>
          <a:p>
            <a:pPr marL="0" indent="0" algn="ctr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            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а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.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                  </a:t>
            </a:r>
            <a:r>
              <a:rPr lang="en-US" sz="2400" dirty="0" smtClean="0">
                <a:solidFill>
                  <a:schemeClr val="tx2">
                    <a:lumMod val="50000"/>
                  </a:schemeClr>
                </a:solidFill>
              </a:rPr>
              <a:t> b.                    c.</a:t>
            </a:r>
          </a:p>
          <a:p>
            <a:pPr marL="0" indent="0" algn="just" eaLnBrk="1" fontAlgn="auto" hangingPunct="1">
              <a:spcAft>
                <a:spcPts val="0"/>
              </a:spcAft>
              <a:buClr>
                <a:schemeClr val="accent3"/>
              </a:buClr>
              <a:buFont typeface="Wingdings 2"/>
              <a:buNone/>
              <a:defRPr/>
            </a:pP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Высокая </a:t>
            </a:r>
            <a:r>
              <a:rPr lang="ru-RU" sz="2400" dirty="0" smtClean="0">
                <a:solidFill>
                  <a:schemeClr val="tx2">
                    <a:lumMod val="50000"/>
                  </a:schemeClr>
                </a:solidFill>
              </a:rPr>
              <a:t>стойка – ноги в коленях согнуты (до 160 гр.), туловище незначительно наклонено вперед, руки опущены, слегка согнуты в локтях. Средняя стойка – ноги согнуты в коленях (до 140 гр.). Туловище наклонено вперед, руки согнуты в локтевых суставах. Низкая стойка – ноги лыжника согнуты в коленных суставах под углом 120-130 гр., туловище наклонено до горизонтального положения, руки выдвинуты вперед. </a:t>
            </a:r>
            <a:endParaRPr lang="ru-RU" sz="24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3379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2275" y="1268413"/>
            <a:ext cx="5722938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Заголовок 1"/>
          <p:cNvSpPr>
            <a:spLocks noGrp="1"/>
          </p:cNvSpPr>
          <p:nvPr>
            <p:ph type="title"/>
          </p:nvPr>
        </p:nvSpPr>
        <p:spPr>
          <a:xfrm>
            <a:off x="323850" y="404813"/>
            <a:ext cx="8229600" cy="792162"/>
          </a:xfrm>
        </p:spPr>
        <p:txBody>
          <a:bodyPr/>
          <a:lstStyle/>
          <a:p>
            <a:pPr algn="ctr" eaLnBrk="1" hangingPunct="1"/>
            <a:r>
              <a:rPr lang="ru-RU" sz="4000" smtClean="0"/>
              <a:t>Способы поворотов на лыжах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263525" y="2009775"/>
            <a:ext cx="5770563" cy="4840288"/>
          </a:xfrm>
        </p:spPr>
        <p:txBody>
          <a:bodyPr>
            <a:noAutofit/>
          </a:bodyPr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02303E"/>
                </a:solidFill>
              </a:rPr>
              <a:t>Поворот переступанием вокруг пяток лыж выполняется из исходного положения – лыжи параллельно. Палки поставлены рядом с креплениями. Переступать начинают с той ноги, которая ближе к направлению предполагаемого поворота. Пятки лыж при этом не отрываются от снега.</a:t>
            </a:r>
          </a:p>
        </p:txBody>
      </p:sp>
      <p:pic>
        <p:nvPicPr>
          <p:cNvPr id="3481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32500" y="1484313"/>
            <a:ext cx="2738438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Заголовок 1"/>
          <p:cNvSpPr>
            <a:spLocks noGrp="1"/>
          </p:cNvSpPr>
          <p:nvPr>
            <p:ph type="title"/>
          </p:nvPr>
        </p:nvSpPr>
        <p:spPr>
          <a:xfrm>
            <a:off x="395288" y="333375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4000" dirty="0" smtClean="0"/>
              <a:t>Поворот переступанием </a:t>
            </a:r>
            <a:br>
              <a:rPr lang="ru-RU" sz="4000" dirty="0" smtClean="0"/>
            </a:br>
            <a:r>
              <a:rPr lang="ru-RU" sz="4000" dirty="0" smtClean="0"/>
              <a:t>вокруг носков лыж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2133600"/>
            <a:ext cx="4652640" cy="3743672"/>
          </a:xfrm>
        </p:spPr>
        <p:txBody>
          <a:bodyPr>
            <a:normAutofit/>
          </a:bodyPr>
          <a:lstStyle/>
          <a:p>
            <a:pPr marL="0" indent="0" algn="just" eaLnBrk="1" hangingPunct="1">
              <a:buFont typeface="Wingdings 2" pitchFamily="18" charset="2"/>
              <a:buNone/>
            </a:pPr>
            <a:r>
              <a:rPr lang="ru-RU" sz="2400" dirty="0" smtClean="0">
                <a:solidFill>
                  <a:srgbClr val="02303E"/>
                </a:solidFill>
              </a:rPr>
              <a:t>Лыжник переносит вес тела на одну из лыж, а другую отводит  в сторону и, перенося на нее вес тела, приставляет к ней другую лыжу. </a:t>
            </a:r>
          </a:p>
        </p:txBody>
      </p:sp>
      <p:pic>
        <p:nvPicPr>
          <p:cNvPr id="5122" name="Picture 2" descr="D:\Desktop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204864"/>
            <a:ext cx="3086100" cy="3168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20485" y="548680"/>
            <a:ext cx="8075240" cy="5830349"/>
          </a:xfrm>
        </p:spPr>
        <p:txBody>
          <a:bodyPr/>
          <a:lstStyle/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При лыжной подготовке у учащихся воспитываются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необходимые физические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качества –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выносливость, сила, ловкость, быстрота, координация движений, а также морально-волевые качества – смелость, настойчивость, решительность, выдержка и т.д.  </a:t>
            </a: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школьной программе по физической культуре лыжная подготовка введена обязательным разделом с 1-го по 11-й классы. Уроки лыжной подготовки проводятся в третьей четверти после зимних каникул в объеме 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14 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ч в каждом классе.</a:t>
            </a:r>
          </a:p>
        </p:txBody>
      </p:sp>
      <p:pic>
        <p:nvPicPr>
          <p:cNvPr id="3075" name="Picture 3" descr="D:\Desktop\kak-vybrat-lyzhnye-botinki-3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662" y="3143248"/>
            <a:ext cx="3885980" cy="2855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1" y="3092962"/>
            <a:ext cx="3744416" cy="2836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052"/>
            <a:ext cx="83058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Поворот «махом</a:t>
            </a:r>
            <a:r>
              <a:rPr lang="ru-RU" sz="4000" b="1" i="1" dirty="0" smtClean="0"/>
              <a:t>»</a:t>
            </a:r>
            <a:endParaRPr lang="ru-RU" sz="4000" b="1" i="1" dirty="0"/>
          </a:p>
        </p:txBody>
      </p:sp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8313" y="2106613"/>
            <a:ext cx="8123237" cy="316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Заголовок 1"/>
          <p:cNvSpPr>
            <a:spLocks noGrp="1"/>
          </p:cNvSpPr>
          <p:nvPr>
            <p:ph type="title"/>
          </p:nvPr>
        </p:nvSpPr>
        <p:spPr>
          <a:xfrm>
            <a:off x="539750" y="-387350"/>
            <a:ext cx="8229600" cy="1143000"/>
          </a:xfrm>
        </p:spPr>
        <p:txBody>
          <a:bodyPr/>
          <a:lstStyle/>
          <a:p>
            <a:pPr algn="ctr" eaLnBrk="1" hangingPunct="1"/>
            <a:r>
              <a:rPr lang="ru-RU" sz="4000" smtClean="0"/>
              <a:t>Способы торможения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19475" y="1946275"/>
            <a:ext cx="5545138" cy="4911725"/>
          </a:xfrm>
        </p:spPr>
        <p:txBody>
          <a:bodyPr>
            <a:noAutofit/>
          </a:bodyPr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02303E"/>
                </a:solidFill>
              </a:rPr>
              <a:t>Торможение «Плугом» применяется при прямых спусках на пологих склонах. Торможение осуществляется равномерно двумя лыжами. Лыжник ставит их на внутренние ребра с разведенными в стороны пятками. Колени сближаются, каблуки ботинок давят на лыжи. </a:t>
            </a:r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950" y="1941513"/>
            <a:ext cx="3168650" cy="392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Заголовок 1"/>
          <p:cNvSpPr>
            <a:spLocks noGrp="1"/>
          </p:cNvSpPr>
          <p:nvPr>
            <p:ph type="title"/>
          </p:nvPr>
        </p:nvSpPr>
        <p:spPr>
          <a:xfrm>
            <a:off x="395288" y="-112713"/>
            <a:ext cx="8229600" cy="1143001"/>
          </a:xfrm>
        </p:spPr>
        <p:txBody>
          <a:bodyPr/>
          <a:lstStyle/>
          <a:p>
            <a:pPr algn="ctr" eaLnBrk="1" hangingPunct="1"/>
            <a:r>
              <a:rPr lang="ru-RU" sz="4000" i="1" smtClean="0"/>
              <a:t>Торможение упором</a:t>
            </a:r>
          </a:p>
        </p:txBody>
      </p:sp>
      <p:pic>
        <p:nvPicPr>
          <p:cNvPr id="389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916113"/>
            <a:ext cx="3903662" cy="3014662"/>
          </a:xfrm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7688" y="1790700"/>
            <a:ext cx="4762500" cy="5086350"/>
          </a:xfrm>
        </p:spPr>
        <p:txBody>
          <a:bodyPr>
            <a:normAutofit/>
          </a:bodyPr>
          <a:lstStyle/>
          <a:p>
            <a:pPr marL="0" indent="0" eaLnBrk="1" hangingPunct="1">
              <a:buFont typeface="Wingdings 2" pitchFamily="18" charset="2"/>
              <a:buNone/>
            </a:pPr>
            <a:r>
              <a:rPr lang="ru-RU" sz="2400" smtClean="0">
                <a:solidFill>
                  <a:srgbClr val="02303E"/>
                </a:solidFill>
              </a:rPr>
              <a:t>Этот способ применяется при спусках наискось или на ровном раскатанном склоне. При торможении при спуске наискось лыжник переносит вес тела на верхнюю ( по склону) лыжу, другую ставит на внутреннее ребро пяткой в сторону ( в положение упора) и выполняет торможение. </a:t>
            </a:r>
            <a:endParaRPr lang="ru-RU" sz="2000" smtClean="0">
              <a:solidFill>
                <a:srgbClr val="02303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305800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Польза катания на лыжах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95738" y="2500313"/>
            <a:ext cx="4719637" cy="304641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Польза катания на лыжах общеизвестна. Активный отдых – это укрепление здоровья и хорошее настроение. Один из самых полезных зимних видов спорта, доступный практически всем!</a:t>
            </a:r>
          </a:p>
        </p:txBody>
      </p:sp>
      <p:pic>
        <p:nvPicPr>
          <p:cNvPr id="6147" name="Picture 3" descr="D:\Desktop\happy-family-skiing-winter-day-father-mother-son-mountains-3176833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6638" y="2276872"/>
            <a:ext cx="3312368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83058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Экипировка  лыжника</a:t>
            </a:r>
            <a:r>
              <a:rPr lang="ru-RU" sz="4000" dirty="0"/>
              <a:t/>
            </a:r>
            <a:br>
              <a:rPr lang="ru-RU" sz="4000" dirty="0"/>
            </a:br>
            <a:endParaRPr lang="ru-RU" sz="4000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36171"/>
            <a:ext cx="2487613" cy="297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39552" y="1236171"/>
            <a:ext cx="631844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dirty="0" smtClean="0"/>
              <a:t>-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Лыжи: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* деревянные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* пластиковые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Лыжные палки: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*деревянные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*бамбуковые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*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аллюминевые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     *стекло - пластиковые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Крепления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(механические и автоматические)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- Обувь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- Одежда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(лыжный костюм, куртка, шапочка, варежки</a:t>
            </a:r>
            <a:r>
              <a:rPr lang="ru-RU" dirty="0"/>
              <a:t>)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935163"/>
            <a:ext cx="8280920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48680"/>
            <a:ext cx="8480425" cy="11930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    Попеременный </a:t>
            </a:r>
            <a:r>
              <a:rPr lang="ru-RU" sz="4000" dirty="0" err="1" smtClean="0"/>
              <a:t>двухшажный</a:t>
            </a:r>
            <a:r>
              <a:rPr lang="ru-RU" sz="4000" dirty="0" smtClean="0"/>
              <a:t> ход 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8888" y="1628775"/>
            <a:ext cx="6596062" cy="118745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>
                <a:solidFill>
                  <a:srgbClr val="02303E"/>
                </a:solidFill>
                <a:latin typeface="Constantia" pitchFamily="18" charset="0"/>
              </a:rPr>
              <a:t>Цикл хода состоит из двух скользящих шагов, при которых лыжник дважды поочередно отталкивается руками.</a:t>
            </a:r>
          </a:p>
        </p:txBody>
      </p:sp>
      <p:pic>
        <p:nvPicPr>
          <p:cNvPr id="1026" name="Picture 2" descr="C:\Users\АХЧ\Desktop\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3143248"/>
            <a:ext cx="5072098" cy="3209925"/>
          </a:xfrm>
          <a:prstGeom prst="rect">
            <a:avLst/>
          </a:prstGeom>
          <a:noFill/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88640"/>
            <a:ext cx="8305800" cy="550984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Одновременный </a:t>
            </a:r>
            <a:r>
              <a:rPr lang="ru-RU" sz="4000" dirty="0" err="1" smtClean="0"/>
              <a:t>двухшажный</a:t>
            </a:r>
            <a:r>
              <a:rPr lang="ru-RU" sz="4000" dirty="0" smtClean="0"/>
              <a:t> ход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11188" y="1268413"/>
            <a:ext cx="8316912" cy="822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>
                <a:solidFill>
                  <a:srgbClr val="02303E"/>
                </a:solidFill>
                <a:latin typeface="Constantia" pitchFamily="18" charset="0"/>
              </a:rPr>
              <a:t> </a:t>
            </a:r>
            <a:r>
              <a:rPr lang="ru-RU" sz="2400">
                <a:solidFill>
                  <a:srgbClr val="02303E"/>
                </a:solidFill>
                <a:latin typeface="Constantia" pitchFamily="18" charset="0"/>
              </a:rPr>
              <a:t>Цикл движений хода состоит из двух скользящих шагов и одновременного толчка руками на второй шаг. </a:t>
            </a:r>
          </a:p>
        </p:txBody>
      </p:sp>
      <p:pic>
        <p:nvPicPr>
          <p:cNvPr id="22531" name="Picture 2" descr="C:\Users\пк\Desktop\17830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8F8F7"/>
              </a:clrFrom>
              <a:clrTo>
                <a:srgbClr val="F8F8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2620963"/>
            <a:ext cx="6481762" cy="370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Попеременный </a:t>
            </a:r>
            <a:r>
              <a:rPr lang="ru-RU" sz="4000" dirty="0" err="1" smtClean="0"/>
              <a:t>четырехшажный</a:t>
            </a:r>
            <a:r>
              <a:rPr lang="ru-RU" sz="4000" dirty="0" smtClean="0"/>
              <a:t> ход</a:t>
            </a:r>
            <a:endParaRPr lang="ru-RU" sz="4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755650" y="1196975"/>
            <a:ext cx="8243888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Цикл движений в этом ходе состоит из поочередных четырех шагов и двух попеременных толчков палками на два последних шага. </a:t>
            </a:r>
          </a:p>
        </p:txBody>
      </p:sp>
      <p:pic>
        <p:nvPicPr>
          <p:cNvPr id="23555" name="Picture 2" descr="C:\Users\пк\Desktop\techn04_09.gif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68538" y="2301875"/>
            <a:ext cx="5094287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67" y="404664"/>
            <a:ext cx="8305800" cy="1143000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 smtClean="0"/>
              <a:t/>
            </a:r>
            <a:br>
              <a:rPr lang="ru-RU" dirty="0" smtClean="0"/>
            </a:br>
            <a:r>
              <a:rPr lang="ru-RU" sz="4400" dirty="0" smtClean="0"/>
              <a:t>Скоростной вариант одновременного </a:t>
            </a:r>
            <a:r>
              <a:rPr lang="ru-RU" sz="4400" dirty="0" err="1" smtClean="0"/>
              <a:t>одношажного</a:t>
            </a:r>
            <a:r>
              <a:rPr lang="ru-RU" sz="4400" dirty="0" smtClean="0"/>
              <a:t> хода </a:t>
            </a:r>
            <a:endParaRPr lang="ru-RU" sz="4400" dirty="0"/>
          </a:p>
        </p:txBody>
      </p:sp>
      <p:pic>
        <p:nvPicPr>
          <p:cNvPr id="24578" name="Picture 2" descr="C:\Users\пк\Desktop\lyzhniy_sport-13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ADADA"/>
              </a:clrFrom>
              <a:clrTo>
                <a:srgbClr val="DADADA">
                  <a:alpha val="0"/>
                </a:srgbClr>
              </a:clrTo>
            </a:clrChange>
          </a:blip>
          <a:srcRect l="2448" b="589"/>
          <a:stretch>
            <a:fillRect/>
          </a:stretch>
        </p:blipFill>
        <p:spPr bwMode="auto">
          <a:xfrm>
            <a:off x="1763713" y="2973388"/>
            <a:ext cx="5759450" cy="347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23850" y="1773238"/>
            <a:ext cx="8593138" cy="1200150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+mn-lt"/>
              </a:rPr>
              <a:t>Цикл состоит из одного отталкивания ногой. Одновременного отталкивания руками и свободного скольжения на двух лыжах.</a:t>
            </a:r>
          </a:p>
        </p:txBody>
      </p:sp>
    </p:spTree>
  </p:cSld>
  <p:clrMapOvr>
    <a:masterClrMapping/>
  </p:clrMapOvr>
  <p:transition>
    <p:wheel spokes="8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859" y="-315416"/>
            <a:ext cx="8305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dirty="0" smtClean="0"/>
              <a:t>Одновременный </a:t>
            </a:r>
            <a:r>
              <a:rPr lang="ru-RU" sz="4000" dirty="0" err="1" smtClean="0"/>
              <a:t>одношажный</a:t>
            </a:r>
            <a:r>
              <a:rPr lang="ru-RU" sz="4000" dirty="0" smtClean="0"/>
              <a:t> ход </a:t>
            </a:r>
            <a:endParaRPr lang="ru-RU" sz="4000" dirty="0"/>
          </a:p>
        </p:txBody>
      </p:sp>
      <p:pic>
        <p:nvPicPr>
          <p:cNvPr id="25602" name="Picture 2" descr="C:\Users\пк\Desktop\lyzhniy_sport-12.jpg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D9D9D9"/>
              </a:clrFrom>
              <a:clrTo>
                <a:srgbClr val="D9D9D9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51050" y="4027488"/>
            <a:ext cx="4249738" cy="271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234950" y="981075"/>
            <a:ext cx="8893175" cy="301307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>
                <a:solidFill>
                  <a:srgbClr val="02303E"/>
                </a:solidFill>
                <a:latin typeface="Constantia" pitchFamily="18" charset="0"/>
              </a:rPr>
              <a:t>Сделав шаг, лыжник выводит палки из положения кольцами к себе в положение кольцами от себя, а оттолкнувшись ногой, он должен вновь расположить их кольцами к себе. Постановка палок на снег и отталкивание ими осуществляются под острым углом. Весь период от окончания отталкивания руками до начала следующего отталкивания ими значительно продолжительнее, чем в скоростном варианте.</a:t>
            </a:r>
          </a:p>
        </p:txBody>
      </p:sp>
    </p:spTree>
  </p:cSld>
  <p:clrMapOvr>
    <a:masterClrMapping/>
  </p:clrMapOvr>
  <p:transition>
    <p:whee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Поток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734</TotalTime>
  <Words>737</Words>
  <Application>Microsoft Office PowerPoint</Application>
  <PresentationFormat>Экран (4:3)</PresentationFormat>
  <Paragraphs>53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Поток</vt:lpstr>
      <vt:lpstr>Слайд 1</vt:lpstr>
      <vt:lpstr>Слайд 2</vt:lpstr>
      <vt:lpstr>Экипировка  лыжника </vt:lpstr>
      <vt:lpstr>Слайд 4</vt:lpstr>
      <vt:lpstr>    Попеременный двухшажный ход </vt:lpstr>
      <vt:lpstr>Одновременный двухшажный ход</vt:lpstr>
      <vt:lpstr>Попеременный четырехшажный ход</vt:lpstr>
      <vt:lpstr> Скоростной вариант одновременного одношажного хода </vt:lpstr>
      <vt:lpstr>Одновременный одношажный ход </vt:lpstr>
      <vt:lpstr>     Одновременный бесшажный ход</vt:lpstr>
      <vt:lpstr>Коньковый ход – попеременный  двухшажный</vt:lpstr>
      <vt:lpstr>Коньковый ход – одновременный одношажный</vt:lpstr>
      <vt:lpstr>Коньковый ход - одновременный двухшажный</vt:lpstr>
      <vt:lpstr>Способы преодоления подъемов на лыжах</vt:lpstr>
      <vt:lpstr>Подъем «Ёлочкой»</vt:lpstr>
      <vt:lpstr>Подъём «Полуёлочкой»</vt:lpstr>
      <vt:lpstr>  Преодоление спусков: в высокой, средней, низкой стойках</vt:lpstr>
      <vt:lpstr>Способы поворотов на лыжах</vt:lpstr>
      <vt:lpstr>Поворот переступанием  вокруг носков лыж</vt:lpstr>
      <vt:lpstr>Поворот «махом»</vt:lpstr>
      <vt:lpstr>Способы торможения</vt:lpstr>
      <vt:lpstr>Торможение упором</vt:lpstr>
      <vt:lpstr>Польза катания на лыжах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Лыжный спорт и лыжные ходы</dc:title>
  <dc:creator>Алена</dc:creator>
  <cp:lastModifiedBy>АХЧ</cp:lastModifiedBy>
  <cp:revision>70</cp:revision>
  <dcterms:created xsi:type="dcterms:W3CDTF">2013-12-22T09:08:20Z</dcterms:created>
  <dcterms:modified xsi:type="dcterms:W3CDTF">2017-03-09T09:20:06Z</dcterms:modified>
</cp:coreProperties>
</file>