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88" r:id="rId2"/>
    <p:sldId id="268" r:id="rId3"/>
    <p:sldId id="275" r:id="rId4"/>
    <p:sldId id="276" r:id="rId5"/>
    <p:sldId id="273" r:id="rId6"/>
    <p:sldId id="277" r:id="rId7"/>
    <p:sldId id="269" r:id="rId8"/>
    <p:sldId id="293" r:id="rId9"/>
    <p:sldId id="295" r:id="rId10"/>
    <p:sldId id="270" r:id="rId11"/>
    <p:sldId id="292" r:id="rId12"/>
    <p:sldId id="271" r:id="rId13"/>
    <p:sldId id="272" r:id="rId14"/>
    <p:sldId id="296" r:id="rId15"/>
    <p:sldId id="297" r:id="rId16"/>
    <p:sldId id="298" r:id="rId17"/>
    <p:sldId id="303" r:id="rId18"/>
    <p:sldId id="281" r:id="rId19"/>
    <p:sldId id="299" r:id="rId20"/>
    <p:sldId id="283" r:id="rId21"/>
    <p:sldId id="305" r:id="rId22"/>
    <p:sldId id="302" r:id="rId23"/>
    <p:sldId id="301" r:id="rId24"/>
    <p:sldId id="304" r:id="rId25"/>
    <p:sldId id="285" r:id="rId26"/>
    <p:sldId id="279" r:id="rId27"/>
    <p:sldId id="30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A2387-6657-48A8-86ED-DD94F747C1E2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887FF-9ECA-4B74-9184-C289506688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DC38A16-36F4-4668-A600-2188CDD3B76A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museumsport.ru/netcat_files/userfiles/history/gto05.jpg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olimp.kcbux.ru/Raznoe/gto/gto-stup-07.html" TargetMode="External"/><Relationship Id="rId13" Type="http://schemas.openxmlformats.org/officeDocument/2006/relationships/image" Target="../media/image39.jpeg"/><Relationship Id="rId3" Type="http://schemas.openxmlformats.org/officeDocument/2006/relationships/hyperlink" Target="http://olimp.kcbux.ru/Raznoe/gto/gto-stup-02.html" TargetMode="External"/><Relationship Id="rId7" Type="http://schemas.openxmlformats.org/officeDocument/2006/relationships/hyperlink" Target="http://olimp.kcbux.ru/Raznoe/gto/gto-stup-06.html" TargetMode="External"/><Relationship Id="rId12" Type="http://schemas.openxmlformats.org/officeDocument/2006/relationships/hyperlink" Target="http://olimp.kcbux.ru/Raznoe/gto/gto-stup-11.html" TargetMode="External"/><Relationship Id="rId2" Type="http://schemas.openxmlformats.org/officeDocument/2006/relationships/hyperlink" Target="http://olimp.kcbux.ru/Raznoe/gto/gto-stup-0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limp.kcbux.ru/Raznoe/gto/gto-stup-05.html" TargetMode="External"/><Relationship Id="rId11" Type="http://schemas.openxmlformats.org/officeDocument/2006/relationships/hyperlink" Target="http://olimp.kcbux.ru/Raznoe/gto/gto-stup-10.html" TargetMode="External"/><Relationship Id="rId5" Type="http://schemas.openxmlformats.org/officeDocument/2006/relationships/hyperlink" Target="http://olimp.kcbux.ru/Raznoe/gto/gto-stup-04.html" TargetMode="External"/><Relationship Id="rId10" Type="http://schemas.openxmlformats.org/officeDocument/2006/relationships/hyperlink" Target="http://olimp.kcbux.ru/Raznoe/gto/gto-stup-09.html" TargetMode="External"/><Relationship Id="rId4" Type="http://schemas.openxmlformats.org/officeDocument/2006/relationships/hyperlink" Target="http://olimp.kcbux.ru/Raznoe/gto/gto-stup-03.html" TargetMode="External"/><Relationship Id="rId9" Type="http://schemas.openxmlformats.org/officeDocument/2006/relationships/hyperlink" Target="http://olimp.kcbux.ru/Raznoe/gto/gto-stup-08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hampionat.com/other/article-192031-znak-gto-na-grudi-u-kogo.html" TargetMode="External"/><Relationship Id="rId3" Type="http://schemas.openxmlformats.org/officeDocument/2006/relationships/hyperlink" Target="http://olimp.kcbux.ru/Raznoe/gto/gto-stup-01.html" TargetMode="External"/><Relationship Id="rId7" Type="http://schemas.openxmlformats.org/officeDocument/2006/relationships/hyperlink" Target="http://ckychnovosti.livejournal.com/280777.html" TargetMode="External"/><Relationship Id="rId2" Type="http://schemas.openxmlformats.org/officeDocument/2006/relationships/hyperlink" Target="http://www.echo.msk.ru/blog/day_photo/1352462-ech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akzdorovo.ru/library/esli_hochesh_byt_zdorovym/48/890.html" TargetMode="External"/><Relationship Id="rId5" Type="http://schemas.openxmlformats.org/officeDocument/2006/relationships/hyperlink" Target="https://ru.wikipedia.org/wiki/%D0%93%D0%BE%D1%82%D0%BE%D0%B2_%D0%BA_%D1%82%D1%80%D1%83%D0%B4%D1%83_%D0%B8_%D0%BE%D0%B1%D0%BE%D1%80%D0%BE%D0%BD%D0%B5_%D0%A1%D0%A1%D0%A1%D0%A0" TargetMode="External"/><Relationship Id="rId10" Type="http://schemas.openxmlformats.org/officeDocument/2006/relationships/hyperlink" Target="http://knowledge.allbest.ru/sport/3c0b65635b3ac79a4d53a89521306c27_0.html" TargetMode="External"/><Relationship Id="rId4" Type="http://schemas.openxmlformats.org/officeDocument/2006/relationships/hyperlink" Target="http://www.sportobzor.ru/a-vy-znaete/istoriya-gto-v-sssr.html" TargetMode="External"/><Relationship Id="rId9" Type="http://schemas.openxmlformats.org/officeDocument/2006/relationships/hyperlink" Target="http://www.svdeti.ru/index.php?id=1545:gto&amp;Itemid=96&amp;option=com_k2&amp;view=ite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642918"/>
            <a:ext cx="7500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Комплекс  ГТО </a:t>
            </a:r>
            <a:r>
              <a:rPr lang="ru-RU" sz="3200" b="1" dirty="0" smtClean="0">
                <a:solidFill>
                  <a:srgbClr val="002060"/>
                </a:solidFill>
              </a:rPr>
              <a:t>как фактор укрепления обороноспособности страны и здоровья населения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Picture 2" descr="СПОРТИВНАЯ ГИМНАСТИКА - Комитет по делам молодежи, физической культуре и спорту администрации Ульяновска"/>
          <p:cNvPicPr>
            <a:picLocks noChangeAspect="1" noChangeArrowheads="1"/>
          </p:cNvPicPr>
          <p:nvPr/>
        </p:nvPicPr>
        <p:blipFill>
          <a:blip r:embed="rId2" cstate="screen"/>
          <a:srcRect l="6897" r="13793" b="-3362"/>
          <a:stretch>
            <a:fillRect/>
          </a:stretch>
        </p:blipFill>
        <p:spPr bwMode="auto">
          <a:xfrm>
            <a:off x="2285984" y="2500306"/>
            <a:ext cx="1643074" cy="2143140"/>
          </a:xfrm>
          <a:prstGeom prst="rect">
            <a:avLst/>
          </a:prstGeom>
          <a:noFill/>
        </p:spPr>
      </p:pic>
      <p:pic>
        <p:nvPicPr>
          <p:cNvPr id="6" name="Picture 2" descr="http://olimp.kcbux.ru/Raznoe/gto/gto-00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4942" y="2571744"/>
            <a:ext cx="2014083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507288" cy="116205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Развитие </a:t>
            </a:r>
            <a:r>
              <a:rPr lang="ru-RU" sz="4000" dirty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ГТО в 30-е годы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124744"/>
            <a:ext cx="5112568" cy="5001419"/>
          </a:xfrm>
        </p:spPr>
        <p:txBody>
          <a:bodyPr>
            <a:noAutofit/>
          </a:bodyPr>
          <a:lstStyle/>
          <a:p>
            <a:r>
              <a:rPr lang="ru-RU" sz="2000" dirty="0"/>
              <a:t>Начиная с 1931 года активисты </a:t>
            </a:r>
            <a:r>
              <a:rPr lang="ru-RU" sz="2000" dirty="0" err="1"/>
              <a:t>ОСОАВИАХИМа</a:t>
            </a:r>
            <a:r>
              <a:rPr lang="ru-RU" sz="2000" dirty="0"/>
              <a:t> ведут широкую пропагандистскую деятельность, проводят занятия по противовоздушной и противохимической обороне на заводах и фабриках, в государственных учреждениях и учебных заведениях. К обязательным занятиям привлекаются все учащиеся общеобразовательных школ, профессионально-технических, средних специальных и высших учебных заведений, личный состав Вооружённых Сил СССР, милиции и некоторых других организаций. Желающие заниматься физкультурой и спортом в свободное от работы и учёбы время посещают учебно-тренировочные занятия и участвуют в спортивных соревнованиях.</a:t>
            </a:r>
          </a:p>
          <a:p>
            <a:endParaRPr lang="ru-RU" sz="2000" dirty="0"/>
          </a:p>
        </p:txBody>
      </p:sp>
      <p:pic>
        <p:nvPicPr>
          <p:cNvPr id="5" name="Объект 4" descr="Женщины-милиционеры выполняют гимнастические упражнен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42" y="2000240"/>
            <a:ext cx="363589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73153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71736" y="428604"/>
            <a:ext cx="4214842" cy="4143404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 smtClean="0"/>
              <a:t>В 1934 г. для школьников разработали нормативы БГТО — «Будь готов к труду и обороне». Это стала базовой ступенью комплекса. Помимо чисто спортивных зачетов учащиеся должны были иметь знания по оказанию первой помощи, уметь проводить занятия по физкультуре и судить определенные виды спорта.</a:t>
            </a:r>
          </a:p>
          <a:p>
            <a:endParaRPr lang="ru-RU" dirty="0"/>
          </a:p>
        </p:txBody>
      </p:sp>
      <p:pic>
        <p:nvPicPr>
          <p:cNvPr id="5" name="Рисунок 4" descr="Почтовая марка с знаком ГТО, 1940 год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8604"/>
            <a:ext cx="2286016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LA\Pictures\гто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500042"/>
            <a:ext cx="2098848" cy="27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5" descr="ГТО 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786322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6" descr="ГТО 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485776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7" descr="ГТО 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485776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58200" cy="5207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Bookman Old Style" pitchFamily="18" charset="0"/>
              </a:rPr>
              <a:t>Популярность комплекса</a:t>
            </a:r>
            <a:endParaRPr lang="ru-RU" sz="2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4572008"/>
            <a:ext cx="8572560" cy="1338258"/>
          </a:xfrm>
        </p:spPr>
        <p:txBody>
          <a:bodyPr>
            <a:noAutofit/>
          </a:bodyPr>
          <a:lstStyle/>
          <a:p>
            <a:r>
              <a:rPr lang="ru-RU" sz="1600" dirty="0"/>
              <a:t>Очень быстро спортивно-оборонный комплекс становится популярен. Нормы ГТО сдаются в школах, колхозных бригадах, рабочими фабрик, заводов, железных дорог и т.д. Проводятся масштабные соревнования на звание Чемпионов комплекса ГТО по отдельным его видам, которые по популярности не уступают Спартакиадам и центральным футбольным матчам сезона.</a:t>
            </a:r>
          </a:p>
          <a:p>
            <a:r>
              <a:rPr lang="ru-RU" sz="1600" dirty="0" smtClean="0"/>
              <a:t>Все сдают нормативы ГТО, </a:t>
            </a:r>
            <a:r>
              <a:rPr lang="ru-RU" sz="1600" dirty="0"/>
              <a:t>их очевидная польза для укрепления здоровья и развития навыков и умений, необходимых в повседневной жизни, делают комплекс </a:t>
            </a:r>
            <a:r>
              <a:rPr lang="ru-RU" sz="1600" dirty="0" smtClean="0"/>
              <a:t>популярным </a:t>
            </a:r>
            <a:r>
              <a:rPr lang="ru-RU" sz="1600" dirty="0"/>
              <a:t>среди населения и особенно среди молодежи. Носить значок ГТО становится престижным</a:t>
            </a:r>
          </a:p>
        </p:txBody>
      </p:sp>
      <p:pic>
        <p:nvPicPr>
          <p:cNvPr id="14337" name="Рисунок 2" descr="http://olimp.kcbux.ru/Raznoe/gto/gto-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785794"/>
            <a:ext cx="5357850" cy="352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1590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491880" y="428604"/>
            <a:ext cx="5652120" cy="612068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структуре ГТО помимо значков были удостоверения. Первые значки ГТО были выданы в первый же год существования структуры, их получили 24 тысячи человек. Самым первым значок получил </a:t>
            </a:r>
            <a:r>
              <a:rPr lang="ru-RU" b="1" i="1" dirty="0"/>
              <a:t>Яков Мельников, конькобежец</a:t>
            </a:r>
            <a:r>
              <a:rPr lang="ru-RU" dirty="0"/>
              <a:t>, который получил бронзу на чемпионате мира в 1923 году. К слову, у него, кроме этой победы было еще 27 национальных рекордов. С каждым годом число людей, получивших значки, росло. Так, к примеру, к 1932 году значок первой степени получили 465 тысяч человек, а уже через год – в два раза больше. Через десять лет после создания ГТО число людей, получивших золотой значок составляло 6 миллионов человек. Среди людей, которые получали значки ГТО были известные звезды спорта и культуры СССР, </a:t>
            </a:r>
            <a:r>
              <a:rPr lang="ru-RU" b="1" i="1" dirty="0"/>
              <a:t>Аркадий Гайдар, братья Знаменские, Василий Соловьев-Седой.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214290"/>
            <a:ext cx="2482080" cy="3819231"/>
          </a:xfrm>
        </p:spPr>
      </p:pic>
      <p:pic>
        <p:nvPicPr>
          <p:cNvPr id="13313" name="Рисунок 1" descr="Удостоверение ГТО"/>
          <p:cNvPicPr>
            <a:picLocks noChangeAspect="1" noChangeArrowheads="1"/>
          </p:cNvPicPr>
          <p:nvPr/>
        </p:nvPicPr>
        <p:blipFill>
          <a:blip r:embed="rId3" cstate="print"/>
          <a:srcRect l="50735"/>
          <a:stretch>
            <a:fillRect/>
          </a:stretch>
        </p:blipFill>
        <p:spPr bwMode="auto">
          <a:xfrm>
            <a:off x="285720" y="4143380"/>
            <a:ext cx="3190884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98889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42910" y="928670"/>
            <a:ext cx="785818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Патриотическая целеустремленность и практическое содержание комплекса ГТО прошли суровую проверку в огне Великой Отечественной войны. Благодаря ГТО миллионы советских людей получили навыки маршевой, лыжной, стрелковой подготовки, плавания, метания гранат, преодоления водных преград и препятствий. Это помогло им в минимальные сроки овладеть военным делом, стать снайперами, разведчиками, танкистами, летчиками. Скромный значок ГТО для многих из них стал первой наградой, к которой позднее добавились ордена за подвиги в труде и бою.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годы Великой Отечественной войны, когда перед всеми физкультурными организациями страны стала задача массовой военно-физической подготовки населения, комплекс ГТО был одним из важнейших средств в этой работе. Значкисты ГТО, овладевшие военно-прикладными двигательными навыками, добровольно ушли на фронт, успешно действовали в партизанских отрядах.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85728"/>
            <a:ext cx="8364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Влад ГТО в победу в Великой Отечественной войне.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57158" y="1000108"/>
            <a:ext cx="500066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ГТО 30-х годов просуществовал более 40 лет.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Определенные изменения в комплекс ГТО были внесены в 1940, 1947, 1955, 1959, 1965 годах 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но в 1972 г. было принято постановление «О введении нового Всесоюзного физкультурного комплекса «Готов к труду и обороне СССР (ГТО)». Поскольку доля ручного физического труда в жизни советских граждан серьезно уменьшилась, а естественная физическая нагрузка снизилась (население перебралось из деревень в города, было занято умственной работой), то нужно было подгонять спортивные нормативы под новые реалии.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428604"/>
            <a:ext cx="8189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Изменение спортивных нормативов комплекса ГТО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2050" name="Рисунок 3" descr="http://www.sportobzor.ru/uploads/images/normi_gto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285992"/>
            <a:ext cx="353051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571472" y="1500174"/>
            <a:ext cx="807246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Семидесятые годы проходят под эгидой массовых спортивных состязаний на основе ГТО. Так, с 1974 года в СССР начинаются всесоюзные первенства по многоборьям ГТО, которые всего через год объединяют под своей эгидой 37 миллионов участников, из них пятьсот человек выходят в финал. Призеры четвертой ступени автоматически становятся мастерами спорта СССР. За последовавшие семь лет чемпионами районов, городов, областей и республик стали свыше 350 тысяч юношей и девушек, среди них 77 чемпионов СССР по многоборью ГТО и 100 — первые в истории движения мастера спорта по многоборью ГТО (вот, оказывается, что означало выражение «студентка, комсомолка, спортсменка» в знаменитом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гайдаевском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фильме «Кавказская пленница»).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500042"/>
            <a:ext cx="4410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ГТО семидесятых</a:t>
            </a:r>
            <a:r>
              <a:rPr lang="ru-RU" sz="36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861048"/>
            <a:ext cx="8712968" cy="25202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 времена обязательных нормативов ГТО граждане СССР </a:t>
            </a:r>
            <a:r>
              <a:rPr lang="ru-RU" b="1" dirty="0" smtClean="0">
                <a:solidFill>
                  <a:srgbClr val="002060"/>
                </a:solidFill>
              </a:rPr>
              <a:t>претендовали на медали </a:t>
            </a:r>
            <a:r>
              <a:rPr lang="ru-RU" dirty="0" smtClean="0">
                <a:solidFill>
                  <a:srgbClr val="002060"/>
                </a:solidFill>
              </a:rPr>
              <a:t>на многих международных соревнованиях, становились рекордсменами </a:t>
            </a:r>
            <a:r>
              <a:rPr lang="ru-RU" b="1" dirty="0" smtClean="0">
                <a:solidFill>
                  <a:srgbClr val="002060"/>
                </a:solidFill>
              </a:rPr>
              <a:t>почти во всех видах спорта.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 началу 1976 года свыше 220 миллионов человек имели значки </a:t>
            </a:r>
            <a:r>
              <a:rPr lang="ru-RU" b="1" dirty="0" smtClean="0">
                <a:solidFill>
                  <a:srgbClr val="002060"/>
                </a:solidFill>
              </a:rPr>
              <a:t>ГТО.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/>
          </a:p>
        </p:txBody>
      </p:sp>
      <p:pic>
        <p:nvPicPr>
          <p:cNvPr id="20484" name="Picture 4" descr="http://www.n-i-r.su/files/images/2010-11/2012_-_12/________________00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5736" y="188640"/>
            <a:ext cx="5112568" cy="3483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332656"/>
            <a:ext cx="4330824" cy="41044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годы перестройки, после развала Союза, 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Как уберечь ребенка от болезни Детские болезни на interfax.b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285728"/>
            <a:ext cx="1876921" cy="2304256"/>
          </a:xfrm>
          <a:prstGeom prst="rect">
            <a:avLst/>
          </a:prstGeom>
          <a:noFill/>
        </p:spPr>
      </p:pic>
      <p:pic>
        <p:nvPicPr>
          <p:cNvPr id="21508" name="Picture 4" descr="http://tatarile.org/news/sites/tatarile.org.news/files/styles/large-photo/public/news/2733/main/slabaya_fizpodgotov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28860" y="285728"/>
            <a:ext cx="2309812" cy="2309812"/>
          </a:xfrm>
          <a:prstGeom prst="rect">
            <a:avLst/>
          </a:prstGeom>
          <a:noFill/>
        </p:spPr>
      </p:pic>
      <p:pic>
        <p:nvPicPr>
          <p:cNvPr id="21510" name="Picture 6" descr="http://static.newsland.com/news_images/380/big_38074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034" y="2786058"/>
            <a:ext cx="3100344" cy="2232248"/>
          </a:xfrm>
          <a:prstGeom prst="rect">
            <a:avLst/>
          </a:prstGeom>
          <a:noFill/>
        </p:spPr>
      </p:pic>
      <p:pic>
        <p:nvPicPr>
          <p:cNvPr id="21512" name="Picture 8" descr="http://infosekret.ru/wp-content/uploads/2013/02/Skoro-poyavitsya-detskiy-Interne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357422" y="4214818"/>
            <a:ext cx="3048000" cy="2286001"/>
          </a:xfrm>
          <a:prstGeom prst="rect">
            <a:avLst/>
          </a:prstGeom>
          <a:noFill/>
        </p:spPr>
      </p:pic>
      <p:pic>
        <p:nvPicPr>
          <p:cNvPr id="21514" name="Picture 10" descr="http://dom-sovetik.ru/image/televizo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929322" y="4214818"/>
            <a:ext cx="2736304" cy="24626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8686800" cy="8382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3888432" cy="442535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>
                <a:solidFill>
                  <a:srgbClr val="002060"/>
                </a:solidFill>
              </a:rPr>
              <a:t>По Указу Президента РФ с 1 сентября 2014 года </a:t>
            </a:r>
            <a:r>
              <a:rPr lang="ru-RU" dirty="0" smtClean="0">
                <a:solidFill>
                  <a:srgbClr val="002060"/>
                </a:solidFill>
              </a:rPr>
              <a:t>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00562" y="1071546"/>
            <a:ext cx="4071966" cy="24431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36433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7620" y="4500570"/>
            <a:ext cx="50720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Также глава государства добавил, что для развития массового спорта в России даже имеются финансовые средства, поскольку не все выделенные бюджетные средства на Игры в Сочи были израсходованы в 2014 году. Именно эти средства и планируется освоить для начала действия программы ГТО.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714356"/>
            <a:ext cx="5534356" cy="6000792"/>
          </a:xfrm>
        </p:spPr>
        <p:txBody>
          <a:bodyPr>
            <a:noAutofit/>
          </a:bodyPr>
          <a:lstStyle/>
          <a:p>
            <a:r>
              <a:rPr lang="ru-RU" sz="2000" dirty="0">
                <a:latin typeface="Bookman Old Style" pitchFamily="18" charset="0"/>
              </a:rPr>
              <a:t>ГТО — это программа физической подготовки, которая существовала не только в общеобразовательных, но и в спортивных, профильных, профессиональных организациях Советского Союза. Программа ГТО поддерживалась и финансировалась государством, ведь была частью системы патриотического воспитания. Просуществовала ГТО ровно 60 лет, успев стать частью жизни нескольких поколений наших соотечественников. Сегодня, после 23 лет забвения ГТО возвращается в школы, в высшие учебные заведения, в жизнь каждого гражданина, занимая важные позиции в качестве показателя успеваемости абитуриента</a:t>
            </a:r>
            <a:r>
              <a:rPr lang="ru-RU" sz="20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0"/>
            <a:ext cx="428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28213" y="1571612"/>
            <a:ext cx="2801559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50503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626968" cy="8640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700808"/>
            <a:ext cx="5266928" cy="442535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русского человека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http://dzer.ru/uploads/2014_gto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8640"/>
            <a:ext cx="2808312" cy="2246650"/>
          </a:xfrm>
          <a:prstGeom prst="rect">
            <a:avLst/>
          </a:prstGeom>
          <a:noFill/>
        </p:spPr>
      </p:pic>
      <p:pic>
        <p:nvPicPr>
          <p:cNvPr id="26628" name="Picture 4" descr="http://cs7009.vk.me/c540106/v540106518/1d915/uTCdJPmWuj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36912"/>
            <a:ext cx="3192380" cy="2420888"/>
          </a:xfrm>
          <a:prstGeom prst="rect">
            <a:avLst/>
          </a:prstGeom>
          <a:noFill/>
        </p:spPr>
      </p:pic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5157192"/>
            <a:ext cx="2286000" cy="1304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86742" cy="838200"/>
          </a:xfrm>
        </p:spPr>
        <p:txBody>
          <a:bodyPr/>
          <a:lstStyle/>
          <a:p>
            <a:r>
              <a:rPr lang="ru-RU" dirty="0" smtClean="0"/>
              <a:t>Ступени и нормативы ГТО -2014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357850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dirty="0" smtClean="0">
                <a:hlinkClick r:id="rId2" tooltip="I СТУПЕНЬ ГТО"/>
              </a:rPr>
              <a:t>I СТУПЕНЬ</a:t>
            </a:r>
            <a:endParaRPr lang="ru-RU" sz="6400" b="1" dirty="0" smtClean="0"/>
          </a:p>
          <a:p>
            <a:r>
              <a:rPr lang="ru-RU" sz="6400" b="1" dirty="0" smtClean="0"/>
              <a:t>мальчики и девочки 1 - 2 классов, 6 - 8 лет</a:t>
            </a:r>
          </a:p>
          <a:p>
            <a:r>
              <a:rPr lang="ru-RU" sz="6400" b="1" dirty="0" smtClean="0">
                <a:hlinkClick r:id="rId3" tooltip="II СТУПЕНЬ ГТО"/>
              </a:rPr>
              <a:t>II СТУПЕНЬ</a:t>
            </a:r>
            <a:endParaRPr lang="ru-RU" sz="6400" b="1" dirty="0" smtClean="0"/>
          </a:p>
          <a:p>
            <a:r>
              <a:rPr lang="ru-RU" sz="6400" b="1" dirty="0" smtClean="0"/>
              <a:t>мальчики и девочки 3 - 4 классов, 9 - 10 лет</a:t>
            </a:r>
          </a:p>
          <a:p>
            <a:r>
              <a:rPr lang="ru-RU" sz="6400" b="1" dirty="0" smtClean="0">
                <a:hlinkClick r:id="rId4" tooltip="III СТУПЕНЬ ГТО"/>
              </a:rPr>
              <a:t>III СТУПЕНЬ</a:t>
            </a:r>
            <a:r>
              <a:rPr lang="ru-RU" sz="6400" b="1" dirty="0" smtClean="0"/>
              <a:t> </a:t>
            </a:r>
          </a:p>
          <a:p>
            <a:r>
              <a:rPr lang="ru-RU" sz="6400" b="1" dirty="0" smtClean="0"/>
              <a:t>мальчики и девочки 5 - 6 классов, 11 - 12 лет</a:t>
            </a:r>
          </a:p>
          <a:p>
            <a:r>
              <a:rPr lang="ru-RU" sz="6400" b="1" dirty="0" smtClean="0">
                <a:hlinkClick r:id="rId5" tooltip="IV СТУПЕНЬ ГТО"/>
              </a:rPr>
              <a:t>IV СТУПЕНЬ</a:t>
            </a:r>
            <a:r>
              <a:rPr lang="ru-RU" sz="6400" b="1" dirty="0" smtClean="0"/>
              <a:t> </a:t>
            </a:r>
          </a:p>
          <a:p>
            <a:r>
              <a:rPr lang="ru-RU" sz="6400" b="1" dirty="0" smtClean="0"/>
              <a:t>юноши и девушки 7 - 9 классов, 13 - 15 лет</a:t>
            </a:r>
          </a:p>
          <a:p>
            <a:r>
              <a:rPr lang="ru-RU" sz="6400" b="1" dirty="0" smtClean="0">
                <a:hlinkClick r:id="rId6" tooltip="V СТУПЕНЬ ГТО"/>
              </a:rPr>
              <a:t>V СТУПЕНЬ </a:t>
            </a:r>
            <a:endParaRPr lang="ru-RU" sz="6400" b="1" dirty="0" smtClean="0"/>
          </a:p>
          <a:p>
            <a:r>
              <a:rPr lang="ru-RU" sz="6400" b="1" dirty="0" smtClean="0"/>
              <a:t>юноши и девушки 10 - 11 классов, среднее профессиональное образование, 16 - 17 лет</a:t>
            </a:r>
          </a:p>
          <a:p>
            <a:r>
              <a:rPr lang="ru-RU" sz="6400" b="1" dirty="0" smtClean="0">
                <a:hlinkClick r:id="rId7" tooltip="VI СТУПЕНЬ ГТО"/>
              </a:rPr>
              <a:t>VI СТУПЕНЬ </a:t>
            </a:r>
            <a:endParaRPr lang="ru-RU" sz="6400" b="1" dirty="0" smtClean="0"/>
          </a:p>
          <a:p>
            <a:r>
              <a:rPr lang="ru-RU" sz="6400" b="1" dirty="0" smtClean="0"/>
              <a:t>мужчины и женщины 18 - 29 лет</a:t>
            </a:r>
          </a:p>
          <a:p>
            <a:r>
              <a:rPr lang="ru-RU" sz="6400" b="1" dirty="0" smtClean="0">
                <a:hlinkClick r:id="rId8" tooltip="VII СТУПЕНЬ ГТО"/>
              </a:rPr>
              <a:t>VII СТУПЕНЬ </a:t>
            </a:r>
            <a:endParaRPr lang="ru-RU" sz="6400" b="1" dirty="0" smtClean="0"/>
          </a:p>
          <a:p>
            <a:r>
              <a:rPr lang="ru-RU" sz="6400" b="1" dirty="0" smtClean="0"/>
              <a:t>мужчины и женщины 30 - 39 лет</a:t>
            </a:r>
          </a:p>
          <a:p>
            <a:r>
              <a:rPr lang="ru-RU" sz="6400" b="1" dirty="0" smtClean="0">
                <a:hlinkClick r:id="rId9" tooltip="VIII СТУПЕНЬ ГТО"/>
              </a:rPr>
              <a:t>VIII СТУПЕНЬ </a:t>
            </a:r>
            <a:endParaRPr lang="ru-RU" sz="6400" b="1" dirty="0" smtClean="0"/>
          </a:p>
          <a:p>
            <a:r>
              <a:rPr lang="ru-RU" sz="6400" b="1" dirty="0" smtClean="0"/>
              <a:t>мужчины и женщины 40 - 49 лет</a:t>
            </a:r>
          </a:p>
          <a:p>
            <a:r>
              <a:rPr lang="ru-RU" sz="6400" b="1" dirty="0" smtClean="0">
                <a:hlinkClick r:id="rId10" tooltip="IX СТУПЕНЬ ГТО"/>
              </a:rPr>
              <a:t>IX СТУПЕНЬ </a:t>
            </a:r>
            <a:endParaRPr lang="ru-RU" sz="6400" b="1" dirty="0" smtClean="0"/>
          </a:p>
          <a:p>
            <a:r>
              <a:rPr lang="ru-RU" sz="6400" b="1" dirty="0" smtClean="0"/>
              <a:t>мужчины и женщины, 50 - 59 лет</a:t>
            </a:r>
          </a:p>
          <a:p>
            <a:r>
              <a:rPr lang="ru-RU" sz="6400" b="1" dirty="0" smtClean="0">
                <a:hlinkClick r:id="rId11" tooltip="X СТУПЕНЬ ГТО"/>
              </a:rPr>
              <a:t>X СТУПЕНЬ</a:t>
            </a:r>
            <a:r>
              <a:rPr lang="ru-RU" sz="6400" b="1" dirty="0" smtClean="0"/>
              <a:t> </a:t>
            </a:r>
          </a:p>
          <a:p>
            <a:r>
              <a:rPr lang="ru-RU" sz="6400" b="1" dirty="0" smtClean="0"/>
              <a:t>мужчины и женщины, 60-69 лет</a:t>
            </a:r>
          </a:p>
          <a:p>
            <a:r>
              <a:rPr lang="ru-RU" sz="6400" b="1" dirty="0" smtClean="0">
                <a:hlinkClick r:id="rId12" tooltip="XI СТУПЕНЬ ГТО"/>
              </a:rPr>
              <a:t>XI СТУПЕНЬ</a:t>
            </a:r>
            <a:r>
              <a:rPr lang="ru-RU" sz="6400" b="1" dirty="0" smtClean="0"/>
              <a:t> </a:t>
            </a:r>
          </a:p>
          <a:p>
            <a:r>
              <a:rPr lang="ru-RU" sz="6400" b="1" dirty="0" smtClean="0"/>
              <a:t>мужчины и женщины, 70 лет и старше</a:t>
            </a:r>
          </a:p>
          <a:p>
            <a:endParaRPr lang="ru-RU" dirty="0"/>
          </a:p>
        </p:txBody>
      </p:sp>
      <p:pic>
        <p:nvPicPr>
          <p:cNvPr id="1027" name="Picture 3" descr="C:\Documents and Settings\Admin\Мои документы\Downloads\1263230.jpg"/>
          <p:cNvPicPr>
            <a:picLocks noChangeAspect="1" noChangeArrowheads="1"/>
          </p:cNvPicPr>
          <p:nvPr/>
        </p:nvPicPr>
        <p:blipFill>
          <a:blip r:embed="rId13" cstate="print"/>
          <a:srcRect t="8589" r="50862" b="3987"/>
          <a:stretch>
            <a:fillRect/>
          </a:stretch>
        </p:blipFill>
        <p:spPr bwMode="auto">
          <a:xfrm>
            <a:off x="6643702" y="1214422"/>
            <a:ext cx="1428760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332656"/>
            <a:ext cx="5122912" cy="61206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Выполнившие нормативы комплекса будут отмечены золотыми, серебряными или бронзовыми знаками отличия, а также получат массовые спортивные разряды и звания.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Обладание такими знаками отличия даст бонусы при поступлении в высшие учебные заведения.</a:t>
            </a:r>
          </a:p>
          <a:p>
            <a:endParaRPr lang="ru-RU" dirty="0"/>
          </a:p>
        </p:txBody>
      </p:sp>
      <p:pic>
        <p:nvPicPr>
          <p:cNvPr id="27652" name="Picture 4" descr="http://homestead.ucoz.ru/News/010_GTO/GTO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428604"/>
            <a:ext cx="291581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«От значка ГТО – к олимпийской медали!» </a:t>
            </a: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556793"/>
            <a:ext cx="4330824" cy="2448271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Нормы ГТО вернут в школу - NewsFib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556792"/>
            <a:ext cx="4104456" cy="24444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077073"/>
            <a:ext cx="45365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В былые времена его наличие говорило о том, что перед вами человек, который старается быть гармонично развитой личностью. </a:t>
            </a:r>
          </a:p>
          <a:p>
            <a:pPr algn="ctr"/>
            <a:endParaRPr lang="ru-RU" sz="2800" dirty="0" smtClean="0">
              <a:solidFill>
                <a:srgbClr val="002060"/>
              </a:solidFill>
            </a:endParaRPr>
          </a:p>
        </p:txBody>
      </p:sp>
      <p:pic>
        <p:nvPicPr>
          <p:cNvPr id="18436" name="Picture 4" descr="http://tn.new.fishki.net/26/upload/post/201404/08/1258906/b551e859759999ecf1fa9c196fee842f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3438" y="4000504"/>
            <a:ext cx="4280580" cy="2568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404664"/>
            <a:ext cx="61206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Сдать ГТО совсем непросто,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Чтоб нормативы победить,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Значок в итоге получить.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Пройдя же все ступени вверх -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будешь верить в свой успех.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олимпийцем можешь стать,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Медали точно получать.</a:t>
            </a:r>
          </a:p>
          <a:p>
            <a:endParaRPr lang="ru-RU" dirty="0"/>
          </a:p>
        </p:txBody>
      </p:sp>
      <p:pic>
        <p:nvPicPr>
          <p:cNvPr id="28674" name="Picture 2" descr="http://donnews.ru/static/images/2014/03/31/1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404664"/>
            <a:ext cx="2376264" cy="1490116"/>
          </a:xfrm>
          <a:prstGeom prst="rect">
            <a:avLst/>
          </a:prstGeom>
          <a:noFill/>
        </p:spPr>
      </p:pic>
      <p:pic>
        <p:nvPicPr>
          <p:cNvPr id="28676" name="Picture 4" descr="http://gov.cap.ru/UserFiles/news/201407/30/Original/img_029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060848"/>
            <a:ext cx="2483768" cy="2052669"/>
          </a:xfrm>
          <a:prstGeom prst="rect">
            <a:avLst/>
          </a:prstGeom>
          <a:noFill/>
        </p:spPr>
      </p:pic>
      <p:pic>
        <p:nvPicPr>
          <p:cNvPr id="28678" name="Picture 6" descr="http://www.edu.cap.ru/Home/4361/11/foto/2014/p10505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4221088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is.edu.yar.ru/data/projects/files/101/16256/16256.mediu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357166"/>
            <a:ext cx="5357850" cy="838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9458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1285860"/>
            <a:ext cx="8460432" cy="48478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488" y="6000768"/>
            <a:ext cx="38482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актуален сегодня.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hlinkClick r:id="rId2"/>
              </a:rPr>
              <a:t>1. </a:t>
            </a:r>
            <a:r>
              <a:rPr lang="en-US" sz="1400" dirty="0" smtClean="0">
                <a:hlinkClick r:id="rId2"/>
              </a:rPr>
              <a:t>http://www.echo.msk.ru/blog/day_photo/1352462-echo/</a:t>
            </a:r>
            <a:endParaRPr lang="ru-RU" sz="1400" dirty="0" smtClean="0"/>
          </a:p>
          <a:p>
            <a:r>
              <a:rPr lang="ru-RU" sz="1400" dirty="0" smtClean="0"/>
              <a:t>2.</a:t>
            </a:r>
            <a:r>
              <a:rPr lang="en-US" sz="1400" dirty="0" smtClean="0"/>
              <a:t> </a:t>
            </a:r>
            <a:r>
              <a:rPr lang="en-US" sz="1400" dirty="0" smtClean="0">
                <a:hlinkClick r:id="rId3"/>
              </a:rPr>
              <a:t>http://olimp.kcbux.ru/Raznoe/gto/gto-stup-01.html</a:t>
            </a:r>
            <a:endParaRPr lang="ru-RU" sz="1400" dirty="0" smtClean="0"/>
          </a:p>
          <a:p>
            <a:r>
              <a:rPr lang="ru-RU" sz="1400" dirty="0" smtClean="0"/>
              <a:t>3. </a:t>
            </a:r>
            <a:r>
              <a:rPr lang="ru-RU" sz="1400" u="sng" dirty="0" smtClean="0">
                <a:hlinkClick r:id="rId4"/>
              </a:rPr>
              <a:t>http://www.sportobzor.ru/a-vy-znaete/istoriya-gto-v-sssr.html</a:t>
            </a:r>
            <a:endParaRPr lang="ru-RU" sz="1400" dirty="0" smtClean="0"/>
          </a:p>
          <a:p>
            <a:r>
              <a:rPr lang="ru-RU" sz="1400" dirty="0" smtClean="0"/>
              <a:t>4.</a:t>
            </a:r>
            <a:r>
              <a:rPr lang="ru-RU" sz="1400" u="sng" dirty="0" smtClean="0">
                <a:hlinkClick r:id="rId5"/>
              </a:rPr>
              <a:t>https://ru.wikipedia.org/wiki/%D0%93%D0%BE%D1%82%D0%BE%D0%B2_%D0%BA_%D1%82%D1%80%D1%83%D0%B4%D1%83_%D0%B8_%D0%BE%D0%B1%D0%BE%D1%80%D0%BE%D0%BD%D0%B5_%D0%A1%D0%A1%D0%A1%D0%A0</a:t>
            </a:r>
            <a:endParaRPr lang="ru-RU" sz="1400" dirty="0" smtClean="0"/>
          </a:p>
          <a:p>
            <a:r>
              <a:rPr lang="ru-RU" sz="1400" dirty="0" smtClean="0"/>
              <a:t>5.</a:t>
            </a:r>
            <a:r>
              <a:rPr lang="ru-RU" sz="1400" b="1" u="sng" dirty="0" smtClean="0">
                <a:hlinkClick r:id="rId6"/>
              </a:rPr>
              <a:t> </a:t>
            </a:r>
            <a:r>
              <a:rPr lang="ru-RU" sz="1400" u="sng" dirty="0" smtClean="0">
                <a:hlinkClick r:id="rId6"/>
              </a:rPr>
              <a:t>http://kakzdorovo.ru/library/esli_hochesh_byt_zdorovym/48/890.html</a:t>
            </a:r>
            <a:endParaRPr lang="ru-RU" sz="1400" dirty="0" smtClean="0"/>
          </a:p>
          <a:p>
            <a:r>
              <a:rPr lang="ru-RU" sz="1400" dirty="0" smtClean="0"/>
              <a:t>6.</a:t>
            </a:r>
            <a:r>
              <a:rPr lang="ru-RU" sz="1400" b="1" u="sng" dirty="0" smtClean="0">
                <a:hlinkClick r:id="rId7"/>
              </a:rPr>
              <a:t> </a:t>
            </a:r>
            <a:r>
              <a:rPr lang="ru-RU" sz="1400" u="sng" dirty="0" smtClean="0">
                <a:hlinkClick r:id="rId7"/>
              </a:rPr>
              <a:t>http://ckychnovosti.livejournal.com/280777.html</a:t>
            </a:r>
            <a:endParaRPr lang="ru-RU" sz="1400" dirty="0" smtClean="0"/>
          </a:p>
          <a:p>
            <a:r>
              <a:rPr lang="ru-RU" sz="1400" dirty="0" smtClean="0"/>
              <a:t>7. </a:t>
            </a:r>
            <a:r>
              <a:rPr lang="ru-RU" sz="1400" u="sng" dirty="0" smtClean="0">
                <a:hlinkClick r:id="rId8"/>
              </a:rPr>
              <a:t>http://www.championat.com/other/article-192031-znak-gto-na-grudi-u-kogo.html</a:t>
            </a:r>
            <a:endParaRPr lang="ru-RU" sz="1400" dirty="0" smtClean="0"/>
          </a:p>
          <a:p>
            <a:r>
              <a:rPr lang="ru-RU" sz="1400" dirty="0" smtClean="0"/>
              <a:t>8.</a:t>
            </a:r>
            <a:r>
              <a:rPr lang="ru-RU" sz="1400" u="sng" dirty="0" smtClean="0">
                <a:hlinkClick r:id="rId9"/>
              </a:rPr>
              <a:t> http://www.svdeti.ru/index.php?id=1545:gto&amp;Itemid=96&amp;option=com_k2&amp;view=item</a:t>
            </a:r>
            <a:endParaRPr lang="ru-RU" sz="1400" dirty="0" smtClean="0"/>
          </a:p>
          <a:p>
            <a:r>
              <a:rPr lang="ru-RU" sz="1400" dirty="0" smtClean="0"/>
              <a:t>9. </a:t>
            </a:r>
            <a:r>
              <a:rPr lang="ru-RU" sz="1400" u="sng" dirty="0" smtClean="0">
                <a:hlinkClick r:id="rId10"/>
              </a:rPr>
              <a:t>http://knowledge.allbest.ru/sport/3c0b65635b3ac79a4d53a89521306c27_0.html</a:t>
            </a:r>
            <a:endParaRPr lang="ru-RU" sz="1400" dirty="0" smtClean="0"/>
          </a:p>
          <a:p>
            <a:r>
              <a:rPr lang="ru-RU" sz="1400" dirty="0" smtClean="0"/>
              <a:t>10. </a:t>
            </a:r>
            <a:r>
              <a:rPr lang="en-US" sz="1400" u="sng" dirty="0" smtClean="0"/>
              <a:t>http://nsportal.ru/shkola/fizkultura-i-sport/library/2014/05/21/istoriya-razvitiya-gto</a:t>
            </a:r>
            <a:endParaRPr lang="ru-RU" sz="1400" u="sng" dirty="0" smtClean="0"/>
          </a:p>
          <a:p>
            <a:r>
              <a:rPr lang="ru-RU" sz="1400" u="sng" dirty="0" smtClean="0"/>
              <a:t>11.</a:t>
            </a:r>
            <a:r>
              <a:rPr lang="en-US" sz="1400" u="sng" dirty="0" smtClean="0">
                <a:solidFill>
                  <a:srgbClr val="002060"/>
                </a:solidFill>
              </a:rPr>
              <a:t> </a:t>
            </a:r>
            <a:r>
              <a:rPr lang="en-US" sz="1400" u="sng" dirty="0" smtClean="0"/>
              <a:t>http://nsportal.ru/shkola/klassnoe-rukovodstvo/library/2014/09/07/ot-norm-gto-k-olimpiyskim-medalyam</a:t>
            </a:r>
            <a:endParaRPr lang="ru-RU" sz="1400" u="sng" dirty="0" smtClean="0"/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357166"/>
            <a:ext cx="4119360" cy="308779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Охватывала 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было сдать определенные нормативы по физ.подготовке.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85852" y="214290"/>
            <a:ext cx="2571768" cy="377122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4429132"/>
            <a:ext cx="50006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Сдавать нужно было такие виды упражнений, как </a:t>
            </a:r>
            <a:r>
              <a:rPr lang="ru-RU" sz="2000" b="1" dirty="0" smtClean="0">
                <a:solidFill>
                  <a:srgbClr val="002060"/>
                </a:solidFill>
              </a:rPr>
              <a:t>бег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прыжки</a:t>
            </a:r>
            <a:r>
              <a:rPr lang="ru-RU" sz="2000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sz="2000" b="1" dirty="0" smtClean="0">
                <a:solidFill>
                  <a:srgbClr val="002060"/>
                </a:solidFill>
              </a:rPr>
              <a:t>плавание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sz="2000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sz="2000" b="1" dirty="0" smtClean="0">
                <a:solidFill>
                  <a:srgbClr val="002060"/>
                </a:solidFill>
              </a:rPr>
              <a:t>стрельба,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велокросс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sz="2000" dirty="0" smtClean="0">
                <a:solidFill>
                  <a:srgbClr val="002060"/>
                </a:solidFill>
              </a:rPr>
              <a:t>и др.</a:t>
            </a:r>
          </a:p>
        </p:txBody>
      </p:sp>
      <p:pic>
        <p:nvPicPr>
          <p:cNvPr id="8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72198" y="3286124"/>
            <a:ext cx="2357454" cy="33181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285728"/>
            <a:ext cx="4608512" cy="364333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214290"/>
            <a:ext cx="4000500" cy="2667000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  <p:pic>
        <p:nvPicPr>
          <p:cNvPr id="6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357290" y="3143248"/>
            <a:ext cx="2071702" cy="3515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42852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dirty="0">
                <a:solidFill>
                  <a:srgbClr val="FF0000"/>
                </a:solidFill>
              </a:rPr>
              <a:t>Цели и задачи ГТО</a:t>
            </a:r>
            <a:endParaRPr lang="ru-RU" sz="4000" dirty="0">
              <a:solidFill>
                <a:srgbClr val="FF0000"/>
              </a:solidFill>
            </a:endParaRPr>
          </a:p>
          <a:p>
            <a:pPr fontAlgn="base"/>
            <a:r>
              <a:rPr lang="ru-RU" sz="2000" dirty="0"/>
              <a:t>Всего, можно выделить 2 главные задачи ГТО – повышение общего уровня здоровья населения, и создание определенной прослойки в обществе, всегда готовой к военной обороне. Почему был выбран именно такой формат? Во первых, четкая система нормативов создавала </a:t>
            </a:r>
            <a:r>
              <a:rPr lang="ru-RU" sz="2000" dirty="0" err="1"/>
              <a:t>соревновательность</a:t>
            </a:r>
            <a:r>
              <a:rPr lang="ru-RU" sz="2000" dirty="0"/>
              <a:t>. Дети, подростки, старались превзойти сразу трех соперников – во первых, своих товарищей, участников соревнований, во вторых нормативы, указанные в таблице для того, чтобы получить значок. И в третьих, свои собственные результаты. Система ГТО являлась мощным стимулом для спорта. Нормативы развивали все группы мышц, увеличивали выносливость, координацию, умение рассчитывать свои силы</a:t>
            </a:r>
          </a:p>
        </p:txBody>
      </p:sp>
      <p:pic>
        <p:nvPicPr>
          <p:cNvPr id="3" name="Picture 3" descr="C:\Users\LA\Pictures\гто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4214818"/>
            <a:ext cx="54726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1565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332656"/>
            <a:ext cx="5111750" cy="585311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Развитие физической культуры и обучение населения военным навыкам становятся в СССР </a:t>
            </a:r>
            <a:r>
              <a:rPr lang="ru-RU" dirty="0" smtClean="0"/>
              <a:t>главной задачей молодой страны. </a:t>
            </a:r>
            <a:r>
              <a:rPr lang="ru-RU" dirty="0"/>
              <a:t>В первый же год советской власти ВЦИК РСФСР принимает декрет «Об обязательном обучении военному искусству». Начиная с апреля 1918 года мужчины и женщины от 18 до 40 лет обязаны обучаться военному делу по месту работы.</a:t>
            </a:r>
          </a:p>
          <a:p>
            <a:r>
              <a:rPr lang="ru-RU" dirty="0"/>
              <a:t>Для этих целей в 1920 году </a:t>
            </a:r>
            <a:r>
              <a:rPr lang="ru-RU" dirty="0" smtClean="0"/>
              <a:t> в Москве создается </a:t>
            </a:r>
            <a:r>
              <a:rPr lang="ru-RU" dirty="0"/>
              <a:t>военно-научное общество (ВНО) 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Рисунок 4" descr="Знак ГТО 1 ступени. 1930-е годы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785794"/>
            <a:ext cx="28083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58171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285728"/>
            <a:ext cx="77867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Рождение комплекса ГТО «под крылом»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ОСОАВИАХИМа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Рисунок 2" descr="1930 г. Длугач М. Осоавиахимовцы, в совместных маневрах с РК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2625347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29058" y="1214422"/>
            <a:ext cx="471487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1927 году путем слияний и реорганизаций нескольких военно-спортивных объединений в СССР создается самая крупная из специализированных общественных организаций – Общество содействия обороне, авиационному и химическому строительству (ОСОАВИАХИМ).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Уже к началу 1928 года эта организация насчитывает около 2 млн. человек. По всей стране под эгидой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ОСОАВИАХИМа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строятся тиры, стрельбища, создаются аэроклубы и военно-спортивные кружки, где молодежь проходит подготовку по таким специальностям, как радист, телеграфист, парашютист, моторист, санитар, медсестра, пилот и др.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488" y="609600"/>
            <a:ext cx="6057912" cy="5748358"/>
          </a:xfrm>
        </p:spPr>
        <p:txBody>
          <a:bodyPr>
            <a:normAutofit fontScale="47500" lnSpcReduction="20000"/>
          </a:bodyPr>
          <a:lstStyle/>
          <a:p>
            <a:r>
              <a:rPr lang="ru-RU" sz="4200" dirty="0" smtClean="0"/>
              <a:t>24 мая 1930 года газета «Комсомольская правда» опубликовала материалы о необходимости введения единого критерия для оценки всесторонней физической подготовленности молодежи. Предлагалось установить специальные нормы и требования, а тех, кто их выполнит, награждать значком. Инициатива ленинского комсомола получила признание в широких кругах общественности, и по поручению Всесоюзного совета физической культуры при ВЦИК СССР был разработан проект комплекса ГТО, который в марте 1931 года после обсуждения в различных общественных организациях страны был утвержден.</a:t>
            </a:r>
          </a:p>
          <a:p>
            <a:r>
              <a:rPr lang="ru-RU" sz="4200" dirty="0" smtClean="0"/>
              <a:t>Впервые введенный комплекс ГТО состоял из одной ступени, которая включала 15 нормативов по различным физическим упражнениям (бег, прыжки, метания, плавание, лыжи и др.). Кроме того, сдающие комплекс должны были знать основы советского физкультурного движения и военного дела.</a:t>
            </a:r>
          </a:p>
          <a:p>
            <a:endParaRPr lang="ru-RU" dirty="0"/>
          </a:p>
        </p:txBody>
      </p:sp>
      <p:pic>
        <p:nvPicPr>
          <p:cNvPr id="5" name="Picture 6" descr="&quot;Пять колец под кремлевскими звездами&quot; К 30-летию ХХII Олимпийских игр в Москве. Выставки. Архивы России.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1142984"/>
            <a:ext cx="2653411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3">
      <a:dk1>
        <a:sysClr val="windowText" lastClr="000000"/>
      </a:dk1>
      <a:lt1>
        <a:srgbClr val="C09466"/>
      </a:lt1>
      <a:dk2>
        <a:srgbClr val="4E3B30"/>
      </a:dk2>
      <a:lt2>
        <a:srgbClr val="FBEEC9"/>
      </a:lt2>
      <a:accent1>
        <a:srgbClr val="C09466"/>
      </a:accent1>
      <a:accent2>
        <a:srgbClr val="DC9A58"/>
      </a:accent2>
      <a:accent3>
        <a:srgbClr val="90571E"/>
      </a:accent3>
      <a:accent4>
        <a:srgbClr val="90571E"/>
      </a:accent4>
      <a:accent5>
        <a:srgbClr val="A17242"/>
      </a:accent5>
      <a:accent6>
        <a:srgbClr val="C17529"/>
      </a:accent6>
      <a:hlink>
        <a:srgbClr val="6C4116"/>
      </a:hlink>
      <a:folHlink>
        <a:srgbClr val="6B4C2C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1783</Words>
  <Application>Microsoft Office PowerPoint</Application>
  <PresentationFormat>Экран (4:3)</PresentationFormat>
  <Paragraphs>97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Развитие ГТО в 30-е годы </vt:lpstr>
      <vt:lpstr>Слайд 11</vt:lpstr>
      <vt:lpstr>Популярность комплекса</vt:lpstr>
      <vt:lpstr>Слайд 13</vt:lpstr>
      <vt:lpstr>Слайд 14</vt:lpstr>
      <vt:lpstr>Слайд 15</vt:lpstr>
      <vt:lpstr>Слайд 16</vt:lpstr>
      <vt:lpstr>Слайд 17</vt:lpstr>
      <vt:lpstr>Слайд 18</vt:lpstr>
      <vt:lpstr>А что сегодня?</vt:lpstr>
      <vt:lpstr>Горжусь тобой, Отечество!</vt:lpstr>
      <vt:lpstr>Ступени и нормативы ГТО -2014</vt:lpstr>
      <vt:lpstr>Слайд 22</vt:lpstr>
      <vt:lpstr> «От значка ГТО – к олимпийской медали!» </vt:lpstr>
      <vt:lpstr>Слайд 24</vt:lpstr>
      <vt:lpstr>Слайд 25</vt:lpstr>
      <vt:lpstr>ПЛАКАТ ВРЕМЁН СССР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Николай</cp:lastModifiedBy>
  <cp:revision>26</cp:revision>
  <dcterms:created xsi:type="dcterms:W3CDTF">2013-10-17T14:19:28Z</dcterms:created>
  <dcterms:modified xsi:type="dcterms:W3CDTF">2015-11-24T09:54:15Z</dcterms:modified>
</cp:coreProperties>
</file>