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7" r:id="rId2"/>
    <p:sldId id="281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6" r:id="rId21"/>
    <p:sldId id="289" r:id="rId22"/>
    <p:sldId id="278" r:id="rId23"/>
    <p:sldId id="282" r:id="rId24"/>
    <p:sldId id="280" r:id="rId25"/>
    <p:sldId id="285" r:id="rId26"/>
    <p:sldId id="286" r:id="rId27"/>
    <p:sldId id="288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E2F54-95FC-4A4C-B0FD-59E25AF17601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14F5936-768C-492E-9E6E-0B98CD33B6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E2F54-95FC-4A4C-B0FD-59E25AF17601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F5936-768C-492E-9E6E-0B98CD33B6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E2F54-95FC-4A4C-B0FD-59E25AF17601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F5936-768C-492E-9E6E-0B98CD33B6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92E2F54-95FC-4A4C-B0FD-59E25AF17601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E14F5936-768C-492E-9E6E-0B98CD33B6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E2F54-95FC-4A4C-B0FD-59E25AF17601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F5936-768C-492E-9E6E-0B98CD33B6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E2F54-95FC-4A4C-B0FD-59E25AF17601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F5936-768C-492E-9E6E-0B98CD33B6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F5936-768C-492E-9E6E-0B98CD33B6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E2F54-95FC-4A4C-B0FD-59E25AF17601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E2F54-95FC-4A4C-B0FD-59E25AF17601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F5936-768C-492E-9E6E-0B98CD33B6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E2F54-95FC-4A4C-B0FD-59E25AF17601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F5936-768C-492E-9E6E-0B98CD33B6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92E2F54-95FC-4A4C-B0FD-59E25AF17601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4F5936-768C-492E-9E6E-0B98CD33B6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E2F54-95FC-4A4C-B0FD-59E25AF17601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14F5936-768C-492E-9E6E-0B98CD33B6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92E2F54-95FC-4A4C-B0FD-59E25AF17601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E14F5936-768C-492E-9E6E-0B98CD33B6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://upload.wikimedia.org/wikipedia/commons/1/18/Cathedrale_de_Coutances_bordercropped.jpg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28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cvetamira.ru/category/evropeyskoe-iskusstvo" TargetMode="External"/><Relationship Id="rId2" Type="http://schemas.openxmlformats.org/officeDocument/2006/relationships/hyperlink" Target="https://studme.org/200802154345/kulturologiya/goticheskoe_iskusstvo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ru-RU" smtClean="0"/>
              <a:t>Тест по теме</a:t>
            </a:r>
            <a:br>
              <a:rPr lang="ru-RU" smtClean="0"/>
            </a:br>
            <a:r>
              <a:rPr lang="ru-RU" smtClean="0"/>
              <a:t> «Искусство Средневековья»</a:t>
            </a:r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071546"/>
            <a:ext cx="3286148" cy="23574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5" name="Picture 2" descr="C:\Users\Пользоы\Desktop\средневековье\image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8" y="1071546"/>
            <a:ext cx="3071834" cy="22860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6" name="Picture 4" descr="shart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00364" y="1571612"/>
            <a:ext cx="3214710" cy="221457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85720" y="214290"/>
            <a:ext cx="8643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Муниципальное автономное учреждение дополнительного образования  «Детская художественная школа №2» города Набережные Челны</a:t>
            </a:r>
            <a:endParaRPr lang="ru-RU" dirty="0"/>
          </a:p>
        </p:txBody>
      </p:sp>
      <p:sp>
        <p:nvSpPr>
          <p:cNvPr id="10" name="Подзаголовок 9"/>
          <p:cNvSpPr>
            <a:spLocks noGrp="1"/>
          </p:cNvSpPr>
          <p:nvPr>
            <p:ph type="subTitle" idx="1"/>
          </p:nvPr>
        </p:nvSpPr>
        <p:spPr>
          <a:xfrm>
            <a:off x="457200" y="3929066"/>
            <a:ext cx="8305800" cy="913738"/>
          </a:xfrm>
          <a:noFill/>
        </p:spPr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  <a:latin typeface="+mj-lt"/>
              </a:rPr>
              <a:t>Тест-игра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+mj-lt"/>
              </a:rPr>
              <a:t>«Искусство Средневековья»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+mj-lt"/>
              </a:rPr>
              <a:t>(для учащихся 11-12 лет)</a:t>
            </a:r>
          </a:p>
          <a:p>
            <a:endParaRPr lang="ru-RU" sz="20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2910" y="5429264"/>
            <a:ext cx="82153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Автор: преподаватель истории искусств </a:t>
            </a:r>
          </a:p>
          <a:p>
            <a:pPr algn="ctr"/>
            <a:r>
              <a:rPr lang="ru-RU" sz="1600" dirty="0" smtClean="0"/>
              <a:t>высшей квалификационной категории </a:t>
            </a:r>
          </a:p>
          <a:p>
            <a:pPr algn="ctr"/>
            <a:r>
              <a:rPr lang="ru-RU" sz="1600" dirty="0" err="1" smtClean="0"/>
              <a:t>Паньшева</a:t>
            </a:r>
            <a:r>
              <a:rPr lang="ru-RU" sz="1600" dirty="0" smtClean="0"/>
              <a:t> Ирина Анатольевна</a:t>
            </a:r>
          </a:p>
          <a:p>
            <a:pPr algn="ctr"/>
            <a:endParaRPr lang="ru-RU" sz="1600" dirty="0" smtClean="0"/>
          </a:p>
          <a:p>
            <a:pPr algn="ctr"/>
            <a:r>
              <a:rPr lang="ru-RU" sz="1600" dirty="0" smtClean="0"/>
              <a:t>2019 год</a:t>
            </a:r>
            <a:endParaRPr lang="ru-RU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714488"/>
            <a:ext cx="3857652" cy="24288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8. Определи романский стиль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Picture 7" descr="Пизанский собор с кампанило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714488"/>
            <a:ext cx="3929089" cy="2574919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43174" y="4071942"/>
            <a:ext cx="3450437" cy="250033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571472" y="4500570"/>
            <a:ext cx="79296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         1                                                  2                                                                                                                                                  </a:t>
            </a:r>
            <a:endParaRPr lang="ru-RU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6429388" y="6000768"/>
            <a:ext cx="785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3</a:t>
            </a:r>
            <a:endParaRPr lang="ru-RU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7072330" y="6286520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rgbClr val="C00000"/>
                </a:solidFill>
              </a:rPr>
              <a:t>      Это легко! </a:t>
            </a:r>
            <a:endParaRPr lang="ru-RU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9. </a:t>
            </a:r>
            <a:r>
              <a:rPr lang="ru-RU" smtClean="0">
                <a:solidFill>
                  <a:schemeClr val="tx1"/>
                </a:solidFill>
              </a:rPr>
              <a:t>Узнай </a:t>
            </a:r>
            <a:r>
              <a:rPr lang="ru-RU" dirty="0" smtClean="0">
                <a:solidFill>
                  <a:schemeClr val="tx1"/>
                </a:solidFill>
              </a:rPr>
              <a:t>архитектурный памятник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29124" y="2857496"/>
            <a:ext cx="40005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А. </a:t>
            </a:r>
            <a:r>
              <a:rPr lang="ru-RU" sz="2400" dirty="0" err="1" smtClean="0"/>
              <a:t>Шартрский</a:t>
            </a:r>
            <a:r>
              <a:rPr lang="ru-RU" sz="2400" dirty="0" smtClean="0"/>
              <a:t> собор</a:t>
            </a:r>
          </a:p>
          <a:p>
            <a:endParaRPr lang="ru-RU" sz="2400" dirty="0" smtClean="0"/>
          </a:p>
          <a:p>
            <a:r>
              <a:rPr lang="ru-RU" sz="2400" dirty="0" smtClean="0"/>
              <a:t>Б. Кельнский собор</a:t>
            </a:r>
          </a:p>
          <a:p>
            <a:endParaRPr lang="ru-RU" sz="2400" dirty="0" smtClean="0"/>
          </a:p>
          <a:p>
            <a:r>
              <a:rPr lang="ru-RU" sz="2400" dirty="0" smtClean="0"/>
              <a:t>В. Собор </a:t>
            </a:r>
            <a:r>
              <a:rPr lang="ru-RU" sz="2400" dirty="0" err="1" smtClean="0"/>
              <a:t>Нотр</a:t>
            </a:r>
            <a:r>
              <a:rPr lang="ru-RU" sz="2400" dirty="0" smtClean="0"/>
              <a:t> Дам де Пари</a:t>
            </a:r>
            <a:endParaRPr lang="ru-RU" sz="2400" dirty="0"/>
          </a:p>
        </p:txBody>
      </p:sp>
      <p:pic>
        <p:nvPicPr>
          <p:cNvPr id="5" name="Picture 12" descr="Keln0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500174"/>
            <a:ext cx="3429024" cy="4929222"/>
          </a:xfrm>
          <a:prstGeom prst="rect">
            <a:avLst/>
          </a:prstGeom>
          <a:noFill/>
          <a:ln w="9525">
            <a:solidFill>
              <a:schemeClr val="bg2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857752" y="6215082"/>
            <a:ext cx="4000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      </a:t>
            </a:r>
            <a:r>
              <a:rPr lang="ru-RU" i="1" dirty="0" smtClean="0">
                <a:solidFill>
                  <a:srgbClr val="C00000"/>
                </a:solidFill>
              </a:rPr>
              <a:t>Самый крупный собор в Европе!</a:t>
            </a:r>
            <a:endParaRPr lang="ru-RU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Церковь Сен-Трофим в Арле (3)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785926"/>
            <a:ext cx="4500594" cy="4000528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10. Особенностью средневековой скульптуры является: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86380" y="2928934"/>
            <a:ext cx="350046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А. Декоративность</a:t>
            </a:r>
          </a:p>
          <a:p>
            <a:endParaRPr lang="ru-RU" sz="2400" dirty="0" smtClean="0"/>
          </a:p>
          <a:p>
            <a:r>
              <a:rPr lang="ru-RU" sz="2400" dirty="0" smtClean="0"/>
              <a:t>Б. Реалистичность</a:t>
            </a:r>
          </a:p>
          <a:p>
            <a:endParaRPr lang="ru-RU" sz="2400" dirty="0" smtClean="0"/>
          </a:p>
          <a:p>
            <a:r>
              <a:rPr lang="ru-RU" sz="2400" dirty="0" smtClean="0"/>
              <a:t>В. Монументальность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5429256" y="6215082"/>
            <a:ext cx="3500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rgbClr val="C00000"/>
                </a:solidFill>
              </a:rPr>
              <a:t>Картинка тебе  поможет!</a:t>
            </a:r>
            <a:endParaRPr lang="ru-RU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Файл:Cathedrale de Coutances bordercropped.jpg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2808841" y="1524000"/>
            <a:ext cx="3526317" cy="457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11. Определи стиль архитектуры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472" y="3214686"/>
            <a:ext cx="38576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А. Готический</a:t>
            </a:r>
          </a:p>
          <a:p>
            <a:r>
              <a:rPr lang="ru-RU" sz="2400" dirty="0" smtClean="0"/>
              <a:t> </a:t>
            </a:r>
          </a:p>
          <a:p>
            <a:r>
              <a:rPr lang="ru-RU" sz="2400" dirty="0" smtClean="0"/>
              <a:t>Б. Романский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5072066" y="6286520"/>
            <a:ext cx="3857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           </a:t>
            </a:r>
            <a:r>
              <a:rPr lang="ru-RU" i="1" dirty="0" smtClean="0">
                <a:solidFill>
                  <a:srgbClr val="C00000"/>
                </a:solidFill>
              </a:rPr>
              <a:t>Для тебя это легкий вопрос! </a:t>
            </a:r>
            <a:endParaRPr lang="ru-RU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Пизанский собор с кампанилой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2214554"/>
            <a:ext cx="4643470" cy="3643338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285884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12. Узнай архитектурный памятник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14942" y="2428868"/>
            <a:ext cx="335758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А. Собор </a:t>
            </a:r>
            <a:r>
              <a:rPr lang="ru-RU" sz="2400" dirty="0" err="1" smtClean="0"/>
              <a:t>Нотр</a:t>
            </a:r>
            <a:r>
              <a:rPr lang="ru-RU" sz="2400" dirty="0" smtClean="0"/>
              <a:t> Дам де Пари</a:t>
            </a:r>
          </a:p>
          <a:p>
            <a:endParaRPr lang="ru-RU" sz="2400" dirty="0" smtClean="0"/>
          </a:p>
          <a:p>
            <a:r>
              <a:rPr lang="ru-RU" sz="2400" dirty="0" smtClean="0"/>
              <a:t>Б. Собор в </a:t>
            </a:r>
            <a:r>
              <a:rPr lang="ru-RU" sz="2400" dirty="0" err="1" smtClean="0"/>
              <a:t>Вормсе</a:t>
            </a:r>
            <a:endParaRPr lang="ru-RU" sz="2400" dirty="0" smtClean="0"/>
          </a:p>
          <a:p>
            <a:endParaRPr lang="ru-RU" sz="2400" dirty="0" smtClean="0"/>
          </a:p>
          <a:p>
            <a:r>
              <a:rPr lang="ru-RU" sz="2400" dirty="0" smtClean="0"/>
              <a:t>В. Собор в Пизе</a:t>
            </a:r>
          </a:p>
          <a:p>
            <a:endParaRPr lang="ru-RU" sz="2400" dirty="0" smtClean="0"/>
          </a:p>
          <a:p>
            <a:r>
              <a:rPr lang="ru-RU" sz="2400" dirty="0" smtClean="0"/>
              <a:t>Г. Собор </a:t>
            </a:r>
            <a:r>
              <a:rPr lang="ru-RU" sz="2400" dirty="0" err="1" smtClean="0"/>
              <a:t>Амьенский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5214942" y="6215082"/>
            <a:ext cx="3571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       </a:t>
            </a:r>
            <a:r>
              <a:rPr lang="ru-RU" i="1" dirty="0" smtClean="0">
                <a:solidFill>
                  <a:srgbClr val="C00000"/>
                </a:solidFill>
              </a:rPr>
              <a:t>Не узнать его невозможно!</a:t>
            </a:r>
            <a:endParaRPr lang="ru-RU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Домашний\Pictures\AAFQOMZ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500430" y="1643050"/>
            <a:ext cx="3357586" cy="4500594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13. Определи часть средневекового храма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00100" y="2928934"/>
            <a:ext cx="30003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А. Окно-роза</a:t>
            </a:r>
          </a:p>
          <a:p>
            <a:endParaRPr lang="ru-RU" sz="2400" dirty="0" smtClean="0"/>
          </a:p>
          <a:p>
            <a:r>
              <a:rPr lang="ru-RU" sz="2400" dirty="0" smtClean="0"/>
              <a:t>Б. Портал</a:t>
            </a:r>
          </a:p>
          <a:p>
            <a:endParaRPr lang="ru-RU" sz="2400" dirty="0" smtClean="0"/>
          </a:p>
          <a:p>
            <a:r>
              <a:rPr lang="ru-RU" sz="2400" dirty="0" smtClean="0"/>
              <a:t>В. Контрфорс</a:t>
            </a:r>
            <a:endParaRPr lang="ru-RU" sz="2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ы\Desktop\средневековье\Статуи_химер_на_Соборе_Парижской_Богоматери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2357430"/>
            <a:ext cx="4714908" cy="40005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99071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14. Какому знаменитому архитектурному памятнику принадлежит </a:t>
            </a:r>
            <a:r>
              <a:rPr lang="ru-RU" smtClean="0">
                <a:solidFill>
                  <a:schemeClr val="tx1"/>
                </a:solidFill>
              </a:rPr>
              <a:t>этот элемент?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00694" y="3071810"/>
            <a:ext cx="321471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А. Собор в Амьене</a:t>
            </a:r>
          </a:p>
          <a:p>
            <a:endParaRPr lang="ru-RU" sz="2400" dirty="0" smtClean="0"/>
          </a:p>
          <a:p>
            <a:r>
              <a:rPr lang="ru-RU" sz="2400" dirty="0" smtClean="0"/>
              <a:t>Б. Собор в Кельне</a:t>
            </a:r>
          </a:p>
          <a:p>
            <a:endParaRPr lang="ru-RU" sz="2400" dirty="0" smtClean="0"/>
          </a:p>
          <a:p>
            <a:r>
              <a:rPr lang="ru-RU" sz="2400" dirty="0" smtClean="0"/>
              <a:t>В. Собор </a:t>
            </a:r>
            <a:r>
              <a:rPr lang="ru-RU" sz="2400" dirty="0" err="1" smtClean="0"/>
              <a:t>Нотр</a:t>
            </a:r>
            <a:r>
              <a:rPr lang="ru-RU" sz="2400" dirty="0" smtClean="0"/>
              <a:t> Дам де Пари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5643570" y="5929330"/>
            <a:ext cx="3143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rgbClr val="C00000"/>
                </a:solidFill>
              </a:rPr>
              <a:t>Посмотри на </a:t>
            </a:r>
            <a:r>
              <a:rPr lang="ru-RU" i="1" dirty="0" err="1" smtClean="0">
                <a:solidFill>
                  <a:srgbClr val="C00000"/>
                </a:solidFill>
              </a:rPr>
              <a:t>картинку-там</a:t>
            </a:r>
            <a:r>
              <a:rPr lang="ru-RU" i="1" dirty="0" smtClean="0">
                <a:solidFill>
                  <a:srgbClr val="C00000"/>
                </a:solidFill>
              </a:rPr>
              <a:t> есть подсказка!</a:t>
            </a:r>
            <a:endParaRPr lang="ru-RU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2500306"/>
            <a:ext cx="4929222" cy="35004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15. Определи  тип постройки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472" y="1928802"/>
            <a:ext cx="5214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Собор </a:t>
            </a:r>
            <a:r>
              <a:rPr lang="ru-RU" sz="2400" dirty="0" err="1" smtClean="0"/>
              <a:t>Нотр</a:t>
            </a:r>
            <a:r>
              <a:rPr lang="ru-RU" sz="2400" dirty="0" smtClean="0"/>
              <a:t> Дам де Пари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5429256" y="3714752"/>
            <a:ext cx="37147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А. Крестово-купольный</a:t>
            </a:r>
          </a:p>
          <a:p>
            <a:endParaRPr lang="ru-RU" sz="2400" dirty="0" smtClean="0"/>
          </a:p>
          <a:p>
            <a:r>
              <a:rPr lang="ru-RU" sz="2400" dirty="0" smtClean="0"/>
              <a:t>Б. Базилика</a:t>
            </a:r>
            <a:endParaRPr lang="ru-RU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ы\Desktop\средневековье\images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8246"/>
          <a:stretch>
            <a:fillRect/>
          </a:stretch>
        </p:blipFill>
        <p:spPr bwMode="auto">
          <a:xfrm>
            <a:off x="2714612" y="4000504"/>
            <a:ext cx="3605032" cy="257176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99071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16. Как называются скульптурные изображения фантастических существ в готике?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472" y="3000372"/>
            <a:ext cx="31432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А. Грифоны</a:t>
            </a:r>
          </a:p>
          <a:p>
            <a:endParaRPr lang="ru-RU" sz="2400" dirty="0" smtClean="0"/>
          </a:p>
          <a:p>
            <a:r>
              <a:rPr lang="ru-RU" sz="2400" dirty="0" smtClean="0"/>
              <a:t>Б. Химеры</a:t>
            </a:r>
          </a:p>
          <a:p>
            <a:endParaRPr lang="ru-RU" sz="2400" dirty="0" smtClean="0"/>
          </a:p>
          <a:p>
            <a:r>
              <a:rPr lang="ru-RU" sz="2400" dirty="0" smtClean="0"/>
              <a:t>В. Сфинксы</a:t>
            </a:r>
          </a:p>
          <a:p>
            <a:endParaRPr lang="ru-RU" sz="2400" dirty="0" smtClean="0"/>
          </a:p>
          <a:p>
            <a:r>
              <a:rPr lang="ru-RU" sz="2400" dirty="0" smtClean="0"/>
              <a:t>Г. Горгульи</a:t>
            </a:r>
            <a:endParaRPr lang="ru-RU" sz="2400" dirty="0"/>
          </a:p>
        </p:txBody>
      </p:sp>
      <p:pic>
        <p:nvPicPr>
          <p:cNvPr id="2" name="Picture 2" descr="C:\Users\Пользоы\Desktop\средневековье\Vincennes_-_Chapelle_royale_-_PA00079920_-_017.jpg"/>
          <p:cNvPicPr>
            <a:picLocks noChangeAspect="1" noChangeArrowheads="1"/>
          </p:cNvPicPr>
          <p:nvPr/>
        </p:nvPicPr>
        <p:blipFill>
          <a:blip r:embed="rId3"/>
          <a:srcRect l="15388"/>
          <a:stretch>
            <a:fillRect/>
          </a:stretch>
        </p:blipFill>
        <p:spPr bwMode="auto">
          <a:xfrm>
            <a:off x="5585799" y="2285992"/>
            <a:ext cx="3216887" cy="22447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6643702" y="6215082"/>
            <a:ext cx="25002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rgbClr val="C00000"/>
                </a:solidFill>
              </a:rPr>
              <a:t>О чем-то задумался!</a:t>
            </a:r>
            <a:endParaRPr lang="ru-RU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ы\Desktop\средневековье\Без названия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1714488"/>
            <a:ext cx="3357586" cy="23574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17. Почему в скульптуре средневековья так много образов ужасного?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" name="Picture 2" descr="C:\Users\Пользоы\Desktop\средневековье\gargoyle-2963024_960_7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3786190"/>
            <a:ext cx="3429024" cy="257176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5072066" y="2000240"/>
            <a:ext cx="371477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А. Для устрашения врагов</a:t>
            </a:r>
          </a:p>
          <a:p>
            <a:endParaRPr lang="ru-RU" sz="2400" dirty="0" smtClean="0"/>
          </a:p>
          <a:p>
            <a:r>
              <a:rPr lang="ru-RU" sz="2400" dirty="0" smtClean="0"/>
              <a:t>Б. Это часть реальной жизни людей</a:t>
            </a:r>
          </a:p>
          <a:p>
            <a:endParaRPr lang="ru-RU" sz="2400" dirty="0" smtClean="0"/>
          </a:p>
          <a:p>
            <a:r>
              <a:rPr lang="ru-RU" sz="2400" dirty="0" smtClean="0"/>
              <a:t>В. Напоминание о наказаниях за грехи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6786578" y="6286520"/>
            <a:ext cx="2071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rgbClr val="C00000"/>
                </a:solidFill>
              </a:rPr>
              <a:t>Страшно?</a:t>
            </a:r>
            <a:endParaRPr lang="ru-RU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167198"/>
          </a:xfrm>
        </p:spPr>
        <p:txBody>
          <a:bodyPr>
            <a:normAutofit fontScale="85000" lnSpcReduction="10000"/>
          </a:bodyPr>
          <a:lstStyle/>
          <a:p>
            <a:r>
              <a:rPr lang="ru-RU" sz="2400" dirty="0" smtClean="0"/>
              <a:t>Каждое задание оценивается в баллах по степени сложности.</a:t>
            </a:r>
          </a:p>
          <a:p>
            <a:r>
              <a:rPr lang="ru-RU" sz="2400" dirty="0" smtClean="0"/>
              <a:t>Задания охватывают все области знаний, которые ты изучил по данной теме:</a:t>
            </a:r>
          </a:p>
          <a:p>
            <a:r>
              <a:rPr lang="ru-RU" sz="2400" dirty="0" smtClean="0"/>
              <a:t>Особенности искусства Средневековья.</a:t>
            </a:r>
          </a:p>
          <a:p>
            <a:r>
              <a:rPr lang="ru-RU" sz="2400" dirty="0" smtClean="0"/>
              <a:t>Романское  и готическое искусство: архитектура, скульптура, живопись.</a:t>
            </a:r>
          </a:p>
          <a:p>
            <a:r>
              <a:rPr lang="ru-RU" sz="2400" dirty="0" smtClean="0"/>
              <a:t>Небольшие подсказки в правом нижнем углу тебе помогут.</a:t>
            </a:r>
          </a:p>
          <a:p>
            <a:r>
              <a:rPr lang="ru-RU" sz="2400" dirty="0" smtClean="0"/>
              <a:t>Заполнив таблицу, подсчитай баллы и оцени себя.</a:t>
            </a:r>
          </a:p>
          <a:p>
            <a:r>
              <a:rPr lang="ru-RU" sz="2400" dirty="0" smtClean="0"/>
              <a:t>Общая сумма баллов – 35.</a:t>
            </a:r>
          </a:p>
          <a:p>
            <a:r>
              <a:rPr lang="ru-RU" sz="2400" dirty="0" smtClean="0"/>
              <a:t>33-35 баллов –оценка «5»; 30-32 баллов – оценка «4»;  27-29 баллов- оценка «3». </a:t>
            </a:r>
          </a:p>
          <a:p>
            <a:r>
              <a:rPr lang="ru-RU" sz="2400" dirty="0" smtClean="0"/>
              <a:t>Но ты, конечно, знаешь на «5»!</a:t>
            </a:r>
          </a:p>
          <a:p>
            <a:endParaRPr lang="ru-RU" sz="2400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41921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</a:t>
            </a:r>
            <a:r>
              <a:rPr lang="ru-RU" sz="2700" dirty="0" smtClean="0">
                <a:solidFill>
                  <a:schemeClr val="tx1"/>
                </a:solidFill>
              </a:rPr>
              <a:t>Эта </a:t>
            </a:r>
            <a:r>
              <a:rPr lang="ru-RU" sz="2700" smtClean="0">
                <a:solidFill>
                  <a:schemeClr val="tx1"/>
                </a:solidFill>
              </a:rPr>
              <a:t>тест –игра поможет </a:t>
            </a:r>
            <a:r>
              <a:rPr lang="ru-RU" sz="2700" dirty="0" smtClean="0">
                <a:solidFill>
                  <a:schemeClr val="tx1"/>
                </a:solidFill>
              </a:rPr>
              <a:t>тебе проверить свои знания по теме «Искусство Средневековой Европы» </a:t>
            </a:r>
            <a:r>
              <a:rPr lang="ru-RU" sz="2700" dirty="0" smtClean="0">
                <a:solidFill>
                  <a:srgbClr val="002060"/>
                </a:solidFill>
              </a:rPr>
              <a:t/>
            </a:r>
            <a:br>
              <a:rPr lang="ru-RU" sz="2700" dirty="0" smtClean="0">
                <a:solidFill>
                  <a:srgbClr val="002060"/>
                </a:solidFill>
              </a:rPr>
            </a:br>
            <a:endParaRPr lang="ru-RU" sz="27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71604" y="1428736"/>
            <a:ext cx="5357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</a:rPr>
              <a:t>Читай внимательно инструкцию!</a:t>
            </a:r>
            <a:endParaRPr lang="ru-RU" sz="2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Пользоы\Desktop\средневековье\images (1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628" y="1428736"/>
            <a:ext cx="3714776" cy="26432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18. Какое из данных сооружений не относится к культовой архитектуре?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Пользоы\Desktop\средневековье\p_710x422_05334dcac81108126868367d0536676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428736"/>
            <a:ext cx="4143404" cy="265271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4" name="Picture 2" descr="C:\Users\Пользоы\Desktop\средневековье\romanskaya-epoh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3929066"/>
            <a:ext cx="3571900" cy="257176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6" name="Picture 4" descr="shart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43504" y="3857628"/>
            <a:ext cx="3357586" cy="26344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85786" y="1571612"/>
            <a:ext cx="3571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1</a:t>
            </a:r>
            <a:endParaRPr lang="ru-RU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8143900" y="1643050"/>
            <a:ext cx="582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2</a:t>
            </a:r>
            <a:endParaRPr lang="ru-RU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000100" y="4143380"/>
            <a:ext cx="576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3</a:t>
            </a:r>
            <a:endParaRPr lang="ru-RU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8072462" y="4071942"/>
            <a:ext cx="4493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4</a:t>
            </a:r>
            <a:endParaRPr lang="ru-RU" sz="2400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  А. </a:t>
            </a:r>
            <a:r>
              <a:rPr lang="ru-RU" dirty="0" err="1" smtClean="0"/>
              <a:t>Граттаж</a:t>
            </a:r>
            <a:r>
              <a:rPr lang="ru-RU" dirty="0" smtClean="0"/>
              <a:t>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Б. Витраж</a:t>
            </a:r>
          </a:p>
          <a:p>
            <a:pPr>
              <a:buNone/>
            </a:pPr>
            <a:r>
              <a:rPr lang="ru-RU" dirty="0" smtClean="0"/>
              <a:t>  </a:t>
            </a:r>
          </a:p>
          <a:p>
            <a:pPr>
              <a:buNone/>
            </a:pPr>
            <a:r>
              <a:rPr lang="ru-RU" dirty="0" smtClean="0"/>
              <a:t>  В. </a:t>
            </a:r>
            <a:r>
              <a:rPr lang="ru-RU" dirty="0" err="1" smtClean="0"/>
              <a:t>Фроттаж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9146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19. Что это?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Picture 5" descr="France_Shartr_vitrage_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1214422"/>
            <a:ext cx="5643570" cy="4724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857752" y="6286520"/>
            <a:ext cx="371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rgbClr val="C00000"/>
                </a:solidFill>
              </a:rPr>
              <a:t>                               Ж-ж-ж- жуть!</a:t>
            </a:r>
            <a:endParaRPr lang="ru-RU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1. Крестовые походы, выполняя свою миссию, не сыграли никакой роли в культуре и искусстве Средневековья.</a:t>
            </a:r>
          </a:p>
          <a:p>
            <a:pPr>
              <a:buNone/>
            </a:pPr>
            <a:r>
              <a:rPr lang="ru-RU" sz="2400" dirty="0" smtClean="0"/>
              <a:t>2. Аркбутан – массивный опорный столб.</a:t>
            </a:r>
          </a:p>
          <a:p>
            <a:pPr>
              <a:buNone/>
            </a:pPr>
            <a:r>
              <a:rPr lang="ru-RU" sz="2400" dirty="0" smtClean="0"/>
              <a:t>3. В </a:t>
            </a:r>
            <a:r>
              <a:rPr lang="en-US" sz="2400" dirty="0" smtClean="0"/>
              <a:t>X</a:t>
            </a:r>
            <a:r>
              <a:rPr lang="ru-RU" sz="2400" dirty="0" smtClean="0"/>
              <a:t> веке монастыри стали активно строить дороги, мосты, храмы, госпитали.</a:t>
            </a:r>
          </a:p>
          <a:p>
            <a:pPr>
              <a:buNone/>
            </a:pPr>
            <a:r>
              <a:rPr lang="ru-RU" sz="2400" dirty="0" smtClean="0"/>
              <a:t>4. Готический собор – это синтез всех видов искусств.</a:t>
            </a:r>
          </a:p>
          <a:p>
            <a:pPr>
              <a:buNone/>
            </a:pPr>
            <a:r>
              <a:rPr lang="ru-RU" sz="2400" dirty="0" smtClean="0"/>
              <a:t>5. В романский период скульптура украшала все пространство собора.</a:t>
            </a:r>
          </a:p>
          <a:p>
            <a:pPr>
              <a:buNone/>
            </a:pPr>
            <a:r>
              <a:rPr lang="ru-RU" sz="2400" dirty="0" smtClean="0"/>
              <a:t>6. </a:t>
            </a:r>
            <a:r>
              <a:rPr lang="ru-RU" sz="2400" dirty="0" err="1" smtClean="0"/>
              <a:t>Беффруа</a:t>
            </a:r>
            <a:r>
              <a:rPr lang="ru-RU" sz="2400" dirty="0" smtClean="0"/>
              <a:t> – это башня феодального замка.</a:t>
            </a:r>
          </a:p>
          <a:p>
            <a:pPr>
              <a:buNone/>
            </a:pPr>
            <a:r>
              <a:rPr lang="ru-RU" sz="2400" dirty="0" smtClean="0"/>
              <a:t>7. В готический период центрами  культуры и искусства были города.</a:t>
            </a:r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>           </a:t>
            </a:r>
            <a:r>
              <a:rPr lang="ru-RU" sz="4000" dirty="0" smtClean="0">
                <a:solidFill>
                  <a:schemeClr val="tx1"/>
                </a:solidFill>
              </a:rPr>
              <a:t>№20. Перед тобой ряд утверждений. Со всеми ли ты согласен?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86314" y="6215082"/>
            <a:ext cx="392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rgbClr val="C00000"/>
                </a:solidFill>
              </a:rPr>
              <a:t>    </a:t>
            </a:r>
            <a:r>
              <a:rPr lang="ru-RU" i="1" dirty="0" smtClean="0">
                <a:solidFill>
                  <a:srgbClr val="C00000"/>
                </a:solidFill>
              </a:rPr>
              <a:t>   Выпутайся из этой путаницы!</a:t>
            </a:r>
            <a:endParaRPr lang="ru-RU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71600"/>
          </a:xfrm>
        </p:spPr>
        <p:txBody>
          <a:bodyPr>
            <a:normAutofit/>
          </a:bodyPr>
          <a:lstStyle/>
          <a:p>
            <a:endParaRPr lang="ru-RU" sz="28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/>
        </p:nvSpPr>
        <p:spPr bwMode="auto">
          <a:xfrm>
            <a:off x="383592" y="214290"/>
            <a:ext cx="8229600" cy="1221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sz="3200" dirty="0" smtClean="0"/>
              <a:t>№21 </a:t>
            </a:r>
            <a:r>
              <a:rPr lang="ru-RU" sz="3200" dirty="0" err="1" smtClean="0"/>
              <a:t>Филворд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2000" dirty="0" smtClean="0"/>
              <a:t>Задание: Двигаясь в любом направлении, но не по диагонали, составь  12 слов по теме «Искусство Средневековья»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383592" y="26454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es-E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eaLnBrk="0" hangingPunct="0">
              <a:defRPr/>
            </a:pPr>
            <a:r>
              <a:rPr lang="ru-RU" sz="32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sz="32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ru-RU" sz="20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" name="tabl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1571612"/>
            <a:ext cx="8358246" cy="4929222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7143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№22. «Найди соответствия»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85860"/>
            <a:ext cx="4059936" cy="4810140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None/>
            </a:pPr>
            <a:r>
              <a:rPr lang="ru-RU" sz="1800" dirty="0" smtClean="0"/>
              <a:t>1. Донжон</a:t>
            </a:r>
          </a:p>
          <a:p>
            <a:pPr marL="514350" indent="-514350">
              <a:buNone/>
            </a:pPr>
            <a:endParaRPr lang="ru-RU" sz="1800" dirty="0" smtClean="0"/>
          </a:p>
          <a:p>
            <a:pPr marL="514350" indent="-514350">
              <a:buNone/>
            </a:pPr>
            <a:r>
              <a:rPr lang="ru-RU" sz="1800" dirty="0" smtClean="0"/>
              <a:t>2. Капелла</a:t>
            </a:r>
          </a:p>
          <a:p>
            <a:pPr marL="514350" indent="-514350">
              <a:buNone/>
            </a:pPr>
            <a:endParaRPr lang="ru-RU" sz="1800" dirty="0" smtClean="0"/>
          </a:p>
          <a:p>
            <a:pPr marL="514350" indent="-514350">
              <a:buNone/>
            </a:pPr>
            <a:r>
              <a:rPr lang="ru-RU" sz="1800" dirty="0" smtClean="0"/>
              <a:t>3. Витраж</a:t>
            </a:r>
          </a:p>
          <a:p>
            <a:pPr marL="514350" indent="-514350">
              <a:buNone/>
            </a:pPr>
            <a:endParaRPr lang="ru-RU" sz="1800" dirty="0" smtClean="0"/>
          </a:p>
          <a:p>
            <a:pPr marL="514350" indent="-514350">
              <a:buNone/>
            </a:pPr>
            <a:r>
              <a:rPr lang="ru-RU" sz="1800" dirty="0" smtClean="0"/>
              <a:t>4. Аркбутан</a:t>
            </a:r>
          </a:p>
          <a:p>
            <a:pPr marL="514350" indent="-514350">
              <a:buNone/>
            </a:pPr>
            <a:endParaRPr lang="ru-RU" sz="1800" dirty="0" smtClean="0"/>
          </a:p>
          <a:p>
            <a:pPr marL="514350" indent="-514350">
              <a:buNone/>
            </a:pPr>
            <a:r>
              <a:rPr lang="ru-RU" sz="1800" dirty="0" smtClean="0"/>
              <a:t>5. Апсида</a:t>
            </a:r>
          </a:p>
          <a:p>
            <a:pPr marL="514350" indent="-514350">
              <a:buNone/>
            </a:pPr>
            <a:endParaRPr lang="ru-RU" sz="1800" dirty="0" smtClean="0"/>
          </a:p>
          <a:p>
            <a:pPr marL="514350" indent="-514350">
              <a:buNone/>
            </a:pPr>
            <a:r>
              <a:rPr lang="ru-RU" sz="1800" dirty="0" smtClean="0"/>
              <a:t>6. Контрфорс</a:t>
            </a:r>
          </a:p>
          <a:p>
            <a:pPr marL="514350" indent="-514350">
              <a:buNone/>
            </a:pPr>
            <a:endParaRPr lang="ru-RU" sz="1800" dirty="0" smtClean="0"/>
          </a:p>
          <a:p>
            <a:pPr marL="514350" indent="-514350">
              <a:buNone/>
            </a:pPr>
            <a:r>
              <a:rPr lang="ru-RU" sz="1800" dirty="0" smtClean="0"/>
              <a:t>7. Трансепт</a:t>
            </a:r>
          </a:p>
          <a:p>
            <a:pPr marL="514350" indent="-514350">
              <a:buNone/>
            </a:pPr>
            <a:endParaRPr lang="ru-RU" sz="1800" dirty="0" smtClean="0"/>
          </a:p>
          <a:p>
            <a:pPr marL="514350" indent="-514350">
              <a:buNone/>
            </a:pPr>
            <a:r>
              <a:rPr lang="ru-RU" sz="1800" dirty="0" smtClean="0"/>
              <a:t>8. </a:t>
            </a:r>
            <a:r>
              <a:rPr lang="ru-RU" sz="1800" dirty="0" err="1" smtClean="0"/>
              <a:t>Беффруа</a:t>
            </a:r>
            <a:endParaRPr lang="ru-RU" sz="1800" dirty="0" smtClean="0"/>
          </a:p>
          <a:p>
            <a:pPr marL="514350" indent="-514350">
              <a:buAutoNum type="arabicPeriod"/>
            </a:pPr>
            <a:endParaRPr lang="ru-RU" sz="4200" dirty="0" smtClean="0"/>
          </a:p>
          <a:p>
            <a:pPr marL="514350" indent="-514350">
              <a:buAutoNum type="arabicPeriod"/>
            </a:pPr>
            <a:endParaRPr lang="ru-RU" sz="42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86248" y="1285860"/>
            <a:ext cx="4643470" cy="5357850"/>
          </a:xfrm>
        </p:spPr>
        <p:txBody>
          <a:bodyPr>
            <a:noAutofit/>
          </a:bodyPr>
          <a:lstStyle/>
          <a:p>
            <a:pPr marL="742950" indent="-742950">
              <a:buNone/>
            </a:pPr>
            <a:r>
              <a:rPr lang="ru-RU" sz="1800" dirty="0" smtClean="0"/>
              <a:t>1.Полукруглый выступ в восточной части храма</a:t>
            </a:r>
          </a:p>
          <a:p>
            <a:pPr marL="514350" indent="-514350">
              <a:buNone/>
            </a:pPr>
            <a:r>
              <a:rPr lang="ru-RU" sz="1800" dirty="0" smtClean="0"/>
              <a:t>2. Башня средневекового замка</a:t>
            </a:r>
          </a:p>
          <a:p>
            <a:pPr marL="514350" indent="-514350">
              <a:buNone/>
            </a:pPr>
            <a:r>
              <a:rPr lang="ru-RU" sz="1800" dirty="0" smtClean="0"/>
              <a:t>3. Поперечный неф церковного здания</a:t>
            </a:r>
          </a:p>
          <a:p>
            <a:pPr marL="514350" indent="-514350">
              <a:buNone/>
            </a:pPr>
            <a:r>
              <a:rPr lang="ru-RU" sz="1800" dirty="0" smtClean="0"/>
              <a:t>4. Часовня, небольшое сооружение или помещение для молитв одной семьи</a:t>
            </a:r>
          </a:p>
          <a:p>
            <a:pPr marL="514350" indent="-514350">
              <a:buNone/>
            </a:pPr>
            <a:r>
              <a:rPr lang="ru-RU" sz="1800" dirty="0" smtClean="0"/>
              <a:t>5. Опорный столб, укрепляющий основную конструкцию</a:t>
            </a:r>
          </a:p>
          <a:p>
            <a:pPr marL="514350" indent="-514350">
              <a:buNone/>
            </a:pPr>
            <a:r>
              <a:rPr lang="ru-RU" sz="1800" dirty="0" smtClean="0"/>
              <a:t>6. ¼ часть арки, переброшенной  через крышу боковых нефов к основанию центрального</a:t>
            </a:r>
          </a:p>
          <a:p>
            <a:pPr marL="514350" indent="-514350">
              <a:buNone/>
            </a:pPr>
            <a:r>
              <a:rPr lang="ru-RU" sz="1800" dirty="0" smtClean="0"/>
              <a:t>7. Картина из цветного стекла или другого  материала, пропускающего свет</a:t>
            </a:r>
          </a:p>
          <a:p>
            <a:pPr marL="514350" indent="-514350">
              <a:buNone/>
            </a:pPr>
            <a:r>
              <a:rPr lang="ru-RU" sz="1800" dirty="0" smtClean="0"/>
              <a:t>8. Башня средневековой ратуши</a:t>
            </a:r>
            <a:endParaRPr lang="ru-RU" sz="1800" i="1" dirty="0" smtClean="0">
              <a:solidFill>
                <a:srgbClr val="C00000"/>
              </a:solidFill>
            </a:endParaRPr>
          </a:p>
          <a:p>
            <a:pPr marL="514350" indent="-514350">
              <a:buNone/>
            </a:pPr>
            <a:r>
              <a:rPr lang="ru-RU" sz="1800" i="1" dirty="0" smtClean="0">
                <a:solidFill>
                  <a:srgbClr val="C00000"/>
                </a:solidFill>
              </a:rPr>
              <a:t>                    Проверь свое знание терминов!     </a:t>
            </a:r>
          </a:p>
          <a:p>
            <a:pPr marL="514350" indent="-514350">
              <a:buNone/>
            </a:pPr>
            <a:r>
              <a:rPr lang="ru-RU" sz="1800" i="1" dirty="0" smtClean="0">
                <a:solidFill>
                  <a:srgbClr val="C00000"/>
                </a:solidFill>
              </a:rPr>
              <a:t>                     Составь цифровые  пары!</a:t>
            </a:r>
            <a:endParaRPr lang="ru-RU" sz="1800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34" y="1142991"/>
          <a:ext cx="8229600" cy="54292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682725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№ задания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Ответ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№  задания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Ответ</a:t>
                      </a:r>
                      <a:endParaRPr lang="ru-RU" dirty="0"/>
                    </a:p>
                  </a:txBody>
                  <a:tcPr/>
                </a:tc>
              </a:tr>
              <a:tr h="39554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554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554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554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9554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9554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554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9554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9554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9554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9554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9554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Итог: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9146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Таблица для ответов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285728"/>
            <a:ext cx="82868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А теперь ты можешь проверить ответы, проставить баллы </a:t>
            </a:r>
          </a:p>
          <a:p>
            <a:pPr algn="ctr"/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и поставить себе оценку! 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85721" y="1071542"/>
          <a:ext cx="8643997" cy="55847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4696"/>
                <a:gridCol w="1877137"/>
                <a:gridCol w="1071570"/>
                <a:gridCol w="1267877"/>
                <a:gridCol w="1946833"/>
                <a:gridCol w="1285884"/>
              </a:tblGrid>
              <a:tr h="372141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№ задания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Ответ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Баллы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№ задания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Ответ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Баллы</a:t>
                      </a:r>
                      <a:endParaRPr lang="ru-RU" sz="1200" dirty="0"/>
                    </a:p>
                  </a:txBody>
                  <a:tcPr/>
                </a:tc>
              </a:tr>
              <a:tr h="38107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В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В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</a:t>
                      </a:r>
                      <a:endParaRPr lang="ru-RU" sz="1400" dirty="0"/>
                    </a:p>
                  </a:txBody>
                  <a:tcPr/>
                </a:tc>
              </a:tr>
              <a:tr h="59542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50" dirty="0" smtClean="0"/>
                        <a:t>1-феодальный замок;</a:t>
                      </a:r>
                    </a:p>
                    <a:p>
                      <a:r>
                        <a:rPr lang="ru-RU" sz="1050" dirty="0" smtClean="0"/>
                        <a:t>2- монастырь;</a:t>
                      </a:r>
                    </a:p>
                    <a:p>
                      <a:r>
                        <a:rPr lang="ru-RU" sz="1050" dirty="0" smtClean="0"/>
                        <a:t>3- храм</a:t>
                      </a:r>
                      <a:endParaRPr lang="ru-RU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Б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</a:t>
                      </a:r>
                      <a:endParaRPr lang="ru-RU" sz="1400" dirty="0"/>
                    </a:p>
                  </a:txBody>
                  <a:tcPr/>
                </a:tc>
              </a:tr>
              <a:tr h="38107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В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</a:t>
                      </a:r>
                      <a:endParaRPr lang="ru-RU" sz="1400" dirty="0"/>
                    </a:p>
                  </a:txBody>
                  <a:tcPr/>
                </a:tc>
              </a:tr>
              <a:tr h="38107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В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Б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</a:t>
                      </a:r>
                      <a:endParaRPr lang="ru-RU" sz="1400" dirty="0"/>
                    </a:p>
                  </a:txBody>
                  <a:tcPr/>
                </a:tc>
              </a:tr>
              <a:tr h="38107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А,Б.Г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</a:t>
                      </a:r>
                      <a:endParaRPr lang="ru-RU" sz="1400" dirty="0"/>
                    </a:p>
                  </a:txBody>
                  <a:tcPr/>
                </a:tc>
              </a:tr>
              <a:tr h="38107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Б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Б,В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</a:t>
                      </a:r>
                      <a:endParaRPr lang="ru-RU" sz="1400" dirty="0"/>
                    </a:p>
                  </a:txBody>
                  <a:tcPr/>
                </a:tc>
              </a:tr>
              <a:tr h="38107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1-Б; 2-А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</a:t>
                      </a:r>
                      <a:endParaRPr lang="ru-RU" sz="1400" dirty="0"/>
                    </a:p>
                  </a:txBody>
                  <a:tcPr/>
                </a:tc>
              </a:tr>
              <a:tr h="38107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1,2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Б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</a:t>
                      </a:r>
                      <a:endParaRPr lang="ru-RU" sz="1400" dirty="0"/>
                    </a:p>
                  </a:txBody>
                  <a:tcPr/>
                </a:tc>
              </a:tr>
              <a:tr h="38107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Б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3,4,7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3</a:t>
                      </a:r>
                      <a:endParaRPr lang="ru-RU" sz="1400" dirty="0"/>
                    </a:p>
                  </a:txBody>
                  <a:tcPr/>
                </a:tc>
              </a:tr>
              <a:tr h="730385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Донжон, готика, грифон, неф, флаг, капелла, арка, каркас, базилика, витраж, портал, рака.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3</a:t>
                      </a:r>
                      <a:endParaRPr lang="ru-RU" sz="1400" dirty="0"/>
                    </a:p>
                  </a:txBody>
                  <a:tcPr/>
                </a:tc>
              </a:tr>
              <a:tr h="44458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1-2;  2-4; 3-7; 4-6; 5-1; 6-5; 7-3; 8-8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3</a:t>
                      </a:r>
                      <a:endParaRPr lang="ru-RU" sz="1400" dirty="0"/>
                    </a:p>
                  </a:txBody>
                  <a:tcPr/>
                </a:tc>
              </a:tr>
              <a:tr h="38107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Итог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500726"/>
          </a:xfrm>
        </p:spPr>
        <p:txBody>
          <a:bodyPr>
            <a:normAutofit/>
          </a:bodyPr>
          <a:lstStyle/>
          <a:p>
            <a:r>
              <a:rPr lang="ru-RU" dirty="0" smtClean="0"/>
              <a:t>Тебя можно поздравить?</a:t>
            </a:r>
          </a:p>
          <a:p>
            <a:r>
              <a:rPr lang="ru-RU" dirty="0" smtClean="0"/>
              <a:t>Если  ты не ответил, как рассчитывал, не расстраивайся. Советую тебе повторить материал </a:t>
            </a:r>
            <a:r>
              <a:rPr lang="ru-RU" dirty="0" smtClean="0"/>
              <a:t>снова и ты будешь настоящим знатоком!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r>
              <a:rPr lang="ru-RU" sz="2000" i="1" dirty="0" smtClean="0"/>
              <a:t>Список использованных источников и литературы:</a:t>
            </a:r>
          </a:p>
          <a:p>
            <a:r>
              <a:rPr lang="ru-RU" sz="2000" dirty="0" smtClean="0"/>
              <a:t>Варакина Г.В. Основные этапы истории европейского </a:t>
            </a:r>
          </a:p>
          <a:p>
            <a:pPr>
              <a:buNone/>
            </a:pPr>
            <a:r>
              <a:rPr lang="ru-RU" sz="2000" dirty="0" smtClean="0"/>
              <a:t>     </a:t>
            </a:r>
            <a:r>
              <a:rPr lang="ru-RU" sz="2000" dirty="0" err="1" smtClean="0"/>
              <a:t>искусства.-Ростов</a:t>
            </a:r>
            <a:r>
              <a:rPr lang="ru-RU" sz="2000" dirty="0" smtClean="0"/>
              <a:t> </a:t>
            </a:r>
            <a:r>
              <a:rPr lang="ru-RU" sz="2000" dirty="0" err="1" smtClean="0"/>
              <a:t>н</a:t>
            </a:r>
            <a:r>
              <a:rPr lang="ru-RU" sz="2000" dirty="0" smtClean="0"/>
              <a:t>/Д.: Феникс, 2006</a:t>
            </a:r>
          </a:p>
          <a:p>
            <a:r>
              <a:rPr lang="ru-RU" sz="2000" dirty="0" err="1" smtClean="0"/>
              <a:t>Гомбрих</a:t>
            </a:r>
            <a:r>
              <a:rPr lang="ru-RU" sz="2000" dirty="0" smtClean="0"/>
              <a:t> Э. История </a:t>
            </a:r>
            <a:r>
              <a:rPr lang="ru-RU" sz="2000" dirty="0" err="1" smtClean="0"/>
              <a:t>искусства.-М</a:t>
            </a:r>
            <a:r>
              <a:rPr lang="ru-RU" sz="2000" dirty="0" smtClean="0"/>
              <a:t>.: Изд-во АСТ, 1998</a:t>
            </a:r>
          </a:p>
          <a:p>
            <a:r>
              <a:rPr lang="ru-RU" sz="2000" dirty="0" smtClean="0"/>
              <a:t>Яковлева Н.А., Чаговец Т.П., Дегтярева Т.Ю. Практикум по истории изобразительного искусства.- М.: Высшая школа, 2004</a:t>
            </a:r>
          </a:p>
          <a:p>
            <a:r>
              <a:rPr lang="en-US" sz="2000" dirty="0" smtClean="0">
                <a:hlinkClick r:id="rId2"/>
              </a:rPr>
              <a:t>https://studme.org/200802154345/kulturologiya/goticheskoe_iskusstvo</a:t>
            </a:r>
            <a:endParaRPr lang="ru-RU" sz="2000" dirty="0" smtClean="0"/>
          </a:p>
          <a:p>
            <a:endParaRPr lang="ru-RU" sz="2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58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Подведем итоги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5929330"/>
            <a:ext cx="62865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hlinkClick r:id="rId3"/>
              </a:rPr>
              <a:t>   </a:t>
            </a:r>
            <a:r>
              <a:rPr lang="en-US" sz="2000" dirty="0" smtClean="0">
                <a:hlinkClick r:id="rId3"/>
              </a:rPr>
              <a:t>http://cvetamira.ru/ca</a:t>
            </a:r>
            <a:r>
              <a:rPr lang="ru-RU" sz="2000" dirty="0" smtClean="0"/>
              <a:t> </a:t>
            </a:r>
            <a:r>
              <a:rPr lang="en-US" sz="2000" dirty="0" err="1" smtClean="0">
                <a:hlinkClick r:id="rId3"/>
              </a:rPr>
              <a:t>tegory</a:t>
            </a:r>
            <a:r>
              <a:rPr lang="en-US" sz="2000" dirty="0" smtClean="0">
                <a:hlinkClick r:id="rId3"/>
              </a:rPr>
              <a:t>/</a:t>
            </a:r>
            <a:r>
              <a:rPr lang="en-US" sz="2000" dirty="0" err="1" smtClean="0">
                <a:hlinkClick r:id="rId3"/>
              </a:rPr>
              <a:t>evropeyskoe-iskusstvo</a:t>
            </a:r>
            <a:endParaRPr lang="ru-RU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2357430"/>
            <a:ext cx="5017046" cy="373857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 1. Убери лишнее.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5008" y="2285992"/>
            <a:ext cx="300039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А. Высотность здания</a:t>
            </a:r>
          </a:p>
          <a:p>
            <a:r>
              <a:rPr lang="ru-RU" sz="2400" dirty="0" smtClean="0"/>
              <a:t>Б. Обилие скульптуры</a:t>
            </a:r>
          </a:p>
          <a:p>
            <a:r>
              <a:rPr lang="ru-RU" sz="2400" dirty="0" smtClean="0"/>
              <a:t>В. Массивные и гладкие стены</a:t>
            </a:r>
          </a:p>
          <a:p>
            <a:r>
              <a:rPr lang="ru-RU" sz="2400" dirty="0" smtClean="0"/>
              <a:t>Г. Использование витражей</a:t>
            </a:r>
          </a:p>
          <a:p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785786" y="1785926"/>
            <a:ext cx="75009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К признакам готики относятся:</a:t>
            </a:r>
            <a:endParaRPr lang="ru-RU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ы\Desktop\средневековье\images (2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1571612"/>
            <a:ext cx="3714776" cy="24288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2. Назови главные архитектурные сооружения романского стиля.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" name="Picture 2" descr="C:\Users\Пользоы\Desktop\средневековье\Без назван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2" y="4357694"/>
            <a:ext cx="3214710" cy="21431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5" name="Picture 2" descr="C:\Users\Пользоы\Desktop\Luftaufnahme_2007_-_1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28" y="1571612"/>
            <a:ext cx="3571900" cy="24288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1357290" y="4214818"/>
            <a:ext cx="70009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         1                                                   2                                                                                            </a:t>
            </a:r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6643702" y="6072206"/>
            <a:ext cx="857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3</a:t>
            </a:r>
            <a:endParaRPr lang="ru-RU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ы\Desktop\средневековье\images (1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714488"/>
            <a:ext cx="4286280" cy="421484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3. Узнай памятник архитектуры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14942" y="2714620"/>
            <a:ext cx="35719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А. Собор </a:t>
            </a:r>
            <a:r>
              <a:rPr lang="ru-RU" sz="2400" dirty="0" err="1" smtClean="0"/>
              <a:t>Нотр</a:t>
            </a:r>
            <a:r>
              <a:rPr lang="ru-RU" sz="2400" dirty="0" smtClean="0"/>
              <a:t> Дам де Пари</a:t>
            </a:r>
          </a:p>
          <a:p>
            <a:endParaRPr lang="ru-RU" sz="2400" dirty="0" smtClean="0"/>
          </a:p>
          <a:p>
            <a:r>
              <a:rPr lang="ru-RU" sz="2400" dirty="0" smtClean="0"/>
              <a:t>Б. Пизанский собор</a:t>
            </a:r>
          </a:p>
          <a:p>
            <a:endParaRPr lang="ru-RU" sz="2400" dirty="0" smtClean="0"/>
          </a:p>
          <a:p>
            <a:r>
              <a:rPr lang="ru-RU" sz="2400" dirty="0" smtClean="0"/>
              <a:t>В.  Кельнский собор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5500694" y="6072206"/>
            <a:ext cx="3143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rgbClr val="C00000"/>
                </a:solidFill>
              </a:rPr>
              <a:t>В</a:t>
            </a:r>
            <a:r>
              <a:rPr lang="ru-RU" i="1" dirty="0" smtClean="0"/>
              <a:t> </a:t>
            </a:r>
            <a:r>
              <a:rPr lang="ru-RU" i="1" dirty="0" smtClean="0">
                <a:solidFill>
                  <a:srgbClr val="C00000"/>
                </a:solidFill>
              </a:rPr>
              <a:t>2019 году с ним случилось большое несчастье!</a:t>
            </a:r>
            <a:endParaRPr lang="ru-RU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ы\Desktop\средневековье\Без названия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3571868" y="1928802"/>
            <a:ext cx="4500594" cy="40719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49065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4. Определи элемент готической архитектуры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2910" y="2928934"/>
            <a:ext cx="278608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А. Портал</a:t>
            </a:r>
          </a:p>
          <a:p>
            <a:endParaRPr lang="ru-RU" sz="2400" dirty="0" smtClean="0"/>
          </a:p>
          <a:p>
            <a:r>
              <a:rPr lang="ru-RU" sz="2400" dirty="0" smtClean="0"/>
              <a:t>Б. Контрфорс</a:t>
            </a:r>
          </a:p>
          <a:p>
            <a:endParaRPr lang="ru-RU" sz="2400" dirty="0" smtClean="0"/>
          </a:p>
          <a:p>
            <a:r>
              <a:rPr lang="ru-RU" sz="2400" dirty="0" smtClean="0"/>
              <a:t>В. Окно-роза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4357686" y="6215082"/>
            <a:ext cx="4500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rgbClr val="C00000"/>
                </a:solidFill>
              </a:rPr>
              <a:t>Тут ошибиться просто невозможно!</a:t>
            </a:r>
            <a:endParaRPr lang="ru-RU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А. Романский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Б. Готический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5. Определи стиль архитектуры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2" y="1643050"/>
            <a:ext cx="4643469" cy="40005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4214810" y="5929330"/>
            <a:ext cx="4500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rgbClr val="C00000"/>
                </a:solidFill>
              </a:rPr>
              <a:t>Вспомни  главный признак архитектуры этого стиля!</a:t>
            </a:r>
            <a:endParaRPr lang="ru-RU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Пользоы\Desktop\3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1714488"/>
            <a:ext cx="3562354" cy="44053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298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6. Как называется эта часть храма?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rot="16200000" flipH="1">
            <a:off x="1714480" y="1428736"/>
            <a:ext cx="1557342" cy="127159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072066" y="2285992"/>
            <a:ext cx="35719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А. Портал</a:t>
            </a:r>
          </a:p>
          <a:p>
            <a:endParaRPr lang="ru-RU" sz="2400" dirty="0" smtClean="0"/>
          </a:p>
          <a:p>
            <a:r>
              <a:rPr lang="ru-RU" sz="2400" dirty="0" smtClean="0"/>
              <a:t>Б. Центральный неф</a:t>
            </a:r>
          </a:p>
          <a:p>
            <a:endParaRPr lang="ru-RU" sz="2400" dirty="0" smtClean="0"/>
          </a:p>
          <a:p>
            <a:r>
              <a:rPr lang="ru-RU" sz="2400" dirty="0" smtClean="0"/>
              <a:t>В. Боковой неф</a:t>
            </a:r>
          </a:p>
          <a:p>
            <a:endParaRPr lang="ru-RU" sz="2400" dirty="0" smtClean="0"/>
          </a:p>
          <a:p>
            <a:r>
              <a:rPr lang="ru-RU" sz="2400" dirty="0" smtClean="0"/>
              <a:t>Г.  Трансепт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5143504" y="6143644"/>
            <a:ext cx="3643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rgbClr val="C00000"/>
                </a:solidFill>
              </a:rPr>
              <a:t>       Стрелка указывает точно!</a:t>
            </a:r>
            <a:endParaRPr lang="ru-RU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Пользоы\Desktop\st031_0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1928802"/>
            <a:ext cx="3286148" cy="37862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7. К какому типу храма относятся данные схемы?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Picture 2" descr="C:\Users\Пользоы\Desktop\image192.jpg"/>
          <p:cNvPicPr>
            <a:picLocks noGrp="1"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1928802"/>
            <a:ext cx="3214709" cy="37862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1643042" y="5715016"/>
            <a:ext cx="6143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          1                                                      2  </a:t>
            </a:r>
            <a:endParaRPr lang="ru-RU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1214414" y="1285861"/>
            <a:ext cx="69294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А. Романский   Б. Готический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5429256" y="6357958"/>
            <a:ext cx="3357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rgbClr val="C00000"/>
                </a:solidFill>
              </a:rPr>
              <a:t>        Смотри, не перепутай!</a:t>
            </a:r>
            <a:endParaRPr lang="ru-RU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459</TotalTime>
  <Words>1067</Words>
  <Application>Microsoft Office PowerPoint</Application>
  <PresentationFormat>Экран (4:3)</PresentationFormat>
  <Paragraphs>299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Бумажная</vt:lpstr>
      <vt:lpstr>Тест по теме  «Искусство Средневековья»</vt:lpstr>
      <vt:lpstr> Эта тест –игра поможет тебе проверить свои знания по теме «Искусство Средневековой Европы»  </vt:lpstr>
      <vt:lpstr> 1. Убери лишнее.</vt:lpstr>
      <vt:lpstr>2. Назови главные архитектурные сооружения романского стиля.</vt:lpstr>
      <vt:lpstr>3. Узнай памятник архитектуры</vt:lpstr>
      <vt:lpstr>4. Определи элемент готической архитектуры</vt:lpstr>
      <vt:lpstr>5. Определи стиль архитектуры</vt:lpstr>
      <vt:lpstr>6. Как называется эта часть храма?</vt:lpstr>
      <vt:lpstr>7. К какому типу храма относятся данные схемы?</vt:lpstr>
      <vt:lpstr>8. Определи романский стиль</vt:lpstr>
      <vt:lpstr>9. Узнай архитектурный памятник</vt:lpstr>
      <vt:lpstr>10. Особенностью средневековой скульптуры является:</vt:lpstr>
      <vt:lpstr>11. Определи стиль архитектуры</vt:lpstr>
      <vt:lpstr>12. Узнай архитектурный памятник</vt:lpstr>
      <vt:lpstr>13. Определи часть средневекового храма</vt:lpstr>
      <vt:lpstr>14. Какому знаменитому архитектурному памятнику принадлежит этот элемент?</vt:lpstr>
      <vt:lpstr>15. Определи  тип постройки</vt:lpstr>
      <vt:lpstr>16. Как называются скульптурные изображения фантастических существ в готике?</vt:lpstr>
      <vt:lpstr>17. Почему в скульптуре средневековья так много образов ужасного?</vt:lpstr>
      <vt:lpstr>18. Какое из данных сооружений не относится к культовой архитектуре?</vt:lpstr>
      <vt:lpstr>19. Что это?</vt:lpstr>
      <vt:lpstr>           №20. Перед тобой ряд утверждений. Со всеми ли ты согласен?</vt:lpstr>
      <vt:lpstr>Слайд 23</vt:lpstr>
      <vt:lpstr>№22. «Найди соответствия»</vt:lpstr>
      <vt:lpstr>Таблица для ответов</vt:lpstr>
      <vt:lpstr>Слайд 26</vt:lpstr>
      <vt:lpstr>Подведем итоги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Тест по теме  «Искусство Средневековья»</dc:title>
  <dc:creator>Пользоы</dc:creator>
  <cp:lastModifiedBy>Пользоы</cp:lastModifiedBy>
  <cp:revision>93</cp:revision>
  <dcterms:created xsi:type="dcterms:W3CDTF">2018-06-16T05:50:04Z</dcterms:created>
  <dcterms:modified xsi:type="dcterms:W3CDTF">2019-12-19T08:00:12Z</dcterms:modified>
</cp:coreProperties>
</file>