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78" r:id="rId5"/>
    <p:sldId id="279" r:id="rId6"/>
    <p:sldId id="286" r:id="rId7"/>
    <p:sldId id="285" r:id="rId8"/>
    <p:sldId id="260" r:id="rId9"/>
    <p:sldId id="273" r:id="rId10"/>
    <p:sldId id="274" r:id="rId11"/>
    <p:sldId id="263" r:id="rId12"/>
    <p:sldId id="275" r:id="rId13"/>
    <p:sldId id="276" r:id="rId14"/>
    <p:sldId id="264" r:id="rId15"/>
    <p:sldId id="277" r:id="rId16"/>
    <p:sldId id="267" r:id="rId17"/>
    <p:sldId id="280" r:id="rId18"/>
    <p:sldId id="282" r:id="rId19"/>
    <p:sldId id="272" r:id="rId20"/>
    <p:sldId id="283" r:id="rId21"/>
    <p:sldId id="281" r:id="rId22"/>
    <p:sldId id="269" r:id="rId23"/>
    <p:sldId id="287" r:id="rId24"/>
    <p:sldId id="284" r:id="rId25"/>
    <p:sldId id="289" r:id="rId26"/>
    <p:sldId id="288" r:id="rId27"/>
    <p:sldId id="265" r:id="rId28"/>
    <p:sldId id="26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8022" autoAdjust="0"/>
  </p:normalViewPr>
  <p:slideViewPr>
    <p:cSldViewPr snapToGrid="0">
      <p:cViewPr varScale="1">
        <p:scale>
          <a:sx n="65" d="100"/>
          <a:sy n="65" d="100"/>
        </p:scale>
        <p:origin x="11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DDA51639-B2D6-4652-B8C3-1B4C224A7BAF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CBC48EC7-AF6A-48D3-8284-14BACBEBDD84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fif"/><Relationship Id="rId4" Type="http://schemas.openxmlformats.org/officeDocument/2006/relationships/image" Target="../media/image23.jf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35.png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consultant.ru/document/cons_doc_LAW_358792/3d0cac60971a511280cbba229d9b6329c07731f7/#dst10001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1091" y="3325091"/>
            <a:ext cx="8829203" cy="1025236"/>
          </a:xfrm>
        </p:spPr>
        <p:txBody>
          <a:bodyPr/>
          <a:lstStyle/>
          <a:p>
            <a:r>
              <a:rPr lang="ru-RU" sz="2800" dirty="0"/>
              <a:t>Дополнительная общеобразовательная общеразвивающая программа «Авиамоделирование »</a:t>
            </a: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r>
              <a:rPr lang="ru-RU" sz="1800" dirty="0"/>
              <a:t>педагог дополнительного образования </a:t>
            </a:r>
            <a:br>
              <a:rPr lang="ru-RU" sz="1800" dirty="0"/>
            </a:br>
            <a:r>
              <a:rPr lang="ru-RU" sz="2800" dirty="0" err="1"/>
              <a:t>Вальтеев</a:t>
            </a:r>
            <a:r>
              <a:rPr lang="ru-RU" sz="2800" dirty="0"/>
              <a:t> Данила Альбертович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8140" y="342265"/>
            <a:ext cx="11488420" cy="6265545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/>
              <a:t>Муниципальное автономное учреждение дополнительного образования</a:t>
            </a:r>
            <a:br>
              <a:rPr lang="ru-RU" sz="1800" b="1" dirty="0"/>
            </a:br>
            <a:r>
              <a:rPr lang="ru-RU" sz="1800" b="1" dirty="0"/>
              <a:t>«Центр детского технического творчества № 5»</a:t>
            </a:r>
            <a:br>
              <a:rPr lang="ru-RU" sz="1800" b="1" dirty="0"/>
            </a:br>
            <a:r>
              <a:rPr lang="ru-RU" sz="1800" b="1" dirty="0"/>
              <a:t>город Набережные Челны, Республика Татарстан</a:t>
            </a:r>
          </a:p>
          <a:p>
            <a:pPr algn="ctr"/>
            <a:endParaRPr lang="ru-RU" b="1" dirty="0"/>
          </a:p>
          <a:p>
            <a:pPr algn="ctr"/>
            <a:endParaRPr lang="ru-RU" sz="1600" b="1" dirty="0"/>
          </a:p>
          <a:p>
            <a:pPr algn="ctr"/>
            <a:endParaRPr lang="ru-RU" b="1" dirty="0"/>
          </a:p>
          <a:p>
            <a:pPr algn="ctr"/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636" y="1690255"/>
            <a:ext cx="1228364" cy="123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Пользователь\Desktop\КОНКУРС Сердце отдаю детям 1 тур\СОД,2021-2022 СИРАЗЕВА ЛЕЙСАН\сердца\герб города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927" y="104041"/>
            <a:ext cx="990818" cy="124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FB9BC5-8242-1297-2275-44882B383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46" y="2309716"/>
            <a:ext cx="3642014" cy="44383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99B640-E4BA-574B-D783-4E24A085D9AD}"/>
              </a:ext>
            </a:extLst>
          </p:cNvPr>
          <p:cNvSpPr txBox="1"/>
          <p:nvPr/>
        </p:nvSpPr>
        <p:spPr>
          <a:xfrm>
            <a:off x="3769360" y="1646984"/>
            <a:ext cx="7112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Республиканский конкурс профессионального мастерства работников дополнительного образования детей «Арктур»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13CB6E-89E4-7672-D862-746FF537E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446" y="766916"/>
            <a:ext cx="1976051" cy="15427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938C5-EC6D-7FE0-288E-AF05CDB5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6828C2-9A1F-62D2-CB90-C2928FF91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90500"/>
            <a:ext cx="11333017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36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2BB46C2-FA83-C8BB-157E-177B46A4A710}"/>
              </a:ext>
            </a:extLst>
          </p:cNvPr>
          <p:cNvSpPr/>
          <p:nvPr/>
        </p:nvSpPr>
        <p:spPr bwMode="auto">
          <a:xfrm>
            <a:off x="408710" y="484908"/>
            <a:ext cx="11679380" cy="5708074"/>
          </a:xfrm>
          <a:prstGeom prst="roundRect">
            <a:avLst/>
          </a:prstGeom>
          <a:solidFill>
            <a:srgbClr val="00B0F0"/>
          </a:solidFill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развития познавательных, </a:t>
            </a:r>
          </a:p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интеллектуальных и творческих способностей школьников, </a:t>
            </a:r>
          </a:p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формирования и развития у них конструкторско-технологических знаний,</a:t>
            </a:r>
          </a:p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умений и навыков, приобретения профессионально-привлекательного </a:t>
            </a:r>
          </a:p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опыта в процессе изготовления авиамоделей различной сложности.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7E360E49-83C2-3300-2D96-6C006FF37927}"/>
              </a:ext>
            </a:extLst>
          </p:cNvPr>
          <p:cNvSpPr/>
          <p:nvPr/>
        </p:nvSpPr>
        <p:spPr bwMode="auto">
          <a:xfrm>
            <a:off x="3629891" y="665018"/>
            <a:ext cx="5237018" cy="942109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algn="ctr"/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10FC7-BA0D-92E9-AEF8-E50E8D26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290945"/>
            <a:ext cx="10903527" cy="482168"/>
          </a:xfrm>
        </p:spPr>
        <p:txBody>
          <a:bodyPr/>
          <a:lstStyle/>
          <a:p>
            <a:pPr algn="ctr"/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программы</a:t>
            </a:r>
            <a:br>
              <a:rPr lang="ru-RU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3012A4D-965D-6418-F47E-B619FC78701E}"/>
              </a:ext>
            </a:extLst>
          </p:cNvPr>
          <p:cNvSpPr/>
          <p:nvPr/>
        </p:nvSpPr>
        <p:spPr bwMode="auto">
          <a:xfrm>
            <a:off x="263236" y="773113"/>
            <a:ext cx="11831782" cy="5793942"/>
          </a:xfrm>
          <a:prstGeom prst="roundRect">
            <a:avLst/>
          </a:prstGeom>
          <a:solidFill>
            <a:srgbClr val="00B0F0"/>
          </a:solidFill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у обучающихся чувство патриотизма и гражданственности на примере истории,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традиций и героев российской авиации;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желание и умение работать осознанно и целеустремленно, умение трудиться в команде;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осознанное стремление к трудовой деятельности, высокую культуру труда, совершенствовать</a:t>
            </a:r>
          </a:p>
          <a:p>
            <a:pPr lvl="0" algn="just">
              <a:lnSpc>
                <a:spcPct val="115000"/>
              </a:lnSpc>
              <a:buSzPts val="1200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трудовые навыки учащихся;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у обучающихся активную жизненную позицию, творческое отношение к любой деятельности;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коммуникативные качества и организационные способности через коллективную творческую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деятельность, реализацию конструкторско-исследовательских и творческих проектов;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у обучающихся стремление к получению качественного продуктивного результата;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стремление учащихся к самореализации, самоутверждению, достижению максимально высоких</a:t>
            </a:r>
          </a:p>
          <a:p>
            <a:pPr lvl="0" algn="just">
              <a:lnSpc>
                <a:spcPct val="115000"/>
              </a:lnSpc>
              <a:buSzPts val="1200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результатов и адекватной самооценке через проявление себя в соревнованиях, выставках, конкурсах, </a:t>
            </a:r>
          </a:p>
          <a:p>
            <a:pPr lvl="0" algn="just">
              <a:lnSpc>
                <a:spcPct val="115000"/>
              </a:lnSpc>
              <a:buSzPts val="1200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целеустремлённость и волю к победе.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A85ED58-12D1-FAD6-E523-FCEBC855C7F1}"/>
              </a:ext>
            </a:extLst>
          </p:cNvPr>
          <p:cNvSpPr/>
          <p:nvPr/>
        </p:nvSpPr>
        <p:spPr bwMode="auto">
          <a:xfrm>
            <a:off x="4114801" y="604117"/>
            <a:ext cx="3449781" cy="651164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400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</a:t>
            </a: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Улыбающееся лицо 5">
            <a:extLst>
              <a:ext uri="{FF2B5EF4-FFF2-40B4-BE49-F238E27FC236}">
                <a16:creationId xmlns:a16="http://schemas.microsoft.com/office/drawing/2014/main" id="{E311A541-A53B-AD15-D38B-07FAD4732E82}"/>
              </a:ext>
            </a:extLst>
          </p:cNvPr>
          <p:cNvSpPr/>
          <p:nvPr/>
        </p:nvSpPr>
        <p:spPr bwMode="auto">
          <a:xfrm>
            <a:off x="10120745" y="5320145"/>
            <a:ext cx="1565563" cy="831273"/>
          </a:xfrm>
          <a:prstGeom prst="smileyFace">
            <a:avLst/>
          </a:prstGeom>
          <a:solidFill>
            <a:srgbClr val="FFFF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4471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E4DA7-2C7A-558F-CEB0-39CD33C1A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9DE47C-621D-496B-EE30-F3F135B55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3E03A48-81CF-B0DF-995C-8D0640A38B4D}"/>
              </a:ext>
            </a:extLst>
          </p:cNvPr>
          <p:cNvSpPr/>
          <p:nvPr/>
        </p:nvSpPr>
        <p:spPr bwMode="auto">
          <a:xfrm>
            <a:off x="249382" y="814314"/>
            <a:ext cx="11942618" cy="5894387"/>
          </a:xfrm>
          <a:prstGeom prst="roundRect">
            <a:avLst/>
          </a:prstGeom>
          <a:solidFill>
            <a:srgbClr val="00B0F0"/>
          </a:solidFill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  <a:tabLst>
                <a:tab pos="9017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обеспечивать освоение обучающимися элементов графической грамоты,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  <a:tabLst>
                <a:tab pos="9017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владение основными чертежными и производственными инструментами,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  <a:tabLst>
                <a:tab pos="9017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конструкционными материалами, применяемыми в процессе изготовления авиамоделей;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  <a:tabLst>
                <a:tab pos="9017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навыки освоения базовых технологий, применяемых при изготовлении,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  <a:tabLst>
                <a:tab pos="9017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регулировки и запуске авиамоделей;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  <a:tabLst>
                <a:tab pos="9017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знакомить со спецификой изготовления различных видов авиамоделей, учить приёмам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  <a:tabLst>
                <a:tab pos="9017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построения моделей из подсобных материалов (бумаги, древесины, пластмассы и др.);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закреплять и расширять знания, умения и навыки учащихся, полученные на школьных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уроках технологии, математики, геометрии, физики, способствовать их систематизации, мобильности;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освоению и выполнению правил безопасной работы;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обучать навыкам самостоятельной и коллективной работы;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обучать проектированию чертежей на персональном компьютере с помощью двухмерной программы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Corel Draw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трехмерной программы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Solid Works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Compass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 cam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3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 Max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515FEFE-041F-3084-0BD8-E270DCFE5AE5}"/>
              </a:ext>
            </a:extLst>
          </p:cNvPr>
          <p:cNvSpPr/>
          <p:nvPr/>
        </p:nvSpPr>
        <p:spPr bwMode="auto">
          <a:xfrm>
            <a:off x="3311237" y="149299"/>
            <a:ext cx="4433454" cy="872836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Обучающие:</a:t>
            </a:r>
            <a:endParaRPr kumimoji="0" lang="ru-RU" sz="2800" b="0" i="0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764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4B81340-C918-E360-EC56-90E6D35A1675}"/>
              </a:ext>
            </a:extLst>
          </p:cNvPr>
          <p:cNvSpPr/>
          <p:nvPr/>
        </p:nvSpPr>
        <p:spPr bwMode="auto">
          <a:xfrm>
            <a:off x="318656" y="857251"/>
            <a:ext cx="11554688" cy="5779076"/>
          </a:xfrm>
          <a:prstGeom prst="roundRect">
            <a:avLst/>
          </a:prstGeom>
          <a:solidFill>
            <a:srgbClr val="00B0F0"/>
          </a:solidFill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способности и желания к познавательной активности и самообразованию,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 обучающихся к различным областям моделирования и техническому циклу наук в целом;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креативное мышление и пространственное воображение учащихся;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выявлять и развивать мыслительные, конструкторско-технологические, творческие способности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учащихся, их творческий потенциал;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техническое, логическое и дизайнерское мышление, элементы изобретательности 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проектно-исследовательской деятельности по техническому моделированию;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и развивать навыки проектной и поисковой творческой деятельности учащихся;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мелкую моторику, внимательность, аккуратность, глазомер, творческую смекалку,</a:t>
            </a:r>
          </a:p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быстроту реакции в процессе учебной деятельности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DA4FF14-8EBB-4C27-025E-C252E7DE0848}"/>
              </a:ext>
            </a:extLst>
          </p:cNvPr>
          <p:cNvSpPr/>
          <p:nvPr/>
        </p:nvSpPr>
        <p:spPr bwMode="auto">
          <a:xfrm>
            <a:off x="3643746" y="221673"/>
            <a:ext cx="3629891" cy="678873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ru-RU" sz="3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развивающие:</a:t>
            </a:r>
            <a:endParaRPr lang="ru-RU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B6E15-1C62-CB9B-73DC-196B95849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984250"/>
          </a:xfrm>
        </p:spPr>
        <p:txBody>
          <a:bodyPr/>
          <a:lstStyle/>
          <a:p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Формы организации образовательного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                            процесса </a:t>
            </a:r>
            <a:br>
              <a:rPr lang="ru-RU" sz="3600" dirty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3AC195-3993-1B88-8268-90E7B9F22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A75AEA5-67FE-2475-BE61-421CA7A0DAC2}"/>
              </a:ext>
            </a:extLst>
          </p:cNvPr>
          <p:cNvSpPr/>
          <p:nvPr/>
        </p:nvSpPr>
        <p:spPr bwMode="auto">
          <a:xfrm>
            <a:off x="609600" y="1121784"/>
            <a:ext cx="7994073" cy="1029133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фронтальная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беседа, дискуссия, объяснение, показ;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A5DFE1E-84DD-8612-AD3D-09E3A59803CE}"/>
              </a:ext>
            </a:extLst>
          </p:cNvPr>
          <p:cNvSpPr/>
          <p:nvPr/>
        </p:nvSpPr>
        <p:spPr bwMode="auto">
          <a:xfrm>
            <a:off x="609600" y="2281960"/>
            <a:ext cx="11693236" cy="1029133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коллективная:</a:t>
            </a: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коллективных проектов и их защита, подготовка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к соревнованиям, конкурсам и олимпиадам;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F881E8D-0216-CE7B-C879-269EAFE57699}"/>
              </a:ext>
            </a:extLst>
          </p:cNvPr>
          <p:cNvSpPr/>
          <p:nvPr/>
        </p:nvSpPr>
        <p:spPr bwMode="auto">
          <a:xfrm>
            <a:off x="609599" y="3359944"/>
            <a:ext cx="8977745" cy="1029133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групповая:</a:t>
            </a:r>
            <a:r>
              <a:rPr lang="ru-RU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в парах, создание проекта в малых группах;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EBE8056-6B0E-5818-ECB4-0339753F96A0}"/>
              </a:ext>
            </a:extLst>
          </p:cNvPr>
          <p:cNvSpPr/>
          <p:nvPr/>
        </p:nvSpPr>
        <p:spPr bwMode="auto">
          <a:xfrm>
            <a:off x="609600" y="4576040"/>
            <a:ext cx="11457709" cy="1367559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800" b="1" i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индивидуальная:</a:t>
            </a:r>
            <a:r>
              <a:rPr lang="ru-RU" sz="24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самостоятельная работа учащегося для разработки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собственного проекта, продукта;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97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53697"/>
          </a:xfrm>
        </p:spPr>
        <p:txBody>
          <a:bodyPr>
            <a:normAutofit/>
          </a:bodyPr>
          <a:lstStyle/>
          <a:p>
            <a:pPr algn="ctr"/>
            <a:r>
              <a:rPr lang="ru-RU" sz="27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Объём программы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1496291"/>
            <a:ext cx="11513127" cy="5098473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рассчитана на 5 лет обучения.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освоение образовательной программы отводится 1008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учебных часов.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стартовом уровне     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(первый год обучения) –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144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учебных часов,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980565" algn="just">
              <a:lnSpc>
                <a:spcPct val="115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(второй год обучения) –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216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учебных часов,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базовом уровне          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(третий год обучения) –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216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учебных часов,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(четвертый год обучения) –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216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учебных часов,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продвинутом уровне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(пятый год обучения) –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216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учебных часов.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140" y="2530097"/>
            <a:ext cx="3684496" cy="39122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194147-46BE-2520-69E6-10A0BA1E5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1055"/>
            <a:ext cx="10972800" cy="302058"/>
          </a:xfrm>
        </p:spPr>
        <p:txBody>
          <a:bodyPr/>
          <a:lstStyle/>
          <a:p>
            <a:r>
              <a:rPr lang="ru-RU" sz="3600" b="1" dirty="0">
                <a:solidFill>
                  <a:srgbClr val="00B0F0"/>
                </a:solidFill>
              </a:rPr>
              <a:t>Виды проведения занятий</a:t>
            </a:r>
            <a:br>
              <a:rPr lang="ru-RU" sz="3600" b="1" dirty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EBD6247-02B8-B90B-4522-F02B8FA6BFDF}"/>
              </a:ext>
            </a:extLst>
          </p:cNvPr>
          <p:cNvSpPr/>
          <p:nvPr/>
        </p:nvSpPr>
        <p:spPr bwMode="auto">
          <a:xfrm>
            <a:off x="935182" y="1467211"/>
            <a:ext cx="1316181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800" b="1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Беседа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80CBC2A-009E-338D-1020-359F1AB8D220}"/>
              </a:ext>
            </a:extLst>
          </p:cNvPr>
          <p:cNvSpPr/>
          <p:nvPr/>
        </p:nvSpPr>
        <p:spPr bwMode="auto">
          <a:xfrm>
            <a:off x="935183" y="3672825"/>
            <a:ext cx="3636818" cy="6650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800" b="1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Практическое занятие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305F084-986A-CC58-A809-B7C7CC50EFEF}"/>
              </a:ext>
            </a:extLst>
          </p:cNvPr>
          <p:cNvSpPr/>
          <p:nvPr/>
        </p:nvSpPr>
        <p:spPr bwMode="auto">
          <a:xfrm>
            <a:off x="935182" y="4623232"/>
            <a:ext cx="5237018" cy="807605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800" b="1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Выставка технических объектов и проектов</a:t>
            </a:r>
            <a:r>
              <a:rPr lang="ru-RU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9710556-5AA7-45BF-2988-ED0C9204A72C}"/>
              </a:ext>
            </a:extLst>
          </p:cNvPr>
          <p:cNvSpPr/>
          <p:nvPr/>
        </p:nvSpPr>
        <p:spPr bwMode="auto">
          <a:xfrm>
            <a:off x="935182" y="2570018"/>
            <a:ext cx="4343400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800" b="1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Конкурсы, соревнования, конференции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956F01-DC1A-8CB5-AF11-3DE4078C35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472" y="746056"/>
            <a:ext cx="4017818" cy="2172852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953008-0216-50A5-C2DF-75B9F2110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9" y="2548514"/>
            <a:ext cx="3810001" cy="414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17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6EEF7-C422-CBFE-A349-DD65470D8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КОНКУРСЫ,СОРЕВНОВАНИЯ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85279C7E-6AD4-1387-79D6-C68608E40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745" y="3513734"/>
            <a:ext cx="3944655" cy="26737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E7EA7B-BBA9-D2FD-6D7B-BD4E1DBD9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54" y="1042135"/>
            <a:ext cx="3919970" cy="2202577"/>
          </a:xfrm>
          <a:prstGeom prst="rect">
            <a:avLst/>
          </a:prstGeom>
        </p:spPr>
      </p:pic>
      <p:pic>
        <p:nvPicPr>
          <p:cNvPr id="6" name="Объект 3">
            <a:extLst>
              <a:ext uri="{FF2B5EF4-FFF2-40B4-BE49-F238E27FC236}">
                <a16:creationId xmlns:a16="http://schemas.microsoft.com/office/drawing/2014/main" id="{E1587925-5F88-549E-5E7D-C6D9B9B7F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509" y="1042135"/>
            <a:ext cx="4641273" cy="26737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AEC0F9-EC50-7A4E-F735-BFB06DBFC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091" y="3244712"/>
            <a:ext cx="4059382" cy="304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35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07456"/>
            <a:ext cx="10972800" cy="582613"/>
          </a:xfrm>
        </p:spPr>
        <p:txBody>
          <a:bodyPr/>
          <a:lstStyle/>
          <a:p>
            <a:pPr algn="ctr"/>
            <a:r>
              <a:rPr lang="ru-RU" sz="2800" dirty="0"/>
              <a:t>Семейный конкурс «Папа мама ,Я техническая семья»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24D4F8-E6FF-DFE3-3247-8F9A22BA2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3" y="1277792"/>
            <a:ext cx="8728365" cy="49097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20"/>
            <a:ext cx="6040582" cy="3931920"/>
          </a:xfrm>
        </p:spPr>
        <p:txBody>
          <a:bodyPr/>
          <a:lstStyle/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960" y="1647305"/>
            <a:ext cx="3805121" cy="43877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7BF24B-919D-AA20-F7B0-5426FA400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0960" y="1647305"/>
            <a:ext cx="3805122" cy="5073496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5D712C6-B893-1407-7CA8-D28F8BDD0440}"/>
              </a:ext>
            </a:extLst>
          </p:cNvPr>
          <p:cNvSpPr/>
          <p:nvPr/>
        </p:nvSpPr>
        <p:spPr bwMode="auto">
          <a:xfrm>
            <a:off x="3872345" y="2942705"/>
            <a:ext cx="3865420" cy="955964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 обучающихся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8 до 18 лет</a:t>
            </a:r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CFEEF5F7-1D93-0EDA-595A-E572471E4ED0}"/>
              </a:ext>
            </a:extLst>
          </p:cNvPr>
          <p:cNvSpPr/>
          <p:nvPr/>
        </p:nvSpPr>
        <p:spPr bwMode="auto">
          <a:xfrm>
            <a:off x="436417" y="4033058"/>
            <a:ext cx="4010892" cy="858982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Срок реализации программы - 5 лет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E7D3E06-E35B-7351-7E6C-E640DB3CC6E6}"/>
              </a:ext>
            </a:extLst>
          </p:cNvPr>
          <p:cNvSpPr/>
          <p:nvPr/>
        </p:nvSpPr>
        <p:spPr bwMode="auto">
          <a:xfrm>
            <a:off x="1939635" y="1551709"/>
            <a:ext cx="3602183" cy="95596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Техническая направленность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5D51CFE-A943-8ED3-1E0C-BD44E2153C6A}"/>
              </a:ext>
            </a:extLst>
          </p:cNvPr>
          <p:cNvSpPr/>
          <p:nvPr/>
        </p:nvSpPr>
        <p:spPr bwMode="auto">
          <a:xfrm>
            <a:off x="3146394" y="5613148"/>
            <a:ext cx="3865420" cy="95596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Юный техник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Грамотный авиамоделист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Продвинутый авиамоделист</a:t>
            </a:r>
          </a:p>
        </p:txBody>
      </p:sp>
      <p:pic>
        <p:nvPicPr>
          <p:cNvPr id="26" name="Рисунок 25" descr="Чоканье со сплошной заливкой">
            <a:extLst>
              <a:ext uri="{FF2B5EF4-FFF2-40B4-BE49-F238E27FC236}">
                <a16:creationId xmlns:a16="http://schemas.microsoft.com/office/drawing/2014/main" id="{36DEC177-5B31-37F1-1BC3-7107B4543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54931" y="5571170"/>
            <a:ext cx="1246910" cy="1246910"/>
          </a:xfrm>
          <a:prstGeom prst="rect">
            <a:avLst/>
          </a:prstGeom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E47FF10A-646A-EC10-0BDE-DE28E91BFB1D}"/>
              </a:ext>
            </a:extLst>
          </p:cNvPr>
          <p:cNvSpPr/>
          <p:nvPr/>
        </p:nvSpPr>
        <p:spPr bwMode="auto">
          <a:xfrm>
            <a:off x="397610" y="5630488"/>
            <a:ext cx="1542025" cy="95596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Модульная</a:t>
            </a:r>
          </a:p>
        </p:txBody>
      </p:sp>
      <p:pic>
        <p:nvPicPr>
          <p:cNvPr id="29" name="Рисунок 28" descr="Ракета со сплошной заливкой">
            <a:extLst>
              <a:ext uri="{FF2B5EF4-FFF2-40B4-BE49-F238E27FC236}">
                <a16:creationId xmlns:a16="http://schemas.microsoft.com/office/drawing/2014/main" id="{6AF3EB69-856C-8DA5-FE6E-4773BEAB0F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314438">
            <a:off x="826403" y="1678041"/>
            <a:ext cx="914400" cy="914400"/>
          </a:xfrm>
          <a:prstGeom prst="rect">
            <a:avLst/>
          </a:prstGeom>
        </p:spPr>
      </p:pic>
      <p:pic>
        <p:nvPicPr>
          <p:cNvPr id="30" name="Рисунок 29" descr="Ракета со сплошной заливкой">
            <a:extLst>
              <a:ext uri="{FF2B5EF4-FFF2-40B4-BE49-F238E27FC236}">
                <a16:creationId xmlns:a16="http://schemas.microsoft.com/office/drawing/2014/main" id="{43C5B387-7FC1-64DD-EC1D-F04BF62A5E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343566">
            <a:off x="1999226" y="5493970"/>
            <a:ext cx="914400" cy="914400"/>
          </a:xfrm>
          <a:prstGeom prst="rect">
            <a:avLst/>
          </a:prstGeom>
        </p:spPr>
      </p:pic>
      <p:pic>
        <p:nvPicPr>
          <p:cNvPr id="31" name="Рисунок 30" descr="Ракета со сплошной заливкой">
            <a:extLst>
              <a:ext uri="{FF2B5EF4-FFF2-40B4-BE49-F238E27FC236}">
                <a16:creationId xmlns:a16="http://schemas.microsoft.com/office/drawing/2014/main" id="{D2E37F21-7F7B-150B-A560-933212E8A8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345664">
            <a:off x="2554400" y="3060845"/>
            <a:ext cx="914400" cy="914400"/>
          </a:xfrm>
          <a:prstGeom prst="rect">
            <a:avLst/>
          </a:prstGeom>
        </p:spPr>
      </p:pic>
      <p:pic>
        <p:nvPicPr>
          <p:cNvPr id="32" name="Рисунок 31" descr="Ракета со сплошной заливкой">
            <a:extLst>
              <a:ext uri="{FF2B5EF4-FFF2-40B4-BE49-F238E27FC236}">
                <a16:creationId xmlns:a16="http://schemas.microsoft.com/office/drawing/2014/main" id="{2BA31694-CFC8-95D4-9D43-648DA87906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713512">
            <a:off x="4893164" y="4074332"/>
            <a:ext cx="914400" cy="9144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F50DFC64-DFDC-A26E-425D-70D949A439BE}"/>
              </a:ext>
            </a:extLst>
          </p:cNvPr>
          <p:cNvSpPr/>
          <p:nvPr/>
        </p:nvSpPr>
        <p:spPr bwMode="auto">
          <a:xfrm>
            <a:off x="436417" y="11290"/>
            <a:ext cx="9684327" cy="1342092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 «АВИАМОДЕЛИРОВАНИЕ»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(формат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3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моделирования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7381D-CF00-7B29-F447-93184E2A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ПРОФОРИЕНТАЦИЯ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1B6851E-C00F-FF9E-A295-B87617A0A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8" y="1631948"/>
            <a:ext cx="3506993" cy="4505614"/>
          </a:xfrm>
          <a:prstGeom prst="rect">
            <a:avLst/>
          </a:prstGeom>
          <a:ln w="19050">
            <a:solidFill>
              <a:srgbClr val="990033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95DD36-E5F9-E9E4-2B76-0A86787E0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483" y="1631948"/>
            <a:ext cx="3459033" cy="4505613"/>
          </a:xfrm>
          <a:prstGeom prst="rect">
            <a:avLst/>
          </a:prstGeom>
          <a:ln w="19050">
            <a:solidFill>
              <a:srgbClr val="990033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936D7F-E609-B480-1AEA-8DBA6D756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3343" y="1631947"/>
            <a:ext cx="3713019" cy="450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19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BB52A-0656-8E31-2D6D-A677EB832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МУЗЕЙ БОЕВОЙ СЛАВЫ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0BE5AEE-C1F1-7A32-6D28-F37D84E47C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45061" y="977075"/>
            <a:ext cx="3714750" cy="54970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EC3CD8-BA68-B9B4-C697-833FDD036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734009"/>
            <a:ext cx="5638800" cy="27401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0D7043-8D00-BDFA-D73F-ED78D666D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152517" y="-565840"/>
            <a:ext cx="2552970" cy="56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57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945" y="374073"/>
            <a:ext cx="10072255" cy="471054"/>
          </a:xfrm>
        </p:spPr>
        <p:txBody>
          <a:bodyPr>
            <a:normAutofit fontScale="90000"/>
          </a:bodyPr>
          <a:lstStyle/>
          <a:p>
            <a:r>
              <a:rPr lang="ru-RU" sz="2700" b="1" i="0" dirty="0">
                <a:effectLst/>
                <a:latin typeface="Times New Roman" panose="02020603050405020304" pitchFamily="18" charset="0"/>
                <a:ea typeface="DejaVu Sans"/>
                <a:cs typeface="Arial" panose="020B0604020202020204" pitchFamily="34" charset="0"/>
              </a:rPr>
              <a:t>Формы подведения итогов реализации программы</a:t>
            </a:r>
            <a:br>
              <a:rPr lang="ru-RU" sz="4800" b="1" i="1" dirty="0">
                <a:effectLst/>
                <a:latin typeface="Times New Roman" panose="02020603050405020304" pitchFamily="18" charset="0"/>
                <a:ea typeface="DejaVu Sans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3" y="845127"/>
            <a:ext cx="11790218" cy="5749637"/>
          </a:xfrm>
        </p:spPr>
        <p:txBody>
          <a:bodyPr>
            <a:norm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ru-RU" sz="2600" b="1" i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контроля:</a:t>
            </a:r>
          </a:p>
          <a:p>
            <a:pPr lvl="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ru-RU" sz="2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входной;</a:t>
            </a:r>
          </a:p>
          <a:p>
            <a:pPr lvl="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ru-RU" sz="2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текущий;</a:t>
            </a:r>
          </a:p>
          <a:p>
            <a:pPr lvl="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ru-RU" sz="2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промежуточный;</a:t>
            </a:r>
          </a:p>
          <a:p>
            <a:pPr lvl="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ru-RU" sz="2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промежуточная аттестация после первого и второго года и последующих годов обучения;</a:t>
            </a:r>
          </a:p>
          <a:p>
            <a:pPr lvl="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ru-RU" sz="2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аттестация по завершению изучения программы.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7C7A7-3451-AF34-5734-FAD3AAB56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984250"/>
          </a:xfrm>
        </p:spPr>
        <p:txBody>
          <a:bodyPr/>
          <a:lstStyle/>
          <a:p>
            <a:r>
              <a:rPr lang="ru-RU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Важными условиями реализации программы являются: 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765924-6A83-A635-3067-08A90DB70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благоприятной атмосферы для творческой деятельности обучающихся;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разработка системы мотивации и стимулирования творческой инициативы;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поддержка талантливых и одарённых детей;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сотрудничество с учреждениями высшего образования;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материально-техническая база.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441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9E764-13CF-C84D-1C3A-A6DB41A7B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B5FC35-93D3-0C26-CE9D-4DBF2ED4E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ПРЕДМЕТНЫЕ                   ЛИЧНОСТНЫЕ                                                                                   				</a:t>
            </a:r>
          </a:p>
          <a:p>
            <a:r>
              <a:rPr lang="ru-RU" dirty="0"/>
              <a:t>                   МЕТОПРЕДМЕТНЫЕ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77B7DE-B3CA-C072-6B29-5D9BB96A1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92895"/>
            <a:ext cx="4619999" cy="35405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8E097A-0AB3-9313-BEF8-1BCD16EB2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493" y="892895"/>
            <a:ext cx="5189015" cy="31706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DC6C1A-78DF-3F37-5C5A-FC6B3549E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0562" y="892894"/>
            <a:ext cx="5870875" cy="34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85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6BE20D-9D31-C870-15C3-37A3F09D7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ДОТИЖЕНИЕ ОБУЧАЮЩИХСЯ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F67184A-3AD5-44B8-69F9-FE363FF88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928857">
            <a:off x="4383584" y="1013820"/>
            <a:ext cx="2514962" cy="355301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672B7B-59A9-41BE-358A-56C187733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3721">
            <a:off x="6608026" y="977824"/>
            <a:ext cx="2514962" cy="36250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659BB6-3E01-53CA-FD8D-B873585D3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10029">
            <a:off x="8573966" y="1205019"/>
            <a:ext cx="2789530" cy="36250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646550-496A-01C5-0FAB-C6EAA87FFE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883366" y="7162799"/>
            <a:ext cx="7703127" cy="433300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3D8579-2091-83AD-B762-F669938B30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490" y="4438254"/>
            <a:ext cx="3084945" cy="23137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FBEEFCE-95DD-F0DB-C2AE-DF9045444A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528" y="773113"/>
            <a:ext cx="3371801" cy="600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91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FD173-B40B-701E-214F-43BF5310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ДОСТИЖЕНИЕ ПЕДАГОГА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6F46122-A49D-B52A-9CC6-5220D3DFF6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04226" y="1714500"/>
            <a:ext cx="2782966" cy="4953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CE967E-8DD6-6B6B-1C22-D621D3A5F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990599"/>
            <a:ext cx="3913909" cy="39139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BA5C7B-32C9-BECA-168B-B3ACFAF1F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488" y="990600"/>
            <a:ext cx="4262759" cy="39139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60BD5E-A22B-0EA1-24A0-5E2D21974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08017">
            <a:off x="1716259" y="3799426"/>
            <a:ext cx="2013694" cy="28448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AD1658-9F3A-ABEE-35D0-5C5E097600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5096">
            <a:off x="3934459" y="3854578"/>
            <a:ext cx="2120450" cy="298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99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765464"/>
          </a:xfrm>
        </p:spPr>
        <p:txBody>
          <a:bodyPr>
            <a:noAutofit/>
          </a:bodyPr>
          <a:lstStyle/>
          <a:p>
            <a:pPr marL="72390" marR="492760" algn="ctr">
              <a:lnSpc>
                <a:spcPct val="95000"/>
              </a:lnSpc>
              <a:spcBef>
                <a:spcPts val="300"/>
              </a:spcBef>
              <a:spcAft>
                <a:spcPts val="1000"/>
              </a:spcAft>
            </a:pP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</a:t>
            </a:r>
            <a:r>
              <a:rPr lang="ru-RU" sz="2800" b="1" spc="-2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</a:t>
            </a:r>
            <a:r>
              <a:rPr lang="ru-RU" sz="2800" b="1" spc="-35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результативности</a:t>
            </a:r>
            <a:r>
              <a:rPr lang="ru-RU" sz="2800" b="1" spc="-3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800" b="1" spc="-15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</a:t>
            </a:r>
            <a:r>
              <a:rPr lang="ru-RU" sz="2800" b="1" spc="-285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реализации</a:t>
            </a:r>
            <a:r>
              <a:rPr lang="ru-RU" sz="2800" b="1" spc="5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</a:t>
            </a:r>
            <a:r>
              <a:rPr lang="ru-RU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782" y="773113"/>
            <a:ext cx="11374582" cy="5793942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SzPts val="1200"/>
              <a:buNone/>
              <a:tabLst>
                <a:tab pos="299085" algn="l"/>
              </a:tabLst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r>
              <a:rPr lang="en-US" sz="3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сохранности</a:t>
            </a:r>
            <a:r>
              <a:rPr lang="en-US" sz="3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контингента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375"/>
              </a:lnSpc>
              <a:spcBef>
                <a:spcPts val="15"/>
              </a:spcBef>
              <a:spcAft>
                <a:spcPts val="10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299085" algn="l"/>
              </a:tabLst>
            </a:pP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375"/>
              </a:lnSpc>
              <a:spcBef>
                <a:spcPts val="15"/>
              </a:spcBef>
              <a:spcAft>
                <a:spcPts val="1000"/>
              </a:spcAft>
              <a:buSzPts val="1200"/>
              <a:buNone/>
              <a:tabLst>
                <a:tab pos="299085" algn="l"/>
              </a:tabLst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r>
              <a:rPr lang="en-US" sz="3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en-US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375"/>
              </a:lnSpc>
              <a:spcAft>
                <a:spcPts val="10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299085" algn="l"/>
              </a:tabLst>
            </a:pP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375"/>
              </a:lnSpc>
              <a:spcAft>
                <a:spcPts val="1000"/>
              </a:spcAft>
              <a:buSzPts val="1200"/>
              <a:buNone/>
              <a:tabLst>
                <a:tab pos="299085" algn="l"/>
              </a:tabLst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конкурсной</a:t>
            </a:r>
            <a:r>
              <a:rPr lang="en-US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375"/>
              </a:lnSpc>
              <a:spcBef>
                <a:spcPts val="15"/>
              </a:spcBef>
              <a:spcAft>
                <a:spcPts val="1000"/>
              </a:spcAft>
              <a:buSzPts val="1200"/>
              <a:buNone/>
              <a:tabLst>
                <a:tab pos="299085" algn="l"/>
              </a:tabLst>
            </a:pP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375"/>
              </a:lnSpc>
              <a:spcBef>
                <a:spcPts val="15"/>
              </a:spcBef>
              <a:spcAft>
                <a:spcPts val="1000"/>
              </a:spcAft>
              <a:buSzPts val="1200"/>
              <a:buNone/>
              <a:tabLst>
                <a:tab pos="299085" algn="l"/>
              </a:tabLst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lang="en-US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201930" lvl="0" indent="0">
              <a:lnSpc>
                <a:spcPct val="115000"/>
              </a:lnSpc>
              <a:spcAft>
                <a:spcPts val="1000"/>
              </a:spcAft>
              <a:buSzPts val="1200"/>
              <a:buNone/>
              <a:tabLst>
                <a:tab pos="299085" algn="l"/>
              </a:tabLst>
            </a:pP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Степень</a:t>
            </a:r>
            <a:r>
              <a:rPr lang="ru-RU" sz="36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удовлетворённости</a:t>
            </a:r>
            <a:r>
              <a:rPr lang="ru-RU" sz="36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обучением обучающихся</a:t>
            </a:r>
            <a:r>
              <a:rPr lang="ru-RU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родителей.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Уровневое</a:t>
            </a:r>
            <a:r>
              <a:rPr lang="ru-RU" sz="3600" spc="-3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</a:t>
            </a:r>
            <a:r>
              <a:rPr lang="ru-RU" sz="36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</a:t>
            </a:r>
            <a:r>
              <a:rPr lang="ru-RU" sz="36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результатов:</a:t>
            </a:r>
            <a:r>
              <a:rPr lang="ru-RU" sz="3600" spc="-3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низкий,</a:t>
            </a:r>
            <a:r>
              <a:rPr lang="ru-RU" sz="3600" spc="-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средний,</a:t>
            </a:r>
            <a:r>
              <a:rPr lang="ru-RU" sz="36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высокий.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091" y="263237"/>
            <a:ext cx="11651673" cy="6359236"/>
          </a:xfrm>
        </p:spPr>
        <p:txBody>
          <a:bodyPr>
            <a:normAutofit/>
          </a:bodyPr>
          <a:lstStyle/>
          <a:p>
            <a:pPr indent="540385">
              <a:lnSpc>
                <a:spcPct val="115000"/>
              </a:lnSpc>
            </a:pPr>
            <a:endParaRPr lang="ru-RU" sz="1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>
              <a:lnSpc>
                <a:spcPct val="115000"/>
              </a:lnSpc>
            </a:pPr>
            <a:endParaRPr lang="ru-RU" sz="1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>
              <a:lnSpc>
                <a:spcPct val="115000"/>
              </a:lnSpc>
            </a:pPr>
            <a:endParaRPr lang="ru-RU" sz="1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>
              <a:lnSpc>
                <a:spcPct val="115000"/>
              </a:lnSpc>
            </a:pPr>
            <a:endParaRPr lang="ru-RU" sz="1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>
              <a:lnSpc>
                <a:spcPct val="115000"/>
              </a:lnSpc>
            </a:pPr>
            <a:endParaRPr lang="ru-RU" sz="1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>
              <a:lnSpc>
                <a:spcPct val="115000"/>
              </a:lnSpc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</a:t>
            </a:r>
            <a:r>
              <a:rPr lang="ru-RU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957B87-ED73-DEBD-F4AF-82B6F2CEF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927" y="432313"/>
            <a:ext cx="4271386" cy="54974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9457459"/>
              </p:ext>
            </p:extLst>
          </p:nvPr>
        </p:nvGraphicFramePr>
        <p:xfrm>
          <a:off x="242887" y="828676"/>
          <a:ext cx="11658601" cy="66435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42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6966">
                <a:tc>
                  <a:txBody>
                    <a:bodyPr/>
                    <a:lstStyle/>
                    <a:p>
                      <a:pPr marL="69850">
                        <a:lnSpc>
                          <a:spcPts val="1125"/>
                        </a:lnSpc>
                      </a:pPr>
                      <a:r>
                        <a:rPr lang="ru-RU" sz="1400" kern="100">
                          <a:effectLst/>
                        </a:rPr>
                        <a:t>29.08.</a:t>
                      </a:r>
                    </a:p>
                    <a:p>
                      <a:pPr marL="69850">
                        <a:lnSpc>
                          <a:spcPts val="1125"/>
                        </a:lnSpc>
                      </a:pPr>
                      <a:r>
                        <a:rPr lang="ru-RU" sz="1400" kern="100">
                          <a:effectLst/>
                        </a:rPr>
                        <a:t>2024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25"/>
                        </a:lnSpc>
                      </a:pPr>
                      <a:r>
                        <a:rPr lang="ru-RU" sz="1400" kern="100" dirty="0">
                          <a:effectLst/>
                        </a:rPr>
                        <a:t>Обновлены:</a:t>
                      </a:r>
                    </a:p>
                    <a:p>
                      <a:pPr marL="66675">
                        <a:lnSpc>
                          <a:spcPts val="1125"/>
                        </a:lnSpc>
                      </a:pPr>
                      <a:r>
                        <a:rPr lang="ru-RU" sz="1400" kern="100" dirty="0">
                          <a:effectLst/>
                        </a:rPr>
                        <a:t>- нормативно-правовая основа;</a:t>
                      </a:r>
                    </a:p>
                    <a:p>
                      <a:pPr marL="66675">
                        <a:lnSpc>
                          <a:spcPts val="1125"/>
                        </a:lnSpc>
                      </a:pPr>
                      <a:r>
                        <a:rPr lang="ru-RU" sz="1400" kern="100" dirty="0">
                          <a:effectLst/>
                        </a:rPr>
                        <a:t>- содержание и технологии ДООП.</a:t>
                      </a:r>
                    </a:p>
                    <a:p>
                      <a:pPr marL="66675">
                        <a:lnSpc>
                          <a:spcPct val="107000"/>
                        </a:lnSpc>
                        <a:spcBef>
                          <a:spcPts val="5"/>
                        </a:spcBef>
                      </a:pPr>
                      <a:r>
                        <a:rPr lang="ru-RU" sz="1400" kern="100" dirty="0">
                          <a:effectLst/>
                        </a:rPr>
                        <a:t>Обновлены</a:t>
                      </a:r>
                      <a:r>
                        <a:rPr lang="ru-RU" sz="1400" kern="100" spc="-15" dirty="0">
                          <a:effectLst/>
                        </a:rPr>
                        <a:t> </a:t>
                      </a:r>
                      <a:r>
                        <a:rPr lang="ru-RU" sz="1400" kern="100" dirty="0">
                          <a:effectLst/>
                        </a:rPr>
                        <a:t>дополнения</a:t>
                      </a:r>
                    </a:p>
                    <a:p>
                      <a:pPr marL="66675">
                        <a:lnSpc>
                          <a:spcPts val="1125"/>
                        </a:lnSpc>
                      </a:pPr>
                      <a:r>
                        <a:rPr lang="ru-RU" sz="1400" kern="100" dirty="0">
                          <a:effectLst/>
                        </a:rPr>
                        <a:t>в</a:t>
                      </a:r>
                      <a:r>
                        <a:rPr lang="ru-RU" sz="1400" kern="100" spc="-15" dirty="0">
                          <a:effectLst/>
                        </a:rPr>
                        <a:t> </a:t>
                      </a:r>
                      <a:r>
                        <a:rPr lang="ru-RU" sz="1400" kern="100" dirty="0">
                          <a:effectLst/>
                        </a:rPr>
                        <a:t>воспитательную</a:t>
                      </a:r>
                      <a:r>
                        <a:rPr lang="ru-RU" sz="1400" kern="100" spc="-30" dirty="0">
                          <a:effectLst/>
                        </a:rPr>
                        <a:t> </a:t>
                      </a:r>
                      <a:r>
                        <a:rPr lang="ru-RU" sz="1400" kern="100" dirty="0">
                          <a:effectLst/>
                        </a:rPr>
                        <a:t>составляющую.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SzPts val="1050"/>
                        <a:buFont typeface="Times New Roman" panose="02020603050405020304" pitchFamily="18" charset="0"/>
                        <a:buChar char="•"/>
                      </a:pPr>
                      <a:r>
                        <a:rPr lang="ru-RU" sz="1400" kern="100" dirty="0">
                          <a:effectLst/>
                        </a:rPr>
                        <a:t>Приказ </a:t>
                      </a:r>
                      <a:r>
                        <a:rPr lang="ru-RU" sz="1400" kern="100" dirty="0" err="1">
                          <a:effectLst/>
                        </a:rPr>
                        <a:t>Минпросвещения</a:t>
                      </a:r>
                      <a:r>
                        <a:rPr lang="ru-RU" sz="1400" kern="100" dirty="0">
                          <a:effectLst/>
                        </a:rPr>
                        <a:t> России от 03.09.2019 N 467 (ред. от 21.04.2023) «Об утверждении Целевой модели развития региональных систем дополнительного образования детей»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SzPts val="1050"/>
                        <a:buFont typeface="Times New Roman" panose="02020603050405020304" pitchFamily="18" charset="0"/>
                        <a:buChar char="•"/>
                      </a:pPr>
                      <a:r>
                        <a:rPr lang="ru-RU" sz="1400" kern="100" dirty="0">
                          <a:effectLst/>
                        </a:rPr>
                        <a:t>Приказ Министерства просвещения Российской Федерации от 27 июля 2022 г. №629 «Об утверждении Порядка организации и осуществления образовательной деятельности по дополнительным общеобразовательным программам» </a:t>
                      </a:r>
                    </a:p>
                    <a:p>
                      <a:pPr marL="342900" marR="9017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50"/>
                        <a:buFont typeface="Times New Roman" panose="02020603050405020304" pitchFamily="18" charset="0"/>
                        <a:buChar char="•"/>
                      </a:pPr>
                      <a:r>
                        <a:rPr lang="ru-RU" sz="1400" kern="100" dirty="0">
                          <a:effectLst/>
                        </a:rPr>
                        <a:t>Распоряжение Правительства РФ от 31 марта 2022 г. № 678-рОб утверждении Концепции развития дополнительного образования детей до 2030 г. и плана мероприятий по ее реализации (ред. от 15.05.2023) </a:t>
                      </a:r>
                    </a:p>
                    <a:p>
                      <a:pPr marL="342900" marR="9017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50"/>
                        <a:buFont typeface="Times New Roman" panose="02020603050405020304" pitchFamily="18" charset="0"/>
                        <a:buChar char="•"/>
                      </a:pPr>
                      <a:r>
                        <a:rPr lang="ru-RU" sz="1400" kern="100" dirty="0">
                          <a:effectLst/>
                        </a:rPr>
                        <a:t>Письмо </a:t>
                      </a:r>
                      <a:r>
                        <a:rPr lang="ru-RU" sz="1400" kern="100" dirty="0" err="1">
                          <a:effectLst/>
                        </a:rPr>
                        <a:t>Минпросвещения</a:t>
                      </a:r>
                      <a:r>
                        <a:rPr lang="ru-RU" sz="1400" kern="100" dirty="0">
                          <a:effectLst/>
                        </a:rPr>
                        <a:t> России от 29 сентября 2023 г. № АБ-3935/06 «О методических рекомендациях» </a:t>
                      </a: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(вместе с «Методическими рекомендациями по проектированию и реализации современных дополнительных общеобразовательных программ (в том числе, адаптированных) в новой редакции» /сост. </a:t>
                      </a: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А.М. </a:t>
                      </a: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Зиновьев</a:t>
                      </a: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Ю.Ю. </a:t>
                      </a: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Владимирова</a:t>
                      </a: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Э.Г. </a:t>
                      </a: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Дёмина</a:t>
                      </a: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342900" marR="9017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50"/>
                        <a:buFont typeface="Times New Roman" panose="02020603050405020304" pitchFamily="18" charset="0"/>
                        <a:buChar char="•"/>
                        <a:defRPr/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Концепция развития дополнительного образования детей до 2030 года, утвержденная Распоряжением Правительства Российской Федерации от 31 марта 2022 г. №678-р</a:t>
                      </a:r>
                    </a:p>
                    <a:p>
                      <a:pPr marL="342900" marR="9017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50"/>
                        <a:buFont typeface="Times New Roman" panose="02020603050405020304" pitchFamily="18" charset="0"/>
                        <a:buChar char="•"/>
                        <a:defRPr/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Методические рекомендации «Воспитание как целевая функция дополнительного образования детей» </a:t>
                      </a:r>
                      <a:r>
                        <a:rPr lang="ru-RU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Жадаев</a:t>
                      </a: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Д.Н., заместитель директора ФГБУК «ВХЦТ» по научно-методической работе</a:t>
                      </a:r>
                    </a:p>
                    <a:p>
                      <a:pPr marL="342900" marR="9017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50"/>
                        <a:buFont typeface="Times New Roman" panose="02020603050405020304" pitchFamily="18" charset="0"/>
                        <a:buChar char="•"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 закон от 29.12.2012 N 273-ФЗ «Об образовании в Российской Федерации» (ред. от 08.08.2024 г.)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(п. 9 в ред. Федерального </a:t>
                      </a:r>
                      <a:r>
                        <a:rPr lang="ru-RU" sz="1400" b="1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закона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от 31.07.2020 N 304-ФЗ)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marR="9017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50"/>
                        <a:buFont typeface="Times New Roman" panose="02020603050405020304" pitchFamily="18" charset="0"/>
                        <a:buChar char="•"/>
                        <a:defRPr/>
                      </a:pP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9017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50"/>
                        <a:buFont typeface="Times New Roman" panose="02020603050405020304" pitchFamily="18" charset="0"/>
                        <a:buChar char="•"/>
                        <a:defRPr/>
                      </a:pP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9017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50"/>
                        <a:buFont typeface="Times New Roman" panose="02020603050405020304" pitchFamily="18" charset="0"/>
                        <a:buChar char="•"/>
                      </a:pPr>
                      <a:endParaRPr lang="ru-RU" sz="1400" kern="100" dirty="0">
                        <a:effectLst/>
                      </a:endParaRPr>
                    </a:p>
                    <a:p>
                      <a:pPr marL="295910"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10457421" y="-109954"/>
            <a:ext cx="33131453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indent="449580"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65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545" algn="l"/>
              </a:tabLst>
            </a:pPr>
            <a:r>
              <a:rPr kumimoji="0" lang="ru-RU" altLang="ru-RU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Лист изменений к ДООП «Авиамоделирование</a:t>
            </a: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545" algn="l"/>
              </a:tabLst>
            </a:pPr>
            <a: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ДООП с изменениями и дополнениями рассмотрена на заседании методического совета МАУДО «ЦДТТ №5» от 29.08.2024 г., протокол № 1.</a:t>
            </a: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545" algn="l"/>
              </a:tabLst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66800" y="685800"/>
            <a:ext cx="10058400" cy="14287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Лист изменений к ДООП «Авиамоделирование» на 2024-2025 год</a:t>
            </a:r>
            <a:br>
              <a:rPr lang="ru-RU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" y="2460625"/>
            <a:ext cx="3114676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95817BF-D85B-D746-E4BB-0B09CEC5B1D4}"/>
              </a:ext>
            </a:extLst>
          </p:cNvPr>
          <p:cNvSpPr/>
          <p:nvPr/>
        </p:nvSpPr>
        <p:spPr bwMode="auto">
          <a:xfrm>
            <a:off x="609599" y="5539078"/>
            <a:ext cx="9282545" cy="727164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Способствует самоопределению и к осознанному выбору профессии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D9A04BA-585C-F285-0D21-05EE0483701C}"/>
              </a:ext>
            </a:extLst>
          </p:cNvPr>
          <p:cNvSpPr/>
          <p:nvPr/>
        </p:nvSpPr>
        <p:spPr bwMode="auto">
          <a:xfrm>
            <a:off x="609599" y="4593495"/>
            <a:ext cx="7855526" cy="727164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Развивает и воспитывает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гражданско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–патриотическую личность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7BBF70D-C724-0BF9-8333-476FAA7EB466}"/>
              </a:ext>
            </a:extLst>
          </p:cNvPr>
          <p:cNvSpPr/>
          <p:nvPr/>
        </p:nvSpPr>
        <p:spPr bwMode="auto">
          <a:xfrm>
            <a:off x="561109" y="2872405"/>
            <a:ext cx="8936182" cy="727164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Помогает развивать продуктивное мышление, повышает уровень образованности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E94A030-BEA1-956C-4361-6F0FB0871D5D}"/>
              </a:ext>
            </a:extLst>
          </p:cNvPr>
          <p:cNvSpPr/>
          <p:nvPr/>
        </p:nvSpPr>
        <p:spPr bwMode="auto">
          <a:xfrm>
            <a:off x="561108" y="2015981"/>
            <a:ext cx="9531927" cy="58261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Получение обучающимися знаний и навыков в области конструирования и технологии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A03E57D-D35E-4DF0-FBC5-1761F9DC0EA1}"/>
              </a:ext>
            </a:extLst>
          </p:cNvPr>
          <p:cNvSpPr/>
          <p:nvPr/>
        </p:nvSpPr>
        <p:spPr bwMode="auto">
          <a:xfrm>
            <a:off x="561109" y="881415"/>
            <a:ext cx="9531927" cy="1020121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креативной, готовой к решению конкретных проблемных ситуаций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процессе изготовлении моделей летательных аппаратов.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7FD5B00-FFD4-44BE-98EB-28D9C7F88C46}"/>
              </a:ext>
            </a:extLst>
          </p:cNvPr>
          <p:cNvSpPr/>
          <p:nvPr/>
        </p:nvSpPr>
        <p:spPr bwMode="auto">
          <a:xfrm>
            <a:off x="561109" y="3758029"/>
            <a:ext cx="8063347" cy="727164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Приобщает к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рационализаторско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-изобретательской деятельности;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24498B1-3B86-E53B-F784-7717FB3464BF}"/>
              </a:ext>
            </a:extLst>
          </p:cNvPr>
          <p:cNvSpPr/>
          <p:nvPr/>
        </p:nvSpPr>
        <p:spPr bwMode="auto">
          <a:xfrm>
            <a:off x="3649369" y="81290"/>
            <a:ext cx="4426529" cy="880806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3600" b="1" dirty="0">
                <a:solidFill>
                  <a:srgbClr val="0070C0"/>
                </a:solidFill>
              </a:rPr>
              <a:t>Актуальность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865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2E392E-B304-1FB7-2F34-75E994775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74750"/>
            <a:ext cx="11582400" cy="4953000"/>
          </a:xfrm>
        </p:spPr>
        <p:txBody>
          <a:bodyPr/>
          <a:lstStyle/>
          <a:p>
            <a:endParaRPr lang="ru-RU" b="1" dirty="0"/>
          </a:p>
          <a:p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ABC2BE4-1F07-495E-AC64-8FBF0B8826AD}"/>
              </a:ext>
            </a:extLst>
          </p:cNvPr>
          <p:cNvSpPr/>
          <p:nvPr/>
        </p:nvSpPr>
        <p:spPr bwMode="auto">
          <a:xfrm>
            <a:off x="609600" y="928255"/>
            <a:ext cx="3906982" cy="869804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2800" b="1" dirty="0">
                <a:solidFill>
                  <a:schemeClr val="tx1"/>
                </a:solidFill>
              </a:rPr>
              <a:t>Модульная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EB5D049-1061-DC49-4C50-99B05916412B}"/>
              </a:ext>
            </a:extLst>
          </p:cNvPr>
          <p:cNvSpPr/>
          <p:nvPr/>
        </p:nvSpPr>
        <p:spPr bwMode="auto">
          <a:xfrm>
            <a:off x="609600" y="3316871"/>
            <a:ext cx="9255271" cy="101412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2400" b="1" dirty="0">
                <a:solidFill>
                  <a:schemeClr val="tx1"/>
                </a:solidFill>
              </a:rPr>
              <a:t>Дифференциация в соответствии с уровнями сложности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10AFCB7-327A-BD88-B747-EAA77CB8F430}"/>
              </a:ext>
            </a:extLst>
          </p:cNvPr>
          <p:cNvSpPr/>
          <p:nvPr/>
        </p:nvSpPr>
        <p:spPr bwMode="auto">
          <a:xfrm>
            <a:off x="609600" y="1992280"/>
            <a:ext cx="8769927" cy="101412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2400" b="1" dirty="0">
                <a:solidFill>
                  <a:schemeClr val="tx1"/>
                </a:solidFill>
              </a:rPr>
              <a:t>Разноуровневая – стартовый, базовый, продвинутый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3EFC9A0-71BB-5D1A-561E-6CE590EE234B}"/>
              </a:ext>
            </a:extLst>
          </p:cNvPr>
          <p:cNvSpPr/>
          <p:nvPr/>
        </p:nvSpPr>
        <p:spPr bwMode="auto">
          <a:xfrm>
            <a:off x="609598" y="5620688"/>
            <a:ext cx="10972800" cy="101412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2400" b="1" dirty="0">
                <a:solidFill>
                  <a:schemeClr val="tx1"/>
                </a:solidFill>
              </a:rPr>
              <a:t>Включение воспитательного и </a:t>
            </a:r>
            <a:r>
              <a:rPr lang="ru-RU" sz="2400" b="1" dirty="0" err="1">
                <a:solidFill>
                  <a:schemeClr val="tx1"/>
                </a:solidFill>
              </a:rPr>
              <a:t>профориентацинного</a:t>
            </a:r>
            <a:r>
              <a:rPr lang="ru-RU" sz="2400" b="1" dirty="0">
                <a:solidFill>
                  <a:schemeClr val="tx1"/>
                </a:solidFill>
              </a:rPr>
              <a:t> компонента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2570009-EE85-628A-E025-1FBAE552282B}"/>
              </a:ext>
            </a:extLst>
          </p:cNvPr>
          <p:cNvSpPr/>
          <p:nvPr/>
        </p:nvSpPr>
        <p:spPr bwMode="auto">
          <a:xfrm>
            <a:off x="609599" y="4492915"/>
            <a:ext cx="9091613" cy="1014123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2400" b="1" dirty="0">
                <a:solidFill>
                  <a:schemeClr val="tx1"/>
                </a:solidFill>
              </a:rPr>
              <a:t>Внедрение проектной и инновационной деятельности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1994363-0459-8EC3-2E17-2C5E7B47F6E2}"/>
              </a:ext>
            </a:extLst>
          </p:cNvPr>
          <p:cNvSpPr/>
          <p:nvPr/>
        </p:nvSpPr>
        <p:spPr bwMode="auto">
          <a:xfrm>
            <a:off x="3810002" y="36674"/>
            <a:ext cx="7495308" cy="126203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solidFill>
                  <a:srgbClr val="0070C0"/>
                </a:solidFill>
              </a:rPr>
              <a:t>ОТЛИЧИТЕЛЬНЫЕ ОСОБЕННОСТИ ПРОГРАММЫ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250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F67A3-8628-A280-92E4-A64C4A3C8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НОВИЗНА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70C1536-45E8-6C4D-FABB-2F0CAF9F0B6F}"/>
              </a:ext>
            </a:extLst>
          </p:cNvPr>
          <p:cNvSpPr/>
          <p:nvPr/>
        </p:nvSpPr>
        <p:spPr bwMode="auto">
          <a:xfrm>
            <a:off x="609600" y="2280227"/>
            <a:ext cx="4142508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разноуровневость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9DF2AC8-20F9-8390-869D-D25F15F9BF06}"/>
              </a:ext>
            </a:extLst>
          </p:cNvPr>
          <p:cNvSpPr/>
          <p:nvPr/>
        </p:nvSpPr>
        <p:spPr bwMode="auto">
          <a:xfrm>
            <a:off x="6096000" y="3539692"/>
            <a:ext cx="5638800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широкое использование инновационных технологий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6152A60-DB12-F7A5-1A1A-FC2C90504A23}"/>
              </a:ext>
            </a:extLst>
          </p:cNvPr>
          <p:cNvSpPr/>
          <p:nvPr/>
        </p:nvSpPr>
        <p:spPr bwMode="auto">
          <a:xfrm>
            <a:off x="609599" y="1174750"/>
            <a:ext cx="5250874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модульность содержания программы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785B283-D318-8E6F-94CB-9748CA02FE23}"/>
              </a:ext>
            </a:extLst>
          </p:cNvPr>
          <p:cNvSpPr/>
          <p:nvPr/>
        </p:nvSpPr>
        <p:spPr bwMode="auto">
          <a:xfrm>
            <a:off x="6095999" y="2280227"/>
            <a:ext cx="4738255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практико-ориентированность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B5BF1CD-03F4-8630-EA37-2B8A4E1DF811}"/>
              </a:ext>
            </a:extLst>
          </p:cNvPr>
          <p:cNvSpPr/>
          <p:nvPr/>
        </p:nvSpPr>
        <p:spPr bwMode="auto">
          <a:xfrm>
            <a:off x="6096000" y="1202459"/>
            <a:ext cx="3657600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доступность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D5897AA-8E87-37D1-5B54-F33012036CCE}"/>
              </a:ext>
            </a:extLst>
          </p:cNvPr>
          <p:cNvSpPr/>
          <p:nvPr/>
        </p:nvSpPr>
        <p:spPr bwMode="auto">
          <a:xfrm>
            <a:off x="609599" y="3539692"/>
            <a:ext cx="4142507" cy="81741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вариативность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0116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1C1D1-AEB8-B2FE-E263-723CA5F72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УРОВНИ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24EB4E-47FB-3110-5F97-1512B99C8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655" y="1174750"/>
            <a:ext cx="11526981" cy="5267614"/>
          </a:xfrm>
        </p:spPr>
        <p:txBody>
          <a:bodyPr/>
          <a:lstStyle/>
          <a:p>
            <a:pPr marL="457200" indent="431800" algn="just">
              <a:lnSpc>
                <a:spcPct val="115000"/>
              </a:lnSpc>
              <a:spcBef>
                <a:spcPts val="20"/>
              </a:spcBef>
              <a:spcAft>
                <a:spcPts val="1000"/>
              </a:spcAft>
              <a:tabLst>
                <a:tab pos="5581015" algn="l"/>
              </a:tabLs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Стартовый уровень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(образовательный модуль «Юный техник») предполагает обеспечение обучающихся общедоступными и универсальными формами организации учебного материала, минимальную сложность предлагаемых заданий, направленных на формирование начальных знаний в области технического моделирования в общем и авиамоделирования в частности, приобретение элементарных умений и навыков проектирования, конструирования, моделирования.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31800" algn="just">
              <a:lnSpc>
                <a:spcPct val="115000"/>
              </a:lnSpc>
              <a:spcAft>
                <a:spcPts val="1000"/>
              </a:spcAft>
              <a:tabLst>
                <a:tab pos="504190" algn="l"/>
              </a:tabLs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Базовый уровень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(образовательный модуль «Грамотный авиамоделист») предполагает овладение устойчивыми умениями и навыками самостоятельного технического проектирования, конструирования, моделирования; формирование умения самостоятельно применять полученные знания и комбинировать их при выполнении творческих проектов; формирование устойчивой мотивации к занятиям техническим творчеством.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31800" algn="just">
              <a:lnSpc>
                <a:spcPct val="115000"/>
              </a:lnSpc>
              <a:spcAft>
                <a:spcPts val="1000"/>
              </a:spcAft>
              <a:tabLst>
                <a:tab pos="504190" algn="l"/>
              </a:tabLs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Продвинутый уровень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(образовательный модуль «Продвинутый авиамоделист») предполагает углублённое изучение содержания программы на основе творческого преобразования полученных знаний, умений и навыков в творческих проектах по авиамоделированию; формирование мотивации к занятиям техническим творчеством на предпрофессиональном уровне.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09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55" y="207818"/>
            <a:ext cx="11374581" cy="120534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Воспитание детей - стратегический общенациональный приоритет, требующий консолидации усилий различных институтов гражданского общества и ведомств на федеральном, региональном, муниципальном и институциональном уровнях.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7" y="1300684"/>
            <a:ext cx="7727691" cy="4734356"/>
          </a:xfrm>
        </p:spPr>
        <p:txBody>
          <a:bodyPr/>
          <a:lstStyle/>
          <a:p>
            <a:r>
              <a:rPr lang="ru-RU" sz="2400" b="1" dirty="0"/>
              <a:t>Формирование гармоничной личности, воспитание гражданина России – зрелого, ответственного человека, в котором сочетается любовь к большой и малой родине, общенациональная и этническая идентичность, уважение к культуре, традициям людей, которые живут рядом</a:t>
            </a:r>
          </a:p>
          <a:p>
            <a:r>
              <a:rPr lang="ru-RU" sz="2400" dirty="0"/>
              <a:t> Президент Российской Федерации В.В. Путин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291" y="1413164"/>
            <a:ext cx="4516583" cy="30956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8" y="4613565"/>
            <a:ext cx="11748655" cy="21783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7A007-6678-43BD-6792-8C612D33F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НАЦИОНАЛЬНЫЕ ПРОЕКТЫ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B3819F9-97D7-A5C0-7041-FC5E77BBA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46866" y="955964"/>
            <a:ext cx="4653250" cy="551814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FFC403-2975-57AF-B6CB-A0F969A5A9E8}"/>
              </a:ext>
            </a:extLst>
          </p:cNvPr>
          <p:cNvSpPr txBox="1"/>
          <p:nvPr/>
        </p:nvSpPr>
        <p:spPr>
          <a:xfrm>
            <a:off x="609601" y="1233054"/>
            <a:ext cx="633152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2023 году по поручению Путина были разработаны еще два нацпроекта: "</a:t>
            </a:r>
            <a:r>
              <a:rPr lang="ru-RU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Беспилотные авиационные системы" и "Экономика данных". Они рассчитаны на срок до 2030-2035 года. Планируется, что в 2024 году правительство утвердит еще один нацпроект - по развитию космической сферы.</a:t>
            </a:r>
            <a:endParaRPr lang="ru-RU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718878"/>
      </p:ext>
    </p:extLst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537</TotalTime>
  <Words>1439</Words>
  <Application>Microsoft Office PowerPoint</Application>
  <PresentationFormat>Широкоэкранный</PresentationFormat>
  <Paragraphs>179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Courier New</vt:lpstr>
      <vt:lpstr>Symbol</vt:lpstr>
      <vt:lpstr>Times New Roman</vt:lpstr>
      <vt:lpstr>Gear Drives</vt:lpstr>
      <vt:lpstr>Дополнительная общеобразовательная общеразвивающая программа «Авиамоделирование »   педагог дополнительного образования  Вальтеев Данила Альбертович</vt:lpstr>
      <vt:lpstr>Презентация PowerPoint</vt:lpstr>
      <vt:lpstr>Лист изменений к ДООП «Авиамоделирование» на 2024-2025 год   </vt:lpstr>
      <vt:lpstr>Презентация PowerPoint</vt:lpstr>
      <vt:lpstr>Презентация PowerPoint</vt:lpstr>
      <vt:lpstr>НОВИЗНА</vt:lpstr>
      <vt:lpstr>УРОВНИ ПРОГРАММЫ</vt:lpstr>
      <vt:lpstr>Воспитание детей - стратегический общенациональный приоритет, требующий консолидации усилий различных институтов гражданского общества и ведомств на федеральном, региональном, муниципальном и институциональном уровнях. </vt:lpstr>
      <vt:lpstr>НАЦИОНАЛЬНЫЕ ПРОЕКТЫ</vt:lpstr>
      <vt:lpstr>Презентация PowerPoint</vt:lpstr>
      <vt:lpstr>Презентация PowerPoint</vt:lpstr>
      <vt:lpstr>Задачи программы </vt:lpstr>
      <vt:lpstr> </vt:lpstr>
      <vt:lpstr>Презентация PowerPoint</vt:lpstr>
      <vt:lpstr> Формы организации образовательного                             процесса  </vt:lpstr>
      <vt:lpstr>Объём программы</vt:lpstr>
      <vt:lpstr>Виды проведения занятий </vt:lpstr>
      <vt:lpstr>КОНКУРСЫ,СОРЕВНОВАНИЯ</vt:lpstr>
      <vt:lpstr>Семейный конкурс «Папа мама ,Я техническая семья»</vt:lpstr>
      <vt:lpstr>ПРОФОРИЕНТАЦИЯ</vt:lpstr>
      <vt:lpstr>МУЗЕЙ БОЕВОЙ СЛАВЫ</vt:lpstr>
      <vt:lpstr>Формы подведения итогов реализации программы </vt:lpstr>
      <vt:lpstr>Важными условиями реализации программы являются:  </vt:lpstr>
      <vt:lpstr>РЕЗУЛЬТАТЫ</vt:lpstr>
      <vt:lpstr>ДОТИЖЕНИЕ ОБУЧАЮЩИХСЯ</vt:lpstr>
      <vt:lpstr>ДОСТИЖЕНИЕ ПЕДАГОГА</vt:lpstr>
      <vt:lpstr>Система оценки результативности и качества реализации программы: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9</cp:revision>
  <dcterms:created xsi:type="dcterms:W3CDTF">2025-01-10T07:00:00Z</dcterms:created>
  <dcterms:modified xsi:type="dcterms:W3CDTF">2025-10-20T11:32:08Z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FC8E75310D164CB5B2552B72C029BE2B_12</vt:lpwstr>
  </property>
  <property fmtid="{D5CDD505-2E9C-101B-9397-08002B2CF9AE}" pid="3" name="KSOProductBuildVer">
    <vt:lpwstr>1049-12.2.0.19307</vt:lpwstr>
  </property>
</Properties>
</file>