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5" r:id="rId1"/>
  </p:sldMasterIdLst>
  <p:sldIdLst>
    <p:sldId id="301" r:id="rId2"/>
    <p:sldId id="257" r:id="rId3"/>
    <p:sldId id="277" r:id="rId4"/>
    <p:sldId id="302" r:id="rId5"/>
    <p:sldId id="303" r:id="rId6"/>
    <p:sldId id="304" r:id="rId7"/>
    <p:sldId id="305" r:id="rId8"/>
    <p:sldId id="306" r:id="rId9"/>
    <p:sldId id="307" r:id="rId10"/>
    <p:sldId id="308" r:id="rId11"/>
    <p:sldId id="298" r:id="rId12"/>
    <p:sldId id="276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46" d="100"/>
          <a:sy n="46" d="100"/>
        </p:scale>
        <p:origin x="-1123" y="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C6FDFD8-6506-43C1-A40A-65379D559AED}" type="datetimeFigureOut">
              <a:rPr lang="ru-RU" smtClean="0"/>
              <a:pPr>
                <a:defRPr/>
              </a:pPr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C25787-B74B-491A-9D6A-D2F127F8AF8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5E949BD-367A-48D7-AF9B-439A64820365}" type="datetimeFigureOut">
              <a:rPr lang="ru-RU" smtClean="0"/>
              <a:pPr>
                <a:defRPr/>
              </a:pPr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3A8DC1C-AA21-46A8-864D-0C82F7DFE98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E9F1E8-149A-4BA0-A346-D1B3075A542D}" type="datetimeFigureOut">
              <a:rPr lang="ru-RU" smtClean="0"/>
              <a:pPr>
                <a:defRPr/>
              </a:pPr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7BBF5C-3F68-4001-A68F-1D3075F8DD6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52C7CA98-2D5D-4270-9105-2A1F33E6B76A}" type="datetimeFigureOut">
              <a:rPr lang="ru-RU" smtClean="0"/>
              <a:pPr>
                <a:defRPr/>
              </a:pPr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45E494-5629-47DC-BE65-598A9F2CCE1B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221DE3-0D29-4818-B683-304FEAA8BE53}" type="datetimeFigureOut">
              <a:rPr lang="ru-RU" smtClean="0"/>
              <a:pPr>
                <a:defRPr/>
              </a:pPr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FA30D1E-295F-41E2-87EA-8DFFA2EA65A3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0250C21-4C15-42D4-A147-D17CED246390}" type="datetimeFigureOut">
              <a:rPr lang="ru-RU" smtClean="0"/>
              <a:pPr>
                <a:defRPr/>
              </a:pPr>
              <a:t>19.04.2024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23C490-B0D5-4A0A-805B-4AD56C0C309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35A1942-BC2E-42BF-88EC-91631F43F61C}" type="datetimeFigureOut">
              <a:rPr lang="ru-RU" smtClean="0"/>
              <a:pPr>
                <a:defRPr/>
              </a:pPr>
              <a:t>19.04.2024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E6345A-BAFE-47FB-8D00-54FDC1E8638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154116D-906E-4D7B-A17D-BB85125F15F6}" type="datetimeFigureOut">
              <a:rPr lang="ru-RU" smtClean="0"/>
              <a:pPr>
                <a:defRPr/>
              </a:pPr>
              <a:t>19.04.2024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C3F31B8-26F3-4641-A0A8-2D0F4FA89D2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4D75947-65CC-4480-8B6B-7AB202BE6F39}" type="datetimeFigureOut">
              <a:rPr lang="ru-RU" smtClean="0"/>
              <a:pPr>
                <a:defRPr/>
              </a:pPr>
              <a:t>19.04.2024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2CB70E4-C37D-4266-8449-F91F2A83278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9726902-40BE-40DD-82A0-1B3126FA2860}" type="datetimeFigureOut">
              <a:rPr lang="ru-RU" smtClean="0"/>
              <a:pPr>
                <a:defRPr/>
              </a:pPr>
              <a:t>19.04.2024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72E08C-F2FC-4806-A5B6-D240E14899EC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E906794-C4EF-44FA-8F86-BACB8462136F}" type="datetimeFigureOut">
              <a:rPr lang="ru-RU" smtClean="0"/>
              <a:pPr>
                <a:defRPr/>
              </a:pPr>
              <a:t>19.04.2024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470BD9E-9BE5-4D3A-AB2D-090E1AB23B4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8270E27-CC46-48BB-9F87-D353B7D27F47}" type="datetimeFigureOut">
              <a:rPr lang="ru-RU" smtClean="0"/>
              <a:pPr>
                <a:defRPr/>
              </a:pPr>
              <a:t>19.04.2024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49201364-A66B-4265-871F-3F5F9509E8EF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A7%D0%B5%D0%BC%D0%BF%D0%B8%D0%BE%D0%BD%D0%B0%D1%82_%D0%A0%D0%BE%D1%81%D1%81%D0%B8%D0%B8_%D0%BF%D0%BE_%D1%84%D1%83%D1%82%D0%B1%D0%BE%D0%BB%D1%83" TargetMode="External"/><Relationship Id="rId2" Type="http://schemas.openxmlformats.org/officeDocument/2006/relationships/hyperlink" Target="https://ru.wikipedia.org/wiki/%D0%A1%D0%B0%D0%B1%D0%B0%D0%BD%D1%82%D1%83%D0%B9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5" Type="http://schemas.openxmlformats.org/officeDocument/2006/relationships/hyperlink" Target="https://ru.wikipedia.org/wiki/%D0%A0%D0%B0%D0%BB%D0%BB%D0%B8_%C2%AB%D0%94%D0%B0%D0%BA%D0%B0%D1%80%C2%BB" TargetMode="External"/><Relationship Id="rId4" Type="http://schemas.openxmlformats.org/officeDocument/2006/relationships/hyperlink" Target="https://ru.wikipedia.org/wiki/%D0%9A%D0%90%D0%9C%D0%90%D0%97-%D0%BC%D0%B0%D1%81%D1%82%D0%B5%D1%80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III_%D0%B2%D0%B5%D0%BA_%D0%B4%D0%BE_%D0%BD._%D1%8D.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ru.wikipedia.org/wiki/%D0%9A%D1%80%D0%B0%D1%81%D0%BD%D1%8B%D0%B5_%D0%A7%D0%B5%D0%BB%D0%BD%D1%8B" TargetMode="External"/><Relationship Id="rId4" Type="http://schemas.openxmlformats.org/officeDocument/2006/relationships/hyperlink" Target="https://ru.wikipedia.org/wiki/1626_%D0%B3%D0%BE%D0%B4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1626" TargetMode="External"/><Relationship Id="rId2" Type="http://schemas.openxmlformats.org/officeDocument/2006/relationships/hyperlink" Target="https://ru.wikipedia.org/wiki/%D0%95%D0%BB%D0%B0%D0%B1%D1%83%D0%B3%D0%B0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5%D0%BB%D0%B0%D0%B1%D1%83%D0%B3%D0%B0" TargetMode="External"/><Relationship Id="rId2" Type="http://schemas.openxmlformats.org/officeDocument/2006/relationships/hyperlink" Target="https://ru.wikipedia.org/wiki/XX_%D0%B2%D0%B5%D0%BA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5" Type="http://schemas.openxmlformats.org/officeDocument/2006/relationships/hyperlink" Target="https://ru.wikipedia.org/wiki/%D0%9A%D0%B0%D0%BC%D0%B0" TargetMode="External"/><Relationship Id="rId4" Type="http://schemas.openxmlformats.org/officeDocument/2006/relationships/hyperlink" Target="https://ru.wikipedia.org/wiki/%D0%9C%D0%B5%D0%BD%D0%B7%D0%B5%D0%BB%D0%B8%D0%BD%D1%81%D0%BA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10_%D0%B0%D0%B2%D0%B3%D1%83%D1%81%D1%82%D0%B0" TargetMode="External"/><Relationship Id="rId3" Type="http://schemas.openxmlformats.org/officeDocument/2006/relationships/hyperlink" Target="https://ru.wikipedia.org/wiki/%D0%9D%D0%B0%D0%B1%D0%B5%D1%80%D0%B5%D0%B6%D0%BD%D0%BE%D1%87%D0%B5%D0%BB%D0%BD%D0%B8%D0%BD%D1%81%D0%BA%D0%B8%D0%B9_%D1%8D%D0%BB%D0%B5%D0%B2%D0%B0%D1%82%D0%BE%D1%80" TargetMode="External"/><Relationship Id="rId7" Type="http://schemas.openxmlformats.org/officeDocument/2006/relationships/hyperlink" Target="https://ru.wikipedia.org/wiki/1930" TargetMode="External"/><Relationship Id="rId2" Type="http://schemas.openxmlformats.org/officeDocument/2006/relationships/hyperlink" Target="https://ru.wikipedia.org/wiki/%D0%A0%D0%BE%D1%81%D1%81%D0%B8%D1%8F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1921_%D0%B3%D0%BE%D0%B4" TargetMode="External"/><Relationship Id="rId5" Type="http://schemas.openxmlformats.org/officeDocument/2006/relationships/hyperlink" Target="https://ru.wikipedia.org/wiki/1917" TargetMode="External"/><Relationship Id="rId4" Type="http://schemas.openxmlformats.org/officeDocument/2006/relationships/hyperlink" Target="https://ru.wikipedia.org/wiki/1914_%D0%B3%D0%BE%D0%B4" TargetMode="External"/><Relationship Id="rId9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ru.wikipedia.org/wiki/%D0%A1%D0%BE%D0%BB%D0%BB%D0%B5%D1%80%D1%81_(%D0%BA%D0%BE%D0%BC%D0%BF%D0%B0%D0%BD%D0%B8%D1%8F)" TargetMode="External"/><Relationship Id="rId3" Type="http://schemas.openxmlformats.org/officeDocument/2006/relationships/hyperlink" Target="https://ru.wikipedia.org/wiki/%D0%9F%D0%BE%D0%B6%D0%B0%D1%80_%D0%BD%D0%B0_%D0%B7%D0%B0%D0%B2%D0%BE%D0%B4%D0%B5_%D0%B4%D0%B2%D0%B8%D0%B3%D0%B0%D1%82%D0%B5%D0%BB%D0%B5%D0%B9_%D0%9A%D0%90%D0%9C%D0%90%D0%97%D0%B0" TargetMode="External"/><Relationship Id="rId7" Type="http://schemas.openxmlformats.org/officeDocument/2006/relationships/hyperlink" Target="https://ru.wikipedia.org/wiki/%D0%A4%D0%98%D0%90%D0%A2" TargetMode="External"/><Relationship Id="rId2" Type="http://schemas.openxmlformats.org/officeDocument/2006/relationships/hyperlink" Target="https://ru.wikipedia.org/wiki/%D0%9C%D0%BE%D0%BD%D0%BE%D0%B3%D0%BE%D1%80%D0%BE%D0%B4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ru.wikipedia.org/wiki/%D0%97%D0%B0%D0%BC%D0%B5%D0%BB%D0%B5%D0%BA%D0%B5%D1%81%D1%8C%D0%B5_(%D0%BC%D0%B8%D0%BA%D1%80%D0%BE%D1%80%D0%B0%D0%B9%D0%BE%D0%BD)" TargetMode="External"/><Relationship Id="rId5" Type="http://schemas.openxmlformats.org/officeDocument/2006/relationships/hyperlink" Target="https://ru.wikipedia.org/w/index.php?title=%D0%AF%D1%88%D1%8C%D0%BB%D0%B5%D0%BA_(%D0%BC%D0%B8%D0%BA%D1%80%D0%BE%D1%80%D0%B0%D0%B9%D0%BE%D0%BD)&amp;action=edit&amp;redlink=1" TargetMode="External"/><Relationship Id="rId4" Type="http://schemas.openxmlformats.org/officeDocument/2006/relationships/hyperlink" Target="https://ru.wikipedia.org/wiki/%D0%A0%D0%B0%D0%B4%D1%83%D0%B6%D0%BD%D1%8B%D0%B9_(%D0%9D%D0%B0%D0%B1%D0%B5%D1%80%D0%B5%D0%B6%D0%BD%D1%8B%D0%B5_%D0%A7%D0%B5%D0%BB%D0%BD%D1%8B)" TargetMode="External"/><Relationship Id="rId9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ru.wikipedia.org/wiki/%D0%92%D1%8B%D1%81%D0%BE%D1%86%D0%BA%D0%B8%D0%B9,_%D0%92%D0%BB%D0%B0%D0%B4%D0%B8%D0%BC%D0%B8%D1%80_%D0%A1%D0%B5%D0%BC%D1%91%D0%BD%D0%BE%D0%B2%D0%B8%D1%87" TargetMode="External"/><Relationship Id="rId2" Type="http://schemas.openxmlformats.org/officeDocument/2006/relationships/hyperlink" Target="https://ru.wikipedia.org/wiki/%D0%9D%D0%B0%D0%B1%D0%B5%D1%80%D0%B5%D0%B6%D0%BD%D0%BE%D1%87%D0%B5%D0%BB%D0%BD%D0%B8%D0%BD%D1%81%D0%BA%D0%B8%D0%B9_%D0%B4%D0%B5%D0%BB%D1%8C%D1%84%D0%B8%D0%BD%D0%B0%D1%80%D0%B8%D0%B9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Динара\Desktop\img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28596" y="1285860"/>
            <a:ext cx="6635086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Моя малая Родина-</a:t>
            </a:r>
          </a:p>
          <a:p>
            <a:pPr algn="ctr"/>
            <a:r>
              <a:rPr lang="ru-RU" sz="54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Набережные Челны</a:t>
            </a:r>
            <a:endParaRPr lang="ru-RU" sz="54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357166"/>
            <a:ext cx="8858280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000" b="1" dirty="0" smtClean="0">
              <a:latin typeface="Constantia" pitchFamily="18" charset="0"/>
            </a:endParaRPr>
          </a:p>
          <a:p>
            <a:r>
              <a:rPr lang="ru-RU" sz="2000" b="1" dirty="0" smtClean="0">
                <a:latin typeface="Constantia" pitchFamily="18" charset="0"/>
              </a:rPr>
              <a:t>В городе стали масштабно </a:t>
            </a:r>
            <a:r>
              <a:rPr lang="ru-RU" sz="2000" b="1" dirty="0" smtClean="0">
                <a:latin typeface="Constantia" pitchFamily="18" charset="0"/>
              </a:rPr>
              <a:t>праздновать</a:t>
            </a:r>
            <a:r>
              <a:rPr lang="ru-RU" sz="2000" b="1" dirty="0" smtClean="0">
                <a:latin typeface="Constantia" pitchFamily="18" charset="0"/>
              </a:rPr>
              <a:t> </a:t>
            </a:r>
            <a:r>
              <a:rPr lang="ru-RU" sz="2000" b="1" dirty="0" smtClean="0">
                <a:latin typeface="Constantia" pitchFamily="18" charset="0"/>
                <a:hlinkClick r:id="rId2" tooltip="Сабантуй"/>
              </a:rPr>
              <a:t>Сабантуй</a:t>
            </a:r>
            <a:r>
              <a:rPr lang="ru-RU" sz="2000" b="1" dirty="0" smtClean="0">
                <a:latin typeface="Constantia" pitchFamily="18" charset="0"/>
              </a:rPr>
              <a:t> и День республики 30 августа, в </a:t>
            </a:r>
            <a:r>
              <a:rPr lang="ru-RU" sz="2000" b="1" dirty="0" smtClean="0">
                <a:latin typeface="Constantia" pitchFamily="18" charset="0"/>
              </a:rPr>
              <a:t>рамках</a:t>
            </a:r>
            <a:r>
              <a:rPr lang="ru-RU" sz="2000" b="1" dirty="0" smtClean="0">
                <a:latin typeface="Constantia" pitchFamily="18" charset="0"/>
              </a:rPr>
              <a:t> </a:t>
            </a:r>
            <a:r>
              <a:rPr lang="ru-RU" sz="2000" b="1" dirty="0" smtClean="0">
                <a:latin typeface="Constantia" pitchFamily="18" charset="0"/>
              </a:rPr>
              <a:t>которого традиционно </a:t>
            </a:r>
            <a:r>
              <a:rPr lang="ru-RU" sz="2000" b="1" dirty="0" smtClean="0">
                <a:latin typeface="Constantia" pitchFamily="18" charset="0"/>
              </a:rPr>
              <a:t>проводится </a:t>
            </a:r>
            <a:r>
              <a:rPr lang="ru-RU" sz="2000" b="1" dirty="0" smtClean="0">
                <a:latin typeface="Constantia" pitchFamily="18" charset="0"/>
              </a:rPr>
              <a:t>Ф</a:t>
            </a:r>
            <a:r>
              <a:rPr lang="ru-RU" sz="2000" b="1" dirty="0" smtClean="0">
                <a:latin typeface="Constantia" pitchFamily="18" charset="0"/>
              </a:rPr>
              <a:t>естиваль </a:t>
            </a:r>
            <a:r>
              <a:rPr lang="ru-RU" sz="2000" b="1" dirty="0" smtClean="0">
                <a:latin typeface="Constantia" pitchFamily="18" charset="0"/>
              </a:rPr>
              <a:t>цветов. В связи с возрождением религии сооружены крупные мечети «</a:t>
            </a:r>
            <a:r>
              <a:rPr lang="ru-RU" sz="2000" b="1" dirty="0" err="1" smtClean="0">
                <a:latin typeface="Constantia" pitchFamily="18" charset="0"/>
              </a:rPr>
              <a:t>Тауба</a:t>
            </a:r>
            <a:r>
              <a:rPr lang="ru-RU" sz="2000" b="1" dirty="0" smtClean="0">
                <a:latin typeface="Constantia" pitchFamily="18" charset="0"/>
              </a:rPr>
              <a:t>» и «</a:t>
            </a:r>
            <a:r>
              <a:rPr lang="ru-RU" sz="2000" b="1" dirty="0" err="1" smtClean="0">
                <a:latin typeface="Constantia" pitchFamily="18" charset="0"/>
              </a:rPr>
              <a:t>Нур-ихлас</a:t>
            </a:r>
            <a:r>
              <a:rPr lang="ru-RU" sz="2000" b="1" dirty="0" smtClean="0">
                <a:latin typeface="Constantia" pitchFamily="18" charset="0"/>
              </a:rPr>
              <a:t>», православный Храм Серафима </a:t>
            </a:r>
            <a:r>
              <a:rPr lang="ru-RU" sz="2000" b="1" dirty="0" err="1" smtClean="0">
                <a:latin typeface="Constantia" pitchFamily="18" charset="0"/>
              </a:rPr>
              <a:t>Саровского</a:t>
            </a:r>
            <a:r>
              <a:rPr lang="ru-RU" sz="2000" b="1" dirty="0" smtClean="0">
                <a:latin typeface="Constantia" pitchFamily="18" charset="0"/>
              </a:rPr>
              <a:t> и несколько других храмов, а также строится одна из крупнейших и высочайших в стране соборная мечеть «</a:t>
            </a:r>
            <a:r>
              <a:rPr lang="ru-RU" sz="2000" b="1" dirty="0" err="1" smtClean="0">
                <a:latin typeface="Constantia" pitchFamily="18" charset="0"/>
              </a:rPr>
              <a:t>Джамиг</a:t>
            </a:r>
            <a:r>
              <a:rPr lang="ru-RU" sz="2000" b="1" dirty="0" smtClean="0">
                <a:latin typeface="Constantia" pitchFamily="18" charset="0"/>
              </a:rPr>
              <a:t>». ФК «КАМАЗ» неоднократно входил в </a:t>
            </a:r>
            <a:r>
              <a:rPr lang="ru-RU" sz="2000" b="1" dirty="0" smtClean="0">
                <a:latin typeface="Constantia" pitchFamily="18" charset="0"/>
                <a:hlinkClick r:id="rId3" tooltip="Чемпионат России по футболу"/>
              </a:rPr>
              <a:t>высшую лигу</a:t>
            </a:r>
            <a:r>
              <a:rPr lang="ru-RU" sz="2000" b="1" dirty="0" smtClean="0">
                <a:latin typeface="Constantia" pitchFamily="18" charset="0"/>
              </a:rPr>
              <a:t>. Город, республику и страну</a:t>
            </a:r>
          </a:p>
          <a:p>
            <a:r>
              <a:rPr lang="ru-RU" sz="2000" b="1" dirty="0" smtClean="0">
                <a:latin typeface="Constantia" pitchFamily="18" charset="0"/>
              </a:rPr>
              <a:t> прославила команда</a:t>
            </a:r>
          </a:p>
          <a:p>
            <a:r>
              <a:rPr lang="ru-RU" sz="2000" b="1" dirty="0" smtClean="0">
                <a:latin typeface="Constantia" pitchFamily="18" charset="0"/>
              </a:rPr>
              <a:t> по ралли на</a:t>
            </a:r>
          </a:p>
          <a:p>
            <a:r>
              <a:rPr lang="ru-RU" sz="2000" b="1" dirty="0" smtClean="0">
                <a:latin typeface="Constantia" pitchFamily="18" charset="0"/>
              </a:rPr>
              <a:t> </a:t>
            </a:r>
            <a:r>
              <a:rPr lang="ru-RU" sz="2000" b="1" dirty="0" err="1" smtClean="0">
                <a:latin typeface="Constantia" pitchFamily="18" charset="0"/>
              </a:rPr>
              <a:t>набережночелнинских</a:t>
            </a:r>
            <a:endParaRPr lang="ru-RU" sz="2000" b="1" dirty="0" smtClean="0">
              <a:latin typeface="Constantia" pitchFamily="18" charset="0"/>
            </a:endParaRPr>
          </a:p>
          <a:p>
            <a:r>
              <a:rPr lang="ru-RU" sz="2000" b="1" dirty="0" smtClean="0">
                <a:latin typeface="Constantia" pitchFamily="18" charset="0"/>
              </a:rPr>
              <a:t> грузовиках </a:t>
            </a:r>
          </a:p>
          <a:p>
            <a:r>
              <a:rPr lang="ru-RU" sz="2000" b="1" dirty="0" smtClean="0">
                <a:latin typeface="Constantia" pitchFamily="18" charset="0"/>
                <a:hlinkClick r:id="rId4" tooltip="КАМАЗ-мастер"/>
              </a:rPr>
              <a:t>КАМАЗ-мастер</a:t>
            </a:r>
            <a:r>
              <a:rPr lang="ru-RU" sz="2000" b="1" dirty="0" smtClean="0">
                <a:latin typeface="Constantia" pitchFamily="18" charset="0"/>
              </a:rPr>
              <a:t>, </a:t>
            </a:r>
          </a:p>
          <a:p>
            <a:r>
              <a:rPr lang="ru-RU" sz="2000" b="1" dirty="0" smtClean="0">
                <a:latin typeface="Constantia" pitchFamily="18" charset="0"/>
              </a:rPr>
              <a:t>многократный</a:t>
            </a:r>
            <a:r>
              <a:rPr lang="ru-RU" sz="2000" b="1" dirty="0" smtClean="0">
                <a:latin typeface="Constantia" pitchFamily="18" charset="0"/>
              </a:rPr>
              <a:t> </a:t>
            </a:r>
            <a:r>
              <a:rPr lang="ru-RU" sz="2000" b="1" dirty="0" smtClean="0">
                <a:latin typeface="Constantia" pitchFamily="18" charset="0"/>
              </a:rPr>
              <a:t>чемпион </a:t>
            </a:r>
          </a:p>
          <a:p>
            <a:r>
              <a:rPr lang="ru-RU" sz="2000" b="1" dirty="0" smtClean="0">
                <a:latin typeface="Constantia" pitchFamily="18" charset="0"/>
              </a:rPr>
              <a:t>ралли мирового уровня </a:t>
            </a:r>
          </a:p>
          <a:p>
            <a:r>
              <a:rPr lang="ru-RU" sz="2000" b="1" dirty="0" smtClean="0">
                <a:latin typeface="Constantia" pitchFamily="18" charset="0"/>
              </a:rPr>
              <a:t>«</a:t>
            </a:r>
            <a:r>
              <a:rPr lang="ru-RU" sz="2000" b="1" dirty="0" smtClean="0">
                <a:latin typeface="Constantia" pitchFamily="18" charset="0"/>
                <a:hlinkClick r:id="rId5" tooltip="Ралли «Дакар»"/>
              </a:rPr>
              <a:t>Дакар</a:t>
            </a:r>
            <a:r>
              <a:rPr lang="ru-RU" sz="2000" b="1" dirty="0" smtClean="0">
                <a:latin typeface="Constantia" pitchFamily="18" charset="0"/>
              </a:rPr>
              <a:t>».</a:t>
            </a:r>
            <a:endParaRPr lang="ru-RU" sz="2000" b="1" dirty="0">
              <a:latin typeface="Constantia" pitchFamily="18" charset="0"/>
            </a:endParaRPr>
          </a:p>
        </p:txBody>
      </p:sp>
      <p:pic>
        <p:nvPicPr>
          <p:cNvPr id="17409" name="Picture 1" descr="C:\Users\Динара\Desktop\Чаллыда_Сабантуй (1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071934" y="3089669"/>
            <a:ext cx="4738694" cy="355402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dirty="0">
                <a:latin typeface="Constantia" pitchFamily="18" charset="0"/>
              </a:rPr>
              <a:t>Комплекс авангардных скульптур на бульваре Энтузиастов</a:t>
            </a:r>
          </a:p>
        </p:txBody>
      </p:sp>
      <p:sp>
        <p:nvSpPr>
          <p:cNvPr id="33794" name="Объект 2"/>
          <p:cNvSpPr>
            <a:spLocks noGrp="1"/>
          </p:cNvSpPr>
          <p:nvPr>
            <p:ph idx="1"/>
          </p:nvPr>
        </p:nvSpPr>
        <p:spPr>
          <a:xfrm>
            <a:off x="428596" y="1643050"/>
            <a:ext cx="8229600" cy="4733925"/>
          </a:xfrm>
        </p:spPr>
        <p:txBody>
          <a:bodyPr>
            <a:normAutofit/>
          </a:bodyPr>
          <a:lstStyle/>
          <a:p>
            <a:pPr eaLnBrk="1" hangingPunct="1"/>
            <a:r>
              <a:rPr lang="ru-RU" sz="2000" b="1" dirty="0" smtClean="0">
                <a:latin typeface="Constantia" pitchFamily="18" charset="0"/>
              </a:rPr>
              <a:t>Это</a:t>
            </a:r>
            <a:r>
              <a:rPr lang="ru-RU" sz="2000" b="1" dirty="0" smtClean="0">
                <a:latin typeface="Constantia" pitchFamily="18" charset="0"/>
              </a:rPr>
              <a:t> одна </a:t>
            </a:r>
            <a:r>
              <a:rPr lang="ru-RU" sz="2000" b="1" dirty="0" smtClean="0">
                <a:latin typeface="Constantia" pitchFamily="18" charset="0"/>
              </a:rPr>
              <a:t>из визитных карточек Набережных Челнов. Автором является скульптор Ильдар Ханов, который работал над этим комплексом почти 10 лет — с 1982 по 1991 годы. В состав комплекса входят такие скульптуры, как «Противостояние»(«Семья»), «Эволюция» (1982), «Гармония» (1982), «Пробуждение» (1983), «Древо жизни»(1989), «Ангел-хранитель» (1991). </a:t>
            </a:r>
          </a:p>
        </p:txBody>
      </p:sp>
      <p:pic>
        <p:nvPicPr>
          <p:cNvPr id="4" name="Рисунок 1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2" y="3662304"/>
            <a:ext cx="3929058" cy="2967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7250" y="214313"/>
            <a:ext cx="7786688" cy="2214562"/>
          </a:xfrm>
        </p:spPr>
        <p:txBody>
          <a:bodyPr>
            <a:normAutofit fontScale="90000"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4800" i="1" dirty="0" smtClean="0"/>
              <a:t>Я люблю свой город!</a:t>
            </a:r>
            <a:br>
              <a:rPr lang="ru-RU" sz="4800" i="1" dirty="0" smtClean="0"/>
            </a:br>
            <a:r>
              <a:rPr lang="ru-RU" sz="4800" i="1" dirty="0" smtClean="0"/>
              <a:t>Это моя малая Родина</a:t>
            </a:r>
            <a:r>
              <a:rPr lang="ru-RU" sz="5400" i="1" dirty="0" smtClean="0"/>
              <a:t>!</a:t>
            </a:r>
            <a:br>
              <a:rPr lang="ru-RU" sz="5400" i="1" dirty="0" smtClean="0"/>
            </a:br>
            <a:endParaRPr lang="ru-RU" sz="4800" dirty="0"/>
          </a:p>
        </p:txBody>
      </p:sp>
      <p:pic>
        <p:nvPicPr>
          <p:cNvPr id="39938" name="Содержимое 3" descr="0_a40dc_e908d4c4_XL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714375" y="1643063"/>
            <a:ext cx="2732088" cy="3643312"/>
          </a:xfrm>
        </p:spPr>
      </p:pic>
      <p:pic>
        <p:nvPicPr>
          <p:cNvPr id="39939" name="Рисунок 4" descr="01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88" y="4357688"/>
            <a:ext cx="3929062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0" name="Рисунок 5" descr="1371401709_2-18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000500" y="1714500"/>
            <a:ext cx="4048125" cy="2697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9941" name="Рисунок 6" descr="chelny2.jpg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0" y="4143375"/>
            <a:ext cx="3786188" cy="251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dirty="0" smtClean="0">
                <a:latin typeface="Constantia" pitchFamily="18" charset="0"/>
              </a:rPr>
              <a:t>Герб Набережных Челнов</a:t>
            </a:r>
          </a:p>
        </p:txBody>
      </p:sp>
      <p:pic>
        <p:nvPicPr>
          <p:cNvPr id="4" name="Содержимое 3" descr="Gerb22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571472" y="1428736"/>
            <a:ext cx="3617913" cy="4389438"/>
          </a:xfrm>
        </p:spPr>
      </p:pic>
      <p:sp>
        <p:nvSpPr>
          <p:cNvPr id="14339" name="Прямоугольник 2"/>
          <p:cNvSpPr>
            <a:spLocks noChangeArrowheads="1"/>
          </p:cNvSpPr>
          <p:nvPr/>
        </p:nvSpPr>
        <p:spPr bwMode="auto">
          <a:xfrm>
            <a:off x="4357686" y="1500174"/>
            <a:ext cx="4572000" cy="4092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dirty="0">
                <a:latin typeface="Constantia" pitchFamily="18" charset="0"/>
              </a:rPr>
              <a:t>«В лазоревом (синем, </a:t>
            </a:r>
            <a:r>
              <a:rPr lang="ru-RU" sz="2000" dirty="0" err="1" smtClean="0">
                <a:latin typeface="Constantia" pitchFamily="18" charset="0"/>
              </a:rPr>
              <a:t>голубом</a:t>
            </a:r>
            <a:r>
              <a:rPr lang="ru-RU" sz="2000" dirty="0" smtClean="0">
                <a:latin typeface="Constantia" pitchFamily="18" charset="0"/>
              </a:rPr>
              <a:t> ) </a:t>
            </a:r>
            <a:r>
              <a:rPr lang="ru-RU" sz="2000" dirty="0">
                <a:latin typeface="Constantia" pitchFamily="18" charset="0"/>
              </a:rPr>
              <a:t>поле на серебряной волнистой оконечности золотой чёлн под парусом и с семью видимыми вёслами, имеющий украшение на носу в виде девичьей головы, обращённой прямо по ходу чёлна, в платке и с развевающимися лентами; парус пересечён зелёным и червленью (красным); обе части тонко окаймлены золотом; в зелени три </a:t>
            </a:r>
            <a:r>
              <a:rPr lang="ru-RU" sz="2000" dirty="0" err="1">
                <a:latin typeface="Constantia" pitchFamily="18" charset="0"/>
              </a:rPr>
              <a:t>безанта</a:t>
            </a:r>
            <a:r>
              <a:rPr lang="ru-RU" sz="2000" dirty="0">
                <a:latin typeface="Constantia" pitchFamily="18" charset="0"/>
              </a:rPr>
              <a:t> того же металла в выгнутый пояс».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333375"/>
            <a:ext cx="8229600" cy="792163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latin typeface="Constantia" pitchFamily="18" charset="0"/>
              </a:rPr>
              <a:t>Описание символики герба</a:t>
            </a:r>
            <a:endParaRPr lang="ru-RU" dirty="0">
              <a:latin typeface="Constantia" pitchFamily="18" charset="0"/>
            </a:endParaRPr>
          </a:p>
        </p:txBody>
      </p:sp>
      <p:sp>
        <p:nvSpPr>
          <p:cNvPr id="15362" name="Объект 2"/>
          <p:cNvSpPr>
            <a:spLocks noGrp="1"/>
          </p:cNvSpPr>
          <p:nvPr>
            <p:ph idx="1"/>
          </p:nvPr>
        </p:nvSpPr>
        <p:spPr>
          <a:xfrm>
            <a:off x="250825" y="1125538"/>
            <a:ext cx="8785225" cy="5732462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ru-RU" sz="1400" dirty="0" smtClean="0">
                <a:latin typeface="Constantia" pitchFamily="18" charset="0"/>
              </a:rPr>
              <a:t>Чёлн — символ неустанного движения вперёд, преодоления преград, укрощения стихии и средства достижения цели. Носовое украшение в виде девичьей головы показывает образ женщины как символ домашнего очага.</a:t>
            </a:r>
          </a:p>
          <a:p>
            <a:pPr eaLnBrk="1" hangingPunct="1"/>
            <a:endParaRPr lang="ru-RU" sz="1400" dirty="0" smtClean="0">
              <a:latin typeface="Constantia" pitchFamily="18" charset="0"/>
            </a:endParaRPr>
          </a:p>
          <a:p>
            <a:pPr eaLnBrk="1" hangingPunct="1"/>
            <a:r>
              <a:rPr lang="ru-RU" sz="1400" dirty="0" smtClean="0">
                <a:latin typeface="Constantia" pitchFamily="18" charset="0"/>
              </a:rPr>
              <a:t>Полный парус говорит о попутном ветре, об удаче и успешности во всех начинаниях. Парус челна по своим очертаниям напоминает стилизованное изображение тюльпана — традиционного символа духовности, подчёркивает и усиливает значение города, показывая Набережные Челны как неповторимую жемчужину Татарстана. Весла в воде </a:t>
            </a:r>
            <a:r>
              <a:rPr lang="ru-RU" sz="1400" dirty="0" smtClean="0">
                <a:latin typeface="Constantia" pitchFamily="18" charset="0"/>
              </a:rPr>
              <a:t>показывают, </a:t>
            </a:r>
            <a:r>
              <a:rPr lang="ru-RU" sz="1400" dirty="0" smtClean="0">
                <a:latin typeface="Constantia" pitchFamily="18" charset="0"/>
              </a:rPr>
              <a:t>что жители города не довольствуются посланными силами природы (ветер в парусах), а своим трудом на вёслах стремятся ускорить движение вперёд.</a:t>
            </a:r>
          </a:p>
          <a:p>
            <a:pPr eaLnBrk="1" hangingPunct="1"/>
            <a:endParaRPr lang="ru-RU" sz="1400" dirty="0" smtClean="0">
              <a:latin typeface="Constantia" pitchFamily="18" charset="0"/>
            </a:endParaRPr>
          </a:p>
          <a:p>
            <a:pPr eaLnBrk="1" hangingPunct="1"/>
            <a:r>
              <a:rPr lang="ru-RU" sz="1400" dirty="0" smtClean="0">
                <a:latin typeface="Constantia" pitchFamily="18" charset="0"/>
              </a:rPr>
              <a:t>Серебряные волны символизируют реку Каму и Нижнекамское водохранилище, на берегах которых расположен город. Цвет волн </a:t>
            </a:r>
            <a:r>
              <a:rPr lang="ru-RU" sz="1400" dirty="0" smtClean="0">
                <a:latin typeface="Constantia" pitchFamily="18" charset="0"/>
              </a:rPr>
              <a:t>( </a:t>
            </a:r>
            <a:r>
              <a:rPr lang="ru-RU" sz="1400" dirty="0" err="1" smtClean="0">
                <a:latin typeface="Constantia" pitchFamily="18" charset="0"/>
              </a:rPr>
              <a:t>серебро-белый</a:t>
            </a:r>
            <a:r>
              <a:rPr lang="ru-RU" sz="1400" dirty="0" smtClean="0">
                <a:latin typeface="Constantia" pitchFamily="18" charset="0"/>
              </a:rPr>
              <a:t> ) </a:t>
            </a:r>
            <a:r>
              <a:rPr lang="ru-RU" sz="1400" dirty="0" smtClean="0">
                <a:latin typeface="Constantia" pitchFamily="18" charset="0"/>
              </a:rPr>
              <a:t>перекликается с одной из версий названия города на татарском языке «Яр </a:t>
            </a:r>
            <a:r>
              <a:rPr lang="ru-RU" sz="1400" dirty="0" err="1" smtClean="0">
                <a:latin typeface="Constantia" pitchFamily="18" charset="0"/>
              </a:rPr>
              <a:t>Чаллы</a:t>
            </a:r>
            <a:r>
              <a:rPr lang="ru-RU" sz="1400" dirty="0" smtClean="0">
                <a:latin typeface="Constantia" pitchFamily="18" charset="0"/>
              </a:rPr>
              <a:t>» — белый камень на берегу.</a:t>
            </a:r>
          </a:p>
          <a:p>
            <a:pPr eaLnBrk="1" hangingPunct="1"/>
            <a:endParaRPr lang="ru-RU" sz="1400" dirty="0" smtClean="0">
              <a:latin typeface="Constantia" pitchFamily="18" charset="0"/>
            </a:endParaRPr>
          </a:p>
          <a:p>
            <a:pPr eaLnBrk="1" hangingPunct="1"/>
            <a:r>
              <a:rPr lang="ru-RU" sz="1400" dirty="0" smtClean="0">
                <a:latin typeface="Constantia" pitchFamily="18" charset="0"/>
              </a:rPr>
              <a:t>Золото символизирует прочность, величие, богатство, интеллект, стабильность, уважение.</a:t>
            </a:r>
          </a:p>
          <a:p>
            <a:pPr eaLnBrk="1" hangingPunct="1"/>
            <a:endParaRPr lang="ru-RU" sz="1400" dirty="0" smtClean="0">
              <a:latin typeface="Constantia" pitchFamily="18" charset="0"/>
            </a:endParaRPr>
          </a:p>
          <a:p>
            <a:pPr eaLnBrk="1" hangingPunct="1"/>
            <a:r>
              <a:rPr lang="ru-RU" sz="1400" dirty="0" smtClean="0">
                <a:latin typeface="Constantia" pitchFamily="18" charset="0"/>
              </a:rPr>
              <a:t>Серебро — символ чистоты, совершенства, духовности, взаимопонимания.</a:t>
            </a:r>
          </a:p>
          <a:p>
            <a:pPr eaLnBrk="1" hangingPunct="1"/>
            <a:endParaRPr lang="ru-RU" sz="1400" dirty="0" smtClean="0">
              <a:latin typeface="Constantia" pitchFamily="18" charset="0"/>
            </a:endParaRPr>
          </a:p>
          <a:p>
            <a:pPr eaLnBrk="1" hangingPunct="1"/>
            <a:r>
              <a:rPr lang="ru-RU" sz="1400" dirty="0" smtClean="0">
                <a:latin typeface="Constantia" pitchFamily="18" charset="0"/>
              </a:rPr>
              <a:t>Лазурь (синий, </a:t>
            </a:r>
            <a:r>
              <a:rPr lang="ru-RU" sz="1400" dirty="0" err="1" smtClean="0">
                <a:latin typeface="Constantia" pitchFamily="18" charset="0"/>
              </a:rPr>
              <a:t>голубой</a:t>
            </a:r>
            <a:r>
              <a:rPr lang="ru-RU" sz="1400" dirty="0" smtClean="0">
                <a:latin typeface="Constantia" pitchFamily="18" charset="0"/>
              </a:rPr>
              <a:t> ) </a:t>
            </a:r>
            <a:r>
              <a:rPr lang="ru-RU" sz="1400" dirty="0" smtClean="0">
                <a:latin typeface="Constantia" pitchFamily="18" charset="0"/>
              </a:rPr>
              <a:t>— символ истины, чести и добродетели</a:t>
            </a:r>
          </a:p>
          <a:p>
            <a:pPr eaLnBrk="1" hangingPunct="1"/>
            <a:endParaRPr lang="ru-RU" sz="1400" dirty="0" smtClean="0">
              <a:latin typeface="Constantia" pitchFamily="18" charset="0"/>
            </a:endParaRPr>
          </a:p>
          <a:p>
            <a:pPr eaLnBrk="1" hangingPunct="1"/>
            <a:r>
              <a:rPr lang="ru-RU" sz="1400" dirty="0" smtClean="0">
                <a:latin typeface="Constantia" pitchFamily="18" charset="0"/>
              </a:rPr>
              <a:t>Зелёный цвет дополняет содержание герба, являясь символом природы, здоровья, весны, роста и обновления</a:t>
            </a:r>
          </a:p>
          <a:p>
            <a:pPr eaLnBrk="1" hangingPunct="1"/>
            <a:r>
              <a:rPr lang="ru-RU" sz="1400" dirty="0" smtClean="0">
                <a:latin typeface="Constantia" pitchFamily="18" charset="0"/>
              </a:rPr>
              <a:t>Красный — символ труда, мужества, жизненной энергии, красоты, праздника.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Динара\Desktop\Без названия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071934" y="3053950"/>
            <a:ext cx="5072066" cy="380405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14282" y="0"/>
            <a:ext cx="8715436" cy="6740307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endParaRPr lang="ru-RU" sz="2400" b="1" dirty="0" smtClean="0">
              <a:latin typeface="Constantia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latin typeface="Constantia" pitchFamily="18" charset="0"/>
                <a:cs typeface="Times New Roman" pitchFamily="18" charset="0"/>
              </a:rPr>
              <a:t>Первые поселения, как показывают археологические раскопки, в районе современных Набережных Челнов были основаны племенами срубной культуры ещё в середине </a:t>
            </a:r>
            <a:r>
              <a:rPr lang="ru-RU" sz="2400" b="1" dirty="0" smtClean="0">
                <a:latin typeface="Constantia" pitchFamily="18" charset="0"/>
                <a:cs typeface="Times New Roman" pitchFamily="18" charset="0"/>
                <a:hlinkClick r:id="rId3" tooltip="III век до н. э."/>
              </a:rPr>
              <a:t>III тысячелетия до нашей эры</a:t>
            </a:r>
            <a:r>
              <a:rPr lang="ru-RU" sz="2400" b="1" dirty="0" smtClean="0">
                <a:latin typeface="Constantia" pitchFamily="18" charset="0"/>
                <a:cs typeface="Times New Roman" pitchFamily="18" charset="0"/>
              </a:rPr>
              <a:t>, в эпоху бронзового века. Первым продолжившим непрерывную историю до современности поселением на месте города был основанный в </a:t>
            </a:r>
            <a:r>
              <a:rPr lang="ru-RU" sz="2400" b="1" dirty="0" smtClean="0">
                <a:latin typeface="Constantia" pitchFamily="18" charset="0"/>
                <a:cs typeface="Times New Roman" pitchFamily="18" charset="0"/>
                <a:hlinkClick r:id="rId4" tooltip="1626 год"/>
              </a:rPr>
              <a:t>1626 году</a:t>
            </a:r>
            <a:r>
              <a:rPr lang="ru-RU" sz="2400" b="1" dirty="0" smtClean="0">
                <a:latin typeface="Constantia" pitchFamily="18" charset="0"/>
                <a:cs typeface="Times New Roman" pitchFamily="18" charset="0"/>
              </a:rPr>
              <a:t> </a:t>
            </a:r>
            <a:r>
              <a:rPr lang="ru-RU" sz="2400" b="1" dirty="0" err="1" smtClean="0">
                <a:latin typeface="Constantia" pitchFamily="18" charset="0"/>
                <a:cs typeface="Times New Roman" pitchFamily="18" charset="0"/>
                <a:hlinkClick r:id="rId5" tooltip="Красные Челны"/>
              </a:rPr>
              <a:t>Чалнинский</a:t>
            </a:r>
            <a:r>
              <a:rPr lang="ru-RU" sz="2400" b="1" dirty="0" smtClean="0">
                <a:latin typeface="Constantia" pitchFamily="18" charset="0"/>
                <a:cs typeface="Times New Roman" pitchFamily="18" charset="0"/>
                <a:hlinkClick r:id="rId5" tooltip="Красные Челны"/>
              </a:rPr>
              <a:t> починок</a:t>
            </a:r>
            <a:r>
              <a:rPr lang="ru-RU" sz="2400" b="1" dirty="0" smtClean="0">
                <a:latin typeface="Constantia" pitchFamily="18" charset="0"/>
                <a:cs typeface="Times New Roman" pitchFamily="18" charset="0"/>
              </a:rPr>
              <a:t> (впоследствии село Мысовые Челны,</a:t>
            </a:r>
          </a:p>
          <a:p>
            <a:r>
              <a:rPr lang="ru-RU" sz="2400" b="1" dirty="0" smtClean="0">
                <a:latin typeface="Constantia" pitchFamily="18" charset="0"/>
                <a:cs typeface="Times New Roman" pitchFamily="18" charset="0"/>
              </a:rPr>
              <a:t> а с 1930 года —</a:t>
            </a:r>
          </a:p>
          <a:p>
            <a:r>
              <a:rPr lang="ru-RU" sz="2400" b="1" dirty="0" smtClean="0">
                <a:latin typeface="Constantia" pitchFamily="18" charset="0"/>
                <a:cs typeface="Times New Roman" pitchFamily="18" charset="0"/>
              </a:rPr>
              <a:t> Красные Челны).</a:t>
            </a:r>
          </a:p>
          <a:p>
            <a:r>
              <a:rPr lang="ru-RU" sz="2400" b="1" dirty="0" smtClean="0">
                <a:latin typeface="Constantia" pitchFamily="18" charset="0"/>
                <a:cs typeface="Times New Roman" pitchFamily="18" charset="0"/>
              </a:rPr>
              <a:t> Сейчас это </a:t>
            </a:r>
          </a:p>
          <a:p>
            <a:r>
              <a:rPr lang="ru-RU" sz="2400" b="1" dirty="0" smtClean="0">
                <a:latin typeface="Constantia" pitchFamily="18" charset="0"/>
                <a:cs typeface="Times New Roman" pitchFamily="18" charset="0"/>
              </a:rPr>
              <a:t>территория микрорайона</a:t>
            </a:r>
          </a:p>
          <a:p>
            <a:r>
              <a:rPr lang="ru-RU" sz="2400" b="1" dirty="0" smtClean="0">
                <a:latin typeface="Constantia" pitchFamily="18" charset="0"/>
                <a:cs typeface="Times New Roman" pitchFamily="18" charset="0"/>
              </a:rPr>
              <a:t> Бумажников. </a:t>
            </a:r>
          </a:p>
          <a:p>
            <a:r>
              <a:rPr lang="ru-RU" sz="2400" b="1" dirty="0" smtClean="0">
                <a:latin typeface="Constantia" pitchFamily="18" charset="0"/>
                <a:cs typeface="Times New Roman" pitchFamily="18" charset="0"/>
              </a:rPr>
              <a:t>Сам город вырос из </a:t>
            </a:r>
          </a:p>
          <a:p>
            <a:r>
              <a:rPr lang="ru-RU" sz="2400" b="1" dirty="0" smtClean="0">
                <a:latin typeface="Constantia" pitchFamily="18" charset="0"/>
                <a:cs typeface="Times New Roman" pitchFamily="18" charset="0"/>
              </a:rPr>
              <a:t>основанного чуть позже </a:t>
            </a:r>
          </a:p>
          <a:p>
            <a:r>
              <a:rPr lang="ru-RU" sz="2400" b="1" dirty="0" smtClean="0">
                <a:latin typeface="Constantia" pitchFamily="18" charset="0"/>
                <a:cs typeface="Times New Roman" pitchFamily="18" charset="0"/>
              </a:rPr>
              <a:t>соседнего села</a:t>
            </a:r>
          </a:p>
          <a:p>
            <a:r>
              <a:rPr lang="ru-RU" sz="2400" b="1" dirty="0" smtClean="0">
                <a:latin typeface="Constantia" pitchFamily="18" charset="0"/>
                <a:cs typeface="Times New Roman" pitchFamily="18" charset="0"/>
              </a:rPr>
              <a:t> Бережные Челны.</a:t>
            </a:r>
            <a:endParaRPr lang="ru-RU" sz="2400" b="1" dirty="0">
              <a:latin typeface="Constantia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500042"/>
            <a:ext cx="885828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Constantia" pitchFamily="18" charset="0"/>
              </a:rPr>
              <a:t>В русских летописях Бережные Челны впервые упоминаются в 1626 году - именно тогда в дворцовом селе </a:t>
            </a:r>
            <a:r>
              <a:rPr lang="ru-RU" sz="2400" b="1" dirty="0" smtClean="0">
                <a:latin typeface="Constantia" pitchFamily="18" charset="0"/>
                <a:hlinkClick r:id="rId2" tooltip="Елабуга"/>
              </a:rPr>
              <a:t>Елабуге</a:t>
            </a:r>
            <a:r>
              <a:rPr lang="ru-RU" sz="2400" b="1" dirty="0" smtClean="0">
                <a:latin typeface="Constantia" pitchFamily="18" charset="0"/>
              </a:rPr>
              <a:t> образовалась «община из новых крестьян </a:t>
            </a:r>
            <a:r>
              <a:rPr lang="ru-RU" sz="2400" b="1" dirty="0" err="1" smtClean="0">
                <a:latin typeface="Constantia" pitchFamily="18" charset="0"/>
              </a:rPr>
              <a:t>елабужан</a:t>
            </a:r>
            <a:r>
              <a:rPr lang="ru-RU" sz="2400" b="1" dirty="0" smtClean="0">
                <a:latin typeface="Constantia" pitchFamily="18" charset="0"/>
              </a:rPr>
              <a:t>» во главе с Федором Поповым. В том же году «Попов с пятью дружественным семейством, перейдя через реку Кама, засел на готовые дома». Поселение, основанное в </a:t>
            </a:r>
            <a:r>
              <a:rPr lang="ru-RU" sz="2400" b="1" dirty="0" smtClean="0">
                <a:latin typeface="Constantia" pitchFamily="18" charset="0"/>
                <a:hlinkClick r:id="rId3" tooltip="1626"/>
              </a:rPr>
              <a:t>1626 </a:t>
            </a:r>
            <a:r>
              <a:rPr lang="ru-RU" sz="2400" b="1" dirty="0" smtClean="0">
                <a:latin typeface="Constantia" pitchFamily="18" charset="0"/>
                <a:hlinkClick r:id="rId3" tooltip="1626"/>
              </a:rPr>
              <a:t>году</a:t>
            </a:r>
            <a:r>
              <a:rPr lang="en-US" sz="2400" b="1" dirty="0" smtClean="0">
                <a:latin typeface="Constantia" pitchFamily="18" charset="0"/>
              </a:rPr>
              <a:t>,</a:t>
            </a:r>
            <a:r>
              <a:rPr lang="en-US" sz="2400" b="1" dirty="0" smtClean="0">
                <a:latin typeface="Constantia" pitchFamily="18" charset="0"/>
              </a:rPr>
              <a:t> </a:t>
            </a:r>
            <a:r>
              <a:rPr lang="ru-RU" sz="2400" b="1" dirty="0" smtClean="0">
                <a:latin typeface="Constantia" pitchFamily="18" charset="0"/>
              </a:rPr>
              <a:t>первоначально </a:t>
            </a:r>
            <a:r>
              <a:rPr lang="ru-RU" sz="2400" b="1" dirty="0" smtClean="0">
                <a:latin typeface="Constantia" pitchFamily="18" charset="0"/>
              </a:rPr>
              <a:t>носило название </a:t>
            </a:r>
            <a:r>
              <a:rPr lang="ru-RU" sz="2400" b="1" dirty="0" err="1" smtClean="0">
                <a:latin typeface="Constantia" pitchFamily="18" charset="0"/>
              </a:rPr>
              <a:t>Чалнинский</a:t>
            </a:r>
            <a:r>
              <a:rPr lang="ru-RU" sz="2400" b="1" dirty="0" smtClean="0">
                <a:latin typeface="Constantia" pitchFamily="18" charset="0"/>
              </a:rPr>
              <a:t> починок. </a:t>
            </a:r>
          </a:p>
          <a:p>
            <a:r>
              <a:rPr lang="ru-RU" sz="2400" b="1" dirty="0" smtClean="0">
                <a:latin typeface="Constantia" pitchFamily="18" charset="0"/>
              </a:rPr>
              <a:t>Позднее Береговые,</a:t>
            </a:r>
          </a:p>
          <a:p>
            <a:r>
              <a:rPr lang="ru-RU" sz="2400" b="1" dirty="0" smtClean="0">
                <a:latin typeface="Constantia" pitchFamily="18" charset="0"/>
              </a:rPr>
              <a:t> Бережные и, </a:t>
            </a:r>
          </a:p>
          <a:p>
            <a:r>
              <a:rPr lang="ru-RU" sz="2400" b="1" dirty="0" smtClean="0">
                <a:latin typeface="Constantia" pitchFamily="18" charset="0"/>
              </a:rPr>
              <a:t>наконец, </a:t>
            </a:r>
          </a:p>
          <a:p>
            <a:r>
              <a:rPr lang="ru-RU" sz="2400" b="1" dirty="0" smtClean="0">
                <a:latin typeface="Constantia" pitchFamily="18" charset="0"/>
              </a:rPr>
              <a:t>Набережные Челны.</a:t>
            </a:r>
            <a:endParaRPr lang="ru-RU" sz="2400" b="1" dirty="0">
              <a:latin typeface="Constantia" pitchFamily="18" charset="0"/>
            </a:endParaRPr>
          </a:p>
        </p:txBody>
      </p:sp>
      <p:pic>
        <p:nvPicPr>
          <p:cNvPr id="2050" name="Picture 2" descr="C:\Users\Динара\Desktop\imag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929058" y="3143248"/>
            <a:ext cx="4920150" cy="34828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57158" y="285728"/>
            <a:ext cx="842968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Constantia" pitchFamily="18" charset="0"/>
              </a:rPr>
              <a:t>В начале </a:t>
            </a:r>
            <a:r>
              <a:rPr lang="ru-RU" sz="2000" b="1" dirty="0" smtClean="0">
                <a:latin typeface="Constantia" pitchFamily="18" charset="0"/>
                <a:hlinkClick r:id="rId2" tooltip="XX век"/>
              </a:rPr>
              <a:t>XX века</a:t>
            </a:r>
            <a:r>
              <a:rPr lang="ru-RU" sz="2000" b="1" dirty="0" smtClean="0">
                <a:latin typeface="Constantia" pitchFamily="18" charset="0"/>
              </a:rPr>
              <a:t> Набережные Челны представляли собой большое и богатое торговое село, где наиболее важной частью была улица Дворянская. Она имела большую функциональную нагрузку, являясь почтовым трактом из </a:t>
            </a:r>
            <a:r>
              <a:rPr lang="ru-RU" sz="2000" b="1" dirty="0" smtClean="0">
                <a:latin typeface="Constantia" pitchFamily="18" charset="0"/>
                <a:hlinkClick r:id="rId3" tooltip="Елабуга"/>
              </a:rPr>
              <a:t>Елабуги</a:t>
            </a:r>
            <a:r>
              <a:rPr lang="ru-RU" sz="2000" b="1" dirty="0" smtClean="0">
                <a:latin typeface="Constantia" pitchFamily="18" charset="0"/>
              </a:rPr>
              <a:t> в </a:t>
            </a:r>
            <a:r>
              <a:rPr lang="ru-RU" sz="2000" b="1" dirty="0" smtClean="0">
                <a:latin typeface="Constantia" pitchFamily="18" charset="0"/>
                <a:hlinkClick r:id="rId4" tooltip="Мензелинск"/>
              </a:rPr>
              <a:t>Мензелинск</a:t>
            </a:r>
            <a:r>
              <a:rPr lang="ru-RU" sz="2000" b="1" dirty="0" smtClean="0">
                <a:latin typeface="Constantia" pitchFamily="18" charset="0"/>
              </a:rPr>
              <a:t>. Дома на Дворянской улице были деревянные и каменные в два этажа. На первом этаже купцы держали свои лавки и магазины, а на втором жили со своими семьями. Также </a:t>
            </a:r>
            <a:r>
              <a:rPr lang="ru-RU" sz="2000" b="1" dirty="0" smtClean="0">
                <a:latin typeface="Constantia" pitchFamily="18" charset="0"/>
              </a:rPr>
              <a:t>на</a:t>
            </a:r>
            <a:r>
              <a:rPr lang="ru-RU" sz="2000" b="1" dirty="0" smtClean="0">
                <a:latin typeface="Constantia" pitchFamily="18" charset="0"/>
              </a:rPr>
              <a:t> </a:t>
            </a:r>
            <a:r>
              <a:rPr lang="ru-RU" sz="2000" b="1" dirty="0" smtClean="0">
                <a:latin typeface="Constantia" pitchFamily="18" charset="0"/>
              </a:rPr>
              <a:t>ней располагались конторы крупнейших пароходств Волжско-Камского бассейна и наиболее влиятельных хлебных торговцев. К этому времени в Набережных Челнах находилась  самая крупная  пристань</a:t>
            </a:r>
          </a:p>
          <a:p>
            <a:r>
              <a:rPr lang="ru-RU" sz="2000" b="1" dirty="0" smtClean="0">
                <a:latin typeface="Constantia" pitchFamily="18" charset="0"/>
              </a:rPr>
              <a:t> на </a:t>
            </a:r>
            <a:r>
              <a:rPr lang="ru-RU" sz="2000" b="1" dirty="0" smtClean="0">
                <a:latin typeface="Constantia" pitchFamily="18" charset="0"/>
              </a:rPr>
              <a:t>реке</a:t>
            </a:r>
            <a:r>
              <a:rPr lang="en-US" sz="2000" b="1" dirty="0" smtClean="0">
                <a:latin typeface="Constantia" pitchFamily="18" charset="0"/>
              </a:rPr>
              <a:t> </a:t>
            </a:r>
            <a:r>
              <a:rPr lang="ru-RU" sz="2000" b="1" dirty="0" smtClean="0">
                <a:latin typeface="Constantia" pitchFamily="18" charset="0"/>
                <a:hlinkClick r:id="rId5" tooltip="Кама"/>
              </a:rPr>
              <a:t>Кама</a:t>
            </a:r>
            <a:r>
              <a:rPr lang="ru-RU" sz="2000" b="1" dirty="0" smtClean="0">
                <a:latin typeface="Constantia" pitchFamily="18" charset="0"/>
              </a:rPr>
              <a:t>,</a:t>
            </a:r>
          </a:p>
          <a:p>
            <a:r>
              <a:rPr lang="ru-RU" sz="2000" b="1" dirty="0" smtClean="0">
                <a:latin typeface="Constantia" pitchFamily="18" charset="0"/>
              </a:rPr>
              <a:t> а также были</a:t>
            </a:r>
          </a:p>
          <a:p>
            <a:r>
              <a:rPr lang="ru-RU" sz="2000" b="1" dirty="0" smtClean="0">
                <a:latin typeface="Constantia" pitchFamily="18" charset="0"/>
              </a:rPr>
              <a:t> Никольская церковь,</a:t>
            </a:r>
          </a:p>
          <a:p>
            <a:r>
              <a:rPr lang="ru-RU" sz="2000" b="1" dirty="0" smtClean="0">
                <a:latin typeface="Constantia" pitchFamily="18" charset="0"/>
              </a:rPr>
              <a:t> училище, мельница, </a:t>
            </a:r>
          </a:p>
          <a:p>
            <a:r>
              <a:rPr lang="ru-RU" sz="2000" b="1" dirty="0" smtClean="0">
                <a:latin typeface="Constantia" pitchFamily="18" charset="0"/>
              </a:rPr>
              <a:t>восемнадцать лавок. </a:t>
            </a:r>
          </a:p>
          <a:p>
            <a:r>
              <a:rPr lang="ru-RU" sz="2000" b="1" dirty="0" smtClean="0">
                <a:latin typeface="Constantia" pitchFamily="18" charset="0"/>
              </a:rPr>
              <a:t>Основным населением</a:t>
            </a:r>
          </a:p>
          <a:p>
            <a:r>
              <a:rPr lang="ru-RU" sz="2000" b="1" dirty="0" smtClean="0">
                <a:latin typeface="Constantia" pitchFamily="18" charset="0"/>
              </a:rPr>
              <a:t> Набережных Челнов</a:t>
            </a:r>
          </a:p>
          <a:p>
            <a:r>
              <a:rPr lang="ru-RU" sz="2000" b="1" dirty="0" smtClean="0">
                <a:latin typeface="Constantia" pitchFamily="18" charset="0"/>
              </a:rPr>
              <a:t> были русские и татары</a:t>
            </a:r>
            <a:r>
              <a:rPr lang="ru-RU" b="1" dirty="0" smtClean="0">
                <a:latin typeface="Constantia" pitchFamily="18" charset="0"/>
              </a:rPr>
              <a:t>.</a:t>
            </a:r>
            <a:endParaRPr lang="ru-RU" b="1" dirty="0">
              <a:latin typeface="Constantia" pitchFamily="18" charset="0"/>
            </a:endParaRPr>
          </a:p>
        </p:txBody>
      </p:sp>
      <p:pic>
        <p:nvPicPr>
          <p:cNvPr id="3074" name="Picture 2" descr="C:\Users\Динара\Desktop\300px-Улица_Центральная_в_Набережных_Челнах_в_начале_XX_века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143372" y="3461146"/>
            <a:ext cx="4612409" cy="31825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357166"/>
            <a:ext cx="8501122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Constantia" pitchFamily="18" charset="0"/>
              </a:rPr>
              <a:t>Символом города стал крупнейший в </a:t>
            </a:r>
            <a:r>
              <a:rPr lang="ru-RU" sz="2000" b="1" dirty="0" smtClean="0">
                <a:latin typeface="Constantia" pitchFamily="18" charset="0"/>
                <a:hlinkClick r:id="rId2" tooltip="Россия"/>
              </a:rPr>
              <a:t>России</a:t>
            </a:r>
            <a:r>
              <a:rPr lang="ru-RU" sz="2000" b="1" dirty="0" smtClean="0">
                <a:latin typeface="Constantia" pitchFamily="18" charset="0"/>
              </a:rPr>
              <a:t> речной </a:t>
            </a:r>
            <a:r>
              <a:rPr lang="ru-RU" sz="2000" b="1" dirty="0" smtClean="0">
                <a:latin typeface="Constantia" pitchFamily="18" charset="0"/>
                <a:hlinkClick r:id="rId3" tooltip="Набережночелнинский элеватор"/>
              </a:rPr>
              <a:t>элеватор</a:t>
            </a:r>
            <a:r>
              <a:rPr lang="ru-RU" sz="2000" b="1" dirty="0" smtClean="0">
                <a:latin typeface="Constantia" pitchFamily="18" charset="0"/>
              </a:rPr>
              <a:t> </a:t>
            </a:r>
            <a:r>
              <a:rPr lang="ru-RU" sz="2000" b="1" dirty="0" smtClean="0">
                <a:latin typeface="Constantia" pitchFamily="18" charset="0"/>
              </a:rPr>
              <a:t>емкостью в </a:t>
            </a:r>
            <a:r>
              <a:rPr lang="ru-RU" sz="2000" b="1" dirty="0" smtClean="0">
                <a:latin typeface="Constantia" pitchFamily="18" charset="0"/>
              </a:rPr>
              <a:t>два миллиона пудов хлеба, построенный в </a:t>
            </a:r>
            <a:r>
              <a:rPr lang="ru-RU" sz="2000" b="1" dirty="0" smtClean="0">
                <a:latin typeface="Constantia" pitchFamily="18" charset="0"/>
                <a:hlinkClick r:id="rId4" tooltip="1914 год"/>
              </a:rPr>
              <a:t>1914</a:t>
            </a:r>
            <a:r>
              <a:rPr lang="ru-RU" sz="2000" b="1" dirty="0" smtClean="0">
                <a:latin typeface="Constantia" pitchFamily="18" charset="0"/>
              </a:rPr>
              <a:t>–</a:t>
            </a:r>
            <a:r>
              <a:rPr lang="ru-RU" sz="2000" b="1" dirty="0" smtClean="0">
                <a:latin typeface="Constantia" pitchFamily="18" charset="0"/>
                <a:hlinkClick r:id="rId5" tooltip="1917"/>
              </a:rPr>
              <a:t>1917 годах</a:t>
            </a:r>
            <a:r>
              <a:rPr lang="ru-RU" sz="2000" b="1" dirty="0" smtClean="0">
                <a:latin typeface="Constantia" pitchFamily="18" charset="0"/>
              </a:rPr>
              <a:t> на средства государственного банка Российской империи. В эксплуатацию объект был принят в </a:t>
            </a:r>
            <a:r>
              <a:rPr lang="ru-RU" sz="2000" b="1" dirty="0" smtClean="0">
                <a:latin typeface="Constantia" pitchFamily="18" charset="0"/>
                <a:hlinkClick r:id="rId5" tooltip="1917"/>
              </a:rPr>
              <a:t>1917 году</a:t>
            </a:r>
            <a:r>
              <a:rPr lang="ru-RU" sz="2000" b="1" baseline="30000" dirty="0" smtClean="0">
                <a:latin typeface="Constantia" pitchFamily="18" charset="0"/>
              </a:rPr>
              <a:t>  </a:t>
            </a:r>
            <a:r>
              <a:rPr lang="ru-RU" sz="2000" b="1" dirty="0" smtClean="0">
                <a:latin typeface="Constantia" pitchFamily="18" charset="0"/>
              </a:rPr>
              <a:t> . С </a:t>
            </a:r>
            <a:r>
              <a:rPr lang="ru-RU" sz="2000" b="1" dirty="0" smtClean="0">
                <a:latin typeface="Constantia" pitchFamily="18" charset="0"/>
                <a:hlinkClick r:id="rId6" tooltip="1921 год"/>
              </a:rPr>
              <a:t>1921</a:t>
            </a:r>
            <a:r>
              <a:rPr lang="ru-RU" sz="2000" b="1" dirty="0" smtClean="0">
                <a:latin typeface="Constantia" pitchFamily="18" charset="0"/>
              </a:rPr>
              <a:t> по </a:t>
            </a:r>
            <a:r>
              <a:rPr lang="ru-RU" sz="2000" b="1" dirty="0" smtClean="0">
                <a:latin typeface="Constantia" pitchFamily="18" charset="0"/>
                <a:hlinkClick r:id="rId7" tooltip="1930"/>
              </a:rPr>
              <a:t>1930</a:t>
            </a:r>
            <a:r>
              <a:rPr lang="ru-RU" sz="2000" b="1" dirty="0" smtClean="0">
                <a:latin typeface="Constantia" pitchFamily="18" charset="0"/>
              </a:rPr>
              <a:t> годы Набережные Челны были </a:t>
            </a:r>
            <a:r>
              <a:rPr lang="ru-RU" sz="2000" b="1" dirty="0" err="1" smtClean="0">
                <a:latin typeface="Constantia" pitchFamily="18" charset="0"/>
              </a:rPr>
              <a:t>кантонным</a:t>
            </a:r>
            <a:r>
              <a:rPr lang="ru-RU" sz="2000" b="1" dirty="0" smtClean="0">
                <a:latin typeface="Constantia" pitchFamily="18" charset="0"/>
              </a:rPr>
              <a:t> и одновременно волостным центром. Затем кантон был преобразован в </a:t>
            </a:r>
            <a:r>
              <a:rPr lang="ru-RU" sz="2000" b="1" dirty="0" err="1" smtClean="0">
                <a:latin typeface="Constantia" pitchFamily="18" charset="0"/>
              </a:rPr>
              <a:t>Челнинский</a:t>
            </a:r>
            <a:r>
              <a:rPr lang="ru-RU" sz="2000" b="1" dirty="0" smtClean="0">
                <a:latin typeface="Constantia" pitchFamily="18" charset="0"/>
              </a:rPr>
              <a:t> район. </a:t>
            </a:r>
          </a:p>
          <a:p>
            <a:r>
              <a:rPr lang="ru-RU" sz="2000" b="1" dirty="0" smtClean="0">
                <a:latin typeface="Constantia" pitchFamily="18" charset="0"/>
              </a:rPr>
              <a:t>Постановлением ВЦИК СССР </a:t>
            </a:r>
          </a:p>
          <a:p>
            <a:r>
              <a:rPr lang="ru-RU" sz="2000" b="1" dirty="0" smtClean="0">
                <a:latin typeface="Constantia" pitchFamily="18" charset="0"/>
              </a:rPr>
              <a:t>от </a:t>
            </a:r>
            <a:r>
              <a:rPr lang="ru-RU" sz="2000" b="1" dirty="0" smtClean="0">
                <a:latin typeface="Constantia" pitchFamily="18" charset="0"/>
                <a:hlinkClick r:id="rId8" tooltip="10 августа"/>
              </a:rPr>
              <a:t>10 августа</a:t>
            </a:r>
            <a:r>
              <a:rPr lang="ru-RU" sz="2000" b="1" dirty="0" smtClean="0">
                <a:latin typeface="Constantia" pitchFamily="18" charset="0"/>
              </a:rPr>
              <a:t> </a:t>
            </a:r>
            <a:r>
              <a:rPr lang="ru-RU" sz="2000" b="1" u="sng" dirty="0" smtClean="0">
                <a:latin typeface="Constantia" pitchFamily="18" charset="0"/>
                <a:hlinkClick r:id="rId7"/>
              </a:rPr>
              <a:t>1930 года</a:t>
            </a:r>
            <a:r>
              <a:rPr lang="ru-RU" sz="2000" b="1" dirty="0" smtClean="0">
                <a:latin typeface="Constantia" pitchFamily="18" charset="0"/>
              </a:rPr>
              <a:t> </a:t>
            </a:r>
          </a:p>
          <a:p>
            <a:r>
              <a:rPr lang="ru-RU" sz="2000" b="1" dirty="0" smtClean="0">
                <a:latin typeface="Constantia" pitchFamily="18" charset="0"/>
              </a:rPr>
              <a:t>селу Набережные Челны </a:t>
            </a:r>
          </a:p>
          <a:p>
            <a:r>
              <a:rPr lang="ru-RU" sz="2000" b="1" dirty="0" smtClean="0">
                <a:latin typeface="Constantia" pitchFamily="18" charset="0"/>
              </a:rPr>
              <a:t>присвоен статус города. </a:t>
            </a:r>
          </a:p>
          <a:p>
            <a:r>
              <a:rPr lang="ru-RU" sz="2000" b="1" dirty="0" smtClean="0">
                <a:latin typeface="Constantia" pitchFamily="18" charset="0"/>
              </a:rPr>
              <a:t>Жителей тогда насчитывалось</a:t>
            </a:r>
          </a:p>
          <a:p>
            <a:r>
              <a:rPr lang="ru-RU" sz="2000" b="1" dirty="0" smtClean="0">
                <a:latin typeface="Constantia" pitchFamily="18" charset="0"/>
              </a:rPr>
              <a:t> 9300 человек. </a:t>
            </a:r>
          </a:p>
          <a:p>
            <a:r>
              <a:rPr lang="ru-RU" sz="2000" b="1" dirty="0" smtClean="0">
                <a:latin typeface="Constantia" pitchFamily="18" charset="0"/>
              </a:rPr>
              <a:t>Из промышленных </a:t>
            </a:r>
          </a:p>
          <a:p>
            <a:r>
              <a:rPr lang="ru-RU" sz="2000" b="1" dirty="0" smtClean="0">
                <a:latin typeface="Constantia" pitchFamily="18" charset="0"/>
              </a:rPr>
              <a:t>предприятий </a:t>
            </a:r>
          </a:p>
          <a:p>
            <a:r>
              <a:rPr lang="ru-RU" sz="2000" b="1" dirty="0" smtClean="0">
                <a:latin typeface="Constantia" pitchFamily="18" charset="0"/>
              </a:rPr>
              <a:t>на тот момент действовали: </a:t>
            </a:r>
          </a:p>
          <a:p>
            <a:r>
              <a:rPr lang="ru-RU" sz="2000" b="1" dirty="0" smtClean="0">
                <a:latin typeface="Constantia" pitchFamily="18" charset="0"/>
              </a:rPr>
              <a:t>31 мельница, различные артели,</a:t>
            </a:r>
          </a:p>
          <a:p>
            <a:r>
              <a:rPr lang="ru-RU" sz="2000" b="1" dirty="0" smtClean="0">
                <a:latin typeface="Constantia" pitchFamily="18" charset="0"/>
              </a:rPr>
              <a:t> лесозавод «Республиканец», </a:t>
            </a:r>
          </a:p>
          <a:p>
            <a:r>
              <a:rPr lang="ru-RU" sz="2000" b="1" dirty="0" smtClean="0">
                <a:latin typeface="Constantia" pitchFamily="18" charset="0"/>
              </a:rPr>
              <a:t>артели «Победа», </a:t>
            </a:r>
          </a:p>
          <a:p>
            <a:r>
              <a:rPr lang="ru-RU" sz="2000" b="1" dirty="0" smtClean="0">
                <a:latin typeface="Constantia" pitchFamily="18" charset="0"/>
              </a:rPr>
              <a:t>«Красная заря», «Металлист».</a:t>
            </a:r>
            <a:endParaRPr lang="ru-RU" sz="2000" b="1" dirty="0">
              <a:latin typeface="Constantia" pitchFamily="18" charset="0"/>
            </a:endParaRPr>
          </a:p>
        </p:txBody>
      </p:sp>
      <p:pic>
        <p:nvPicPr>
          <p:cNvPr id="4098" name="Picture 2" descr="C:\Users\Динара\Desktop\300px-Элеватор_в_Набережных_Челнах_в_начале_XX_века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214810" y="2928934"/>
            <a:ext cx="4675942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57158" y="285728"/>
            <a:ext cx="878684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Constantia" pitchFamily="18" charset="0"/>
              </a:rPr>
              <a:t>В постсоветский период в 1990-е годы </a:t>
            </a:r>
            <a:r>
              <a:rPr lang="ru-RU" sz="2000" b="1" dirty="0" smtClean="0">
                <a:latin typeface="Constantia" pitchFamily="18" charset="0"/>
                <a:hlinkClick r:id="rId2" tooltip="Моногород"/>
              </a:rPr>
              <a:t>моногород</a:t>
            </a:r>
            <a:r>
              <a:rPr lang="ru-RU" sz="2000" b="1" dirty="0" smtClean="0">
                <a:latin typeface="Constantia" pitchFamily="18" charset="0"/>
              </a:rPr>
              <a:t> испытал стагнацию в связи с общим для страны упадком промышленности, а также крупным </a:t>
            </a:r>
            <a:r>
              <a:rPr lang="ru-RU" sz="2000" b="1" dirty="0" smtClean="0">
                <a:latin typeface="Constantia" pitchFamily="18" charset="0"/>
                <a:hlinkClick r:id="rId3" tooltip="Пожар на заводе двигателей КАМАЗа"/>
              </a:rPr>
              <a:t>пожаром с полным разрушением завода двигателей </a:t>
            </a:r>
            <a:r>
              <a:rPr lang="ru-RU" sz="2000" b="1" dirty="0" err="1" smtClean="0">
                <a:latin typeface="Constantia" pitchFamily="18" charset="0"/>
                <a:hlinkClick r:id="rId3" tooltip="Пожар на заводе двигателей КАМАЗа"/>
              </a:rPr>
              <a:t>КАМАЗа</a:t>
            </a:r>
            <a:r>
              <a:rPr lang="ru-RU" sz="2000" b="1" dirty="0" smtClean="0">
                <a:latin typeface="Constantia" pitchFamily="18" charset="0"/>
                <a:hlinkClick r:id="rId3" tooltip="Пожар на заводе двигателей КАМАЗа"/>
              </a:rPr>
              <a:t> 1993 года</a:t>
            </a:r>
            <a:r>
              <a:rPr lang="ru-RU" sz="2000" b="1" dirty="0" smtClean="0">
                <a:latin typeface="Constantia" pitchFamily="18" charset="0"/>
              </a:rPr>
              <a:t>.  В 2000-х годах началось оживление производств и новое развитие города. Появляются новые здания и целые микрорайоны — </a:t>
            </a:r>
            <a:r>
              <a:rPr lang="ru-RU" sz="2000" b="1" dirty="0" smtClean="0">
                <a:latin typeface="Constantia" pitchFamily="18" charset="0"/>
                <a:hlinkClick r:id="rId4" tooltip="Радужный (Набережные Челны)"/>
              </a:rPr>
              <a:t>Радужный</a:t>
            </a:r>
            <a:r>
              <a:rPr lang="ru-RU" sz="2000" b="1" dirty="0" smtClean="0">
                <a:latin typeface="Constantia" pitchFamily="18" charset="0"/>
              </a:rPr>
              <a:t>, </a:t>
            </a:r>
            <a:r>
              <a:rPr lang="ru-RU" sz="2000" b="1" dirty="0" err="1" smtClean="0">
                <a:latin typeface="Constantia" pitchFamily="18" charset="0"/>
                <a:hlinkClick r:id="rId5" tooltip="Яшьлек (микрорайон) (страница отсутствует)"/>
              </a:rPr>
              <a:t>Яшьлек</a:t>
            </a:r>
            <a:r>
              <a:rPr lang="ru-RU" sz="2000" b="1" dirty="0" smtClean="0">
                <a:latin typeface="Constantia" pitchFamily="18" charset="0"/>
              </a:rPr>
              <a:t>, </a:t>
            </a:r>
            <a:r>
              <a:rPr lang="ru-RU" sz="2000" b="1" dirty="0" err="1" smtClean="0">
                <a:latin typeface="Constantia" pitchFamily="18" charset="0"/>
                <a:hlinkClick r:id="rId6" tooltip="Замелекесье (микрорайон)"/>
              </a:rPr>
              <a:t>Замелекесье</a:t>
            </a:r>
            <a:r>
              <a:rPr lang="ru-RU" sz="2000" b="1" dirty="0" smtClean="0">
                <a:latin typeface="Constantia" pitchFamily="18" charset="0"/>
              </a:rPr>
              <a:t>, Прибрежный и т. д. В значительной мере возрос выпуск продукции (в том числе новых видов) на </a:t>
            </a:r>
            <a:r>
              <a:rPr lang="ru-RU" sz="2000" b="1" dirty="0" err="1" smtClean="0">
                <a:latin typeface="Constantia" pitchFamily="18" charset="0"/>
              </a:rPr>
              <a:t>КАМАЗе</a:t>
            </a:r>
            <a:r>
              <a:rPr lang="ru-RU" sz="2000" b="1" dirty="0" smtClean="0">
                <a:latin typeface="Constantia" pitchFamily="18" charset="0"/>
              </a:rPr>
              <a:t> и других предприятиях. Совместно с итальянским концерном </a:t>
            </a:r>
          </a:p>
          <a:p>
            <a:r>
              <a:rPr lang="ru-RU" sz="2000" b="1" dirty="0" smtClean="0">
                <a:latin typeface="Constantia" pitchFamily="18" charset="0"/>
                <a:hlinkClick r:id="rId7" tooltip="ФИАТ"/>
              </a:rPr>
              <a:t>ФИАТ</a:t>
            </a:r>
            <a:r>
              <a:rPr lang="ru-RU" sz="2000" b="1" dirty="0" smtClean="0">
                <a:latin typeface="Constantia" pitchFamily="18" charset="0"/>
              </a:rPr>
              <a:t> создаётся</a:t>
            </a:r>
          </a:p>
          <a:p>
            <a:r>
              <a:rPr lang="ru-RU" sz="2000" b="1" dirty="0" smtClean="0">
                <a:latin typeface="Constantia" pitchFamily="18" charset="0"/>
              </a:rPr>
              <a:t> </a:t>
            </a:r>
            <a:r>
              <a:rPr lang="ru-RU" sz="2000" b="1" dirty="0" smtClean="0">
                <a:latin typeface="Constantia" pitchFamily="18" charset="0"/>
              </a:rPr>
              <a:t>новый</a:t>
            </a:r>
            <a:r>
              <a:rPr lang="en-US" sz="2000" b="1" dirty="0" smtClean="0">
                <a:latin typeface="Constantia" pitchFamily="18" charset="0"/>
              </a:rPr>
              <a:t>,</a:t>
            </a:r>
            <a:r>
              <a:rPr lang="ru-RU" sz="2000" b="1" dirty="0" smtClean="0">
                <a:latin typeface="Constantia" pitchFamily="18" charset="0"/>
              </a:rPr>
              <a:t> </a:t>
            </a:r>
            <a:r>
              <a:rPr lang="ru-RU" sz="2000" b="1" dirty="0" smtClean="0">
                <a:latin typeface="Constantia" pitchFamily="18" charset="0"/>
              </a:rPr>
              <a:t>один </a:t>
            </a:r>
          </a:p>
          <a:p>
            <a:r>
              <a:rPr lang="ru-RU" sz="2000" b="1" dirty="0" smtClean="0">
                <a:latin typeface="Constantia" pitchFamily="18" charset="0"/>
              </a:rPr>
              <a:t>из крупнейших</a:t>
            </a:r>
          </a:p>
          <a:p>
            <a:r>
              <a:rPr lang="ru-RU" sz="2000" b="1" dirty="0" smtClean="0">
                <a:latin typeface="Constantia" pitchFamily="18" charset="0"/>
              </a:rPr>
              <a:t> в </a:t>
            </a:r>
            <a:r>
              <a:rPr lang="ru-RU" sz="2000" b="1" dirty="0" smtClean="0">
                <a:latin typeface="Constantia" pitchFamily="18" charset="0"/>
              </a:rPr>
              <a:t>стране</a:t>
            </a:r>
            <a:r>
              <a:rPr lang="en-US" sz="2000" b="1" dirty="0" smtClean="0">
                <a:latin typeface="Constantia" pitchFamily="18" charset="0"/>
              </a:rPr>
              <a:t>,</a:t>
            </a:r>
            <a:r>
              <a:rPr lang="ru-RU" sz="2000" b="1" dirty="0" smtClean="0">
                <a:latin typeface="Constantia" pitchFamily="18" charset="0"/>
              </a:rPr>
              <a:t> завод</a:t>
            </a:r>
            <a:endParaRPr lang="ru-RU" sz="2000" b="1" dirty="0" smtClean="0">
              <a:latin typeface="Constantia" pitchFamily="18" charset="0"/>
            </a:endParaRPr>
          </a:p>
          <a:p>
            <a:r>
              <a:rPr lang="ru-RU" sz="2000" b="1" dirty="0" smtClean="0">
                <a:latin typeface="Constantia" pitchFamily="18" charset="0"/>
              </a:rPr>
              <a:t> </a:t>
            </a:r>
            <a:r>
              <a:rPr lang="ru-RU" sz="2000" b="1" dirty="0" smtClean="0">
                <a:latin typeface="Constantia" pitchFamily="18" charset="0"/>
                <a:hlinkClick r:id="rId8" tooltip="Соллерс (компания)"/>
              </a:rPr>
              <a:t>«</a:t>
            </a:r>
            <a:r>
              <a:rPr lang="ru-RU" sz="2000" b="1" dirty="0" err="1" smtClean="0">
                <a:latin typeface="Constantia" pitchFamily="18" charset="0"/>
                <a:hlinkClick r:id="rId8" tooltip="Соллерс (компания)"/>
              </a:rPr>
              <a:t>Соллерс</a:t>
            </a:r>
            <a:r>
              <a:rPr lang="ru-RU" sz="2000" b="1" dirty="0" smtClean="0">
                <a:latin typeface="Constantia" pitchFamily="18" charset="0"/>
                <a:hlinkClick r:id="rId8" tooltip="Соллерс (компания)"/>
              </a:rPr>
              <a:t>»</a:t>
            </a:r>
            <a:r>
              <a:rPr lang="ru-RU" sz="2000" b="1" dirty="0" smtClean="0">
                <a:latin typeface="Constantia" pitchFamily="18" charset="0"/>
              </a:rPr>
              <a:t> </a:t>
            </a:r>
          </a:p>
          <a:p>
            <a:r>
              <a:rPr lang="ru-RU" sz="2000" b="1" dirty="0" smtClean="0">
                <a:latin typeface="Constantia" pitchFamily="18" charset="0"/>
              </a:rPr>
              <a:t>для выпуска </a:t>
            </a:r>
          </a:p>
          <a:p>
            <a:r>
              <a:rPr lang="ru-RU" sz="2000" b="1" dirty="0" smtClean="0">
                <a:latin typeface="Constantia" pitchFamily="18" charset="0"/>
              </a:rPr>
              <a:t>полумиллиона </a:t>
            </a:r>
          </a:p>
          <a:p>
            <a:r>
              <a:rPr lang="ru-RU" sz="2000" b="1" dirty="0" smtClean="0">
                <a:latin typeface="Constantia" pitchFamily="18" charset="0"/>
              </a:rPr>
              <a:t>легковых </a:t>
            </a:r>
          </a:p>
          <a:p>
            <a:r>
              <a:rPr lang="ru-RU" sz="2000" b="1" dirty="0" smtClean="0">
                <a:latin typeface="Constantia" pitchFamily="18" charset="0"/>
              </a:rPr>
              <a:t>автомобилей в год.</a:t>
            </a:r>
          </a:p>
          <a:p>
            <a:endParaRPr lang="ru-RU" dirty="0">
              <a:latin typeface="Constantia" pitchFamily="18" charset="0"/>
            </a:endParaRPr>
          </a:p>
        </p:txBody>
      </p:sp>
      <p:pic>
        <p:nvPicPr>
          <p:cNvPr id="19465" name="Picture 9" descr="C:\Users\Динара\Desktop\Без названия (1)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143240" y="3143248"/>
            <a:ext cx="5715040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58847"/>
            <a:ext cx="857256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Constantia" pitchFamily="18" charset="0"/>
              </a:rPr>
              <a:t>Строительство микрорайона </a:t>
            </a:r>
            <a:r>
              <a:rPr lang="ru-RU" sz="2000" b="1" dirty="0" err="1" smtClean="0">
                <a:latin typeface="Constantia" pitchFamily="18" charset="0"/>
              </a:rPr>
              <a:t>Яшьлек</a:t>
            </a:r>
            <a:r>
              <a:rPr lang="ru-RU" sz="2000" b="1" dirty="0" smtClean="0">
                <a:latin typeface="Constantia" pitchFamily="18" charset="0"/>
              </a:rPr>
              <a:t> в связи с реалиями нового времени в городе был переименован ряд проспектов, </a:t>
            </a:r>
            <a:r>
              <a:rPr lang="ru-RU" sz="2000" b="1" dirty="0" smtClean="0">
                <a:latin typeface="Constantia" pitchFamily="18" charset="0"/>
              </a:rPr>
              <a:t>открыты </a:t>
            </a:r>
            <a:r>
              <a:rPr lang="ru-RU" sz="2000" b="1" dirty="0" smtClean="0">
                <a:latin typeface="Constantia" pitchFamily="18" charset="0"/>
              </a:rPr>
              <a:t>новые </a:t>
            </a:r>
            <a:r>
              <a:rPr lang="ru-RU" sz="2000" b="1" dirty="0" smtClean="0">
                <a:latin typeface="Constantia" pitchFamily="18" charset="0"/>
              </a:rPr>
              <a:t>вузы, созданы </a:t>
            </a:r>
            <a:r>
              <a:rPr lang="ru-RU" sz="2000" b="1" dirty="0" smtClean="0">
                <a:latin typeface="Constantia" pitchFamily="18" charset="0"/>
              </a:rPr>
              <a:t>городские газеты и другие СМИ, малые театры и музеи, новые спортивные команды, аэропорт стал международным, было достроено начатое ещё в советское время и остававшееся знаменитым «долгостроем» высотное здание </a:t>
            </a:r>
            <a:r>
              <a:rPr lang="ru-RU" sz="2000" b="1" dirty="0" err="1" smtClean="0">
                <a:latin typeface="Constantia" pitchFamily="18" charset="0"/>
              </a:rPr>
              <a:t>бизнес-центра</a:t>
            </a:r>
            <a:r>
              <a:rPr lang="ru-RU" sz="2000" b="1" dirty="0" smtClean="0">
                <a:latin typeface="Constantia" pitchFamily="18" charset="0"/>
              </a:rPr>
              <a:t> 2/18, появились </a:t>
            </a:r>
            <a:r>
              <a:rPr lang="ru-RU" sz="2000" b="1" dirty="0" err="1" smtClean="0">
                <a:latin typeface="Constantia" pitchFamily="18" charset="0"/>
              </a:rPr>
              <a:t>ИТ-парк</a:t>
            </a:r>
            <a:r>
              <a:rPr lang="ru-RU" sz="2000" b="1" dirty="0" smtClean="0">
                <a:latin typeface="Constantia" pitchFamily="18" charset="0"/>
              </a:rPr>
              <a:t>, много торговых и развлекательных центров, рынков, банков, единственный стационарный в Поволжье </a:t>
            </a:r>
          </a:p>
          <a:p>
            <a:r>
              <a:rPr lang="ru-RU" sz="2000" b="1" dirty="0" err="1" smtClean="0">
                <a:latin typeface="Constantia" pitchFamily="18" charset="0"/>
                <a:hlinkClick r:id="rId2" tooltip="Набережночелнинский дельфинарий"/>
              </a:rPr>
              <a:t>Набережночелнинский</a:t>
            </a:r>
            <a:endParaRPr lang="ru-RU" sz="2000" b="1" dirty="0" smtClean="0">
              <a:latin typeface="Constantia" pitchFamily="18" charset="0"/>
              <a:hlinkClick r:id="rId2" tooltip="Набережночелнинский дельфинарий"/>
            </a:endParaRPr>
          </a:p>
          <a:p>
            <a:r>
              <a:rPr lang="ru-RU" sz="2000" b="1" dirty="0" smtClean="0">
                <a:latin typeface="Constantia" pitchFamily="18" charset="0"/>
                <a:hlinkClick r:id="rId2" tooltip="Набережночелнинский дельфинарий"/>
              </a:rPr>
              <a:t> дельфинарий</a:t>
            </a:r>
            <a:r>
              <a:rPr lang="ru-RU" sz="2000" b="1" dirty="0" smtClean="0">
                <a:latin typeface="Constantia" pitchFamily="18" charset="0"/>
              </a:rPr>
              <a:t>, ледовый дворец </a:t>
            </a:r>
          </a:p>
          <a:p>
            <a:r>
              <a:rPr lang="ru-RU" sz="2000" b="1" dirty="0" smtClean="0">
                <a:latin typeface="Constantia" pitchFamily="18" charset="0"/>
              </a:rPr>
              <a:t>и другие </a:t>
            </a:r>
            <a:r>
              <a:rPr lang="ru-RU" sz="2000" b="1" dirty="0" err="1" smtClean="0">
                <a:latin typeface="Constantia" pitchFamily="18" charset="0"/>
              </a:rPr>
              <a:t>спортобъекты</a:t>
            </a:r>
            <a:r>
              <a:rPr lang="en-US" sz="2000" b="1" dirty="0" smtClean="0">
                <a:latin typeface="Constantia" pitchFamily="18" charset="0"/>
              </a:rPr>
              <a:t>.</a:t>
            </a:r>
            <a:r>
              <a:rPr lang="ru-RU" sz="2000" b="1" dirty="0" smtClean="0">
                <a:latin typeface="Constantia" pitchFamily="18" charset="0"/>
              </a:rPr>
              <a:t> </a:t>
            </a:r>
            <a:endParaRPr lang="ru-RU" sz="2000" b="1" dirty="0" smtClean="0">
              <a:latin typeface="Constantia" pitchFamily="18" charset="0"/>
            </a:endParaRPr>
          </a:p>
          <a:p>
            <a:r>
              <a:rPr lang="ru-RU" sz="2000" b="1" dirty="0" smtClean="0">
                <a:latin typeface="Constantia" pitchFamily="18" charset="0"/>
              </a:rPr>
              <a:t>Проложены новые </a:t>
            </a:r>
            <a:r>
              <a:rPr lang="ru-RU" sz="2000" b="1" dirty="0" smtClean="0">
                <a:latin typeface="Constantia" pitchFamily="18" charset="0"/>
              </a:rPr>
              <a:t>участки трамвая,</a:t>
            </a:r>
          </a:p>
          <a:p>
            <a:r>
              <a:rPr lang="ru-RU" sz="2000" b="1" dirty="0" smtClean="0">
                <a:latin typeface="Constantia" pitchFamily="18" charset="0"/>
              </a:rPr>
              <a:t> </a:t>
            </a:r>
            <a:r>
              <a:rPr lang="ru-RU" sz="2000" b="1" dirty="0" smtClean="0">
                <a:latin typeface="Constantia" pitchFamily="18" charset="0"/>
              </a:rPr>
              <a:t>обновили площадь </a:t>
            </a:r>
            <a:r>
              <a:rPr lang="ru-RU" sz="2000" b="1" dirty="0" err="1" smtClean="0">
                <a:latin typeface="Constantia" pitchFamily="18" charset="0"/>
              </a:rPr>
              <a:t>Азатлык</a:t>
            </a:r>
            <a:r>
              <a:rPr lang="ru-RU" sz="2000" b="1" dirty="0" smtClean="0">
                <a:latin typeface="Constantia" pitchFamily="18" charset="0"/>
              </a:rPr>
              <a:t>, в </a:t>
            </a:r>
            <a:endParaRPr lang="ru-RU" sz="2000" b="1" dirty="0" smtClean="0">
              <a:latin typeface="Constantia" pitchFamily="18" charset="0"/>
            </a:endParaRPr>
          </a:p>
          <a:p>
            <a:r>
              <a:rPr lang="ru-RU" sz="2000" b="1" dirty="0" smtClean="0">
                <a:latin typeface="Constantia" pitchFamily="18" charset="0"/>
              </a:rPr>
              <a:t>п</a:t>
            </a:r>
            <a:r>
              <a:rPr lang="ru-RU" sz="2000" b="1" dirty="0" smtClean="0">
                <a:latin typeface="Constantia" pitchFamily="18" charset="0"/>
              </a:rPr>
              <a:t>оселке ГЭС центром притяжения</a:t>
            </a:r>
          </a:p>
          <a:p>
            <a:r>
              <a:rPr lang="ru-RU" sz="2000" b="1" dirty="0" smtClean="0">
                <a:latin typeface="Constantia" pitchFamily="18" charset="0"/>
              </a:rPr>
              <a:t>г</a:t>
            </a:r>
            <a:r>
              <a:rPr lang="ru-RU" sz="2000" b="1" dirty="0" smtClean="0">
                <a:latin typeface="Constantia" pitchFamily="18" charset="0"/>
              </a:rPr>
              <a:t>орожан служит площадь с </a:t>
            </a:r>
          </a:p>
          <a:p>
            <a:r>
              <a:rPr lang="ru-RU" sz="2000" b="1" dirty="0" smtClean="0">
                <a:latin typeface="Constantia" pitchFamily="18" charset="0"/>
              </a:rPr>
              <a:t>памятником и музеем</a:t>
            </a:r>
          </a:p>
          <a:p>
            <a:r>
              <a:rPr lang="ru-RU" sz="2000" b="1" dirty="0" smtClean="0">
                <a:latin typeface="Constantia" pitchFamily="18" charset="0"/>
                <a:hlinkClick r:id="rId3" tooltip="Высоцкий, Владимир Семёнович"/>
              </a:rPr>
              <a:t>В</a:t>
            </a:r>
            <a:r>
              <a:rPr lang="ru-RU" sz="2000" b="1" dirty="0" smtClean="0">
                <a:latin typeface="Constantia" pitchFamily="18" charset="0"/>
                <a:hlinkClick r:id="rId3" tooltip="Высоцкий, Владимир Семёнович"/>
              </a:rPr>
              <a:t>. С. </a:t>
            </a:r>
            <a:r>
              <a:rPr lang="ru-RU" sz="2000" b="1" dirty="0" smtClean="0">
                <a:latin typeface="Constantia" pitchFamily="18" charset="0"/>
                <a:hlinkClick r:id="rId3" tooltip="Высоцкий, Владимир Семёнович"/>
              </a:rPr>
              <a:t>Высоцкому</a:t>
            </a:r>
            <a:r>
              <a:rPr lang="en-US" sz="2000" b="1" dirty="0" smtClean="0">
                <a:latin typeface="Constantia" pitchFamily="18" charset="0"/>
              </a:rPr>
              <a:t>.</a:t>
            </a:r>
            <a:r>
              <a:rPr lang="ru-RU" sz="2000" b="1" dirty="0" smtClean="0">
                <a:latin typeface="Constantia" pitchFamily="18" charset="0"/>
              </a:rPr>
              <a:t> </a:t>
            </a:r>
            <a:r>
              <a:rPr lang="ru-RU" sz="2000" b="1" dirty="0" smtClean="0">
                <a:latin typeface="Constantia" pitchFamily="18" charset="0"/>
              </a:rPr>
              <a:t>Были полностью</a:t>
            </a:r>
          </a:p>
          <a:p>
            <a:r>
              <a:rPr lang="ru-RU" sz="2000" b="1" dirty="0" smtClean="0">
                <a:latin typeface="Constantia" pitchFamily="18" charset="0"/>
              </a:rPr>
              <a:t>р</a:t>
            </a:r>
            <a:r>
              <a:rPr lang="ru-RU" sz="2000" b="1" dirty="0" smtClean="0">
                <a:latin typeface="Constantia" pitchFamily="18" charset="0"/>
              </a:rPr>
              <a:t>еконструированы </a:t>
            </a:r>
            <a:r>
              <a:rPr lang="ru-RU" sz="2000" b="1" dirty="0" smtClean="0">
                <a:latin typeface="Constantia" pitchFamily="18" charset="0"/>
              </a:rPr>
              <a:t>набережные </a:t>
            </a:r>
          </a:p>
          <a:p>
            <a:r>
              <a:rPr lang="ru-RU" sz="2000" b="1" dirty="0" err="1" smtClean="0">
                <a:latin typeface="Constantia" pitchFamily="18" charset="0"/>
              </a:rPr>
              <a:t>Фикрята</a:t>
            </a:r>
            <a:r>
              <a:rPr lang="ru-RU" sz="2000" b="1" dirty="0" smtClean="0">
                <a:latin typeface="Constantia" pitchFamily="18" charset="0"/>
              </a:rPr>
              <a:t> </a:t>
            </a:r>
            <a:r>
              <a:rPr lang="ru-RU" sz="2000" b="1" dirty="0" err="1" smtClean="0">
                <a:latin typeface="Constantia" pitchFamily="18" charset="0"/>
              </a:rPr>
              <a:t>Табеева</a:t>
            </a:r>
            <a:r>
              <a:rPr lang="ru-RU" sz="2000" b="1" dirty="0" smtClean="0">
                <a:latin typeface="Constantia" pitchFamily="18" charset="0"/>
              </a:rPr>
              <a:t>, </a:t>
            </a:r>
            <a:r>
              <a:rPr lang="ru-RU" sz="2000" b="1" dirty="0" err="1" smtClean="0">
                <a:latin typeface="Constantia" pitchFamily="18" charset="0"/>
              </a:rPr>
              <a:t>Габдуллы</a:t>
            </a:r>
            <a:r>
              <a:rPr lang="ru-RU" sz="2000" b="1" dirty="0" smtClean="0">
                <a:latin typeface="Constantia" pitchFamily="18" charset="0"/>
              </a:rPr>
              <a:t> </a:t>
            </a:r>
            <a:r>
              <a:rPr lang="ru-RU" sz="2000" b="1" dirty="0" smtClean="0">
                <a:latin typeface="Constantia" pitchFamily="18" charset="0"/>
              </a:rPr>
              <a:t>Тукая</a:t>
            </a:r>
            <a:r>
              <a:rPr lang="ru-RU" sz="2000" b="1" dirty="0" smtClean="0">
                <a:latin typeface="Constantia" pitchFamily="18" charset="0"/>
              </a:rPr>
              <a:t>, </a:t>
            </a:r>
          </a:p>
          <a:p>
            <a:r>
              <a:rPr lang="ru-RU" sz="2000" b="1" dirty="0" smtClean="0">
                <a:latin typeface="Constantia" pitchFamily="18" charset="0"/>
              </a:rPr>
              <a:t>став любимым местом отдыха </a:t>
            </a:r>
          </a:p>
          <a:p>
            <a:r>
              <a:rPr lang="ru-RU" sz="2000" b="1" dirty="0" smtClean="0">
                <a:latin typeface="Constantia" pitchFamily="18" charset="0"/>
              </a:rPr>
              <a:t>горожан  и гостей </a:t>
            </a:r>
            <a:r>
              <a:rPr lang="ru-RU" sz="2000" b="1" dirty="0" smtClean="0">
                <a:latin typeface="Constantia" pitchFamily="18" charset="0"/>
              </a:rPr>
              <a:t>города</a:t>
            </a:r>
            <a:r>
              <a:rPr lang="en-US" sz="2000" b="1" dirty="0" smtClean="0">
                <a:latin typeface="Constantia" pitchFamily="18" charset="0"/>
              </a:rPr>
              <a:t>.</a:t>
            </a:r>
            <a:endParaRPr lang="ru-RU" sz="2000" b="1" dirty="0" smtClean="0">
              <a:latin typeface="Constantia" pitchFamily="18" charset="0"/>
            </a:endParaRPr>
          </a:p>
        </p:txBody>
      </p:sp>
      <p:pic>
        <p:nvPicPr>
          <p:cNvPr id="18433" name="Picture 1" descr="C:\Users\Динара\Desktop\images (2)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929190" y="3105262"/>
            <a:ext cx="3959513" cy="35384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1994</TotalTime>
  <Words>505</Words>
  <Application>Microsoft Office PowerPoint</Application>
  <PresentationFormat>Экран (4:3)</PresentationFormat>
  <Paragraphs>95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Герб Набережных Челнов</vt:lpstr>
      <vt:lpstr>Описание символики герба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Комплекс авангардных скульптур на бульваре Энтузиастов</vt:lpstr>
      <vt:lpstr>Я люблю свой город! Это моя малая Родина!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Моя малая Родина -</dc:title>
  <dc:creator>1</dc:creator>
  <cp:lastModifiedBy>Динара</cp:lastModifiedBy>
  <cp:revision>33</cp:revision>
  <dcterms:created xsi:type="dcterms:W3CDTF">2014-08-28T05:41:56Z</dcterms:created>
  <dcterms:modified xsi:type="dcterms:W3CDTF">2024-04-19T09:52:32Z</dcterms:modified>
</cp:coreProperties>
</file>