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76" r:id="rId1"/>
  </p:sldMasterIdLst>
  <p:notesMasterIdLst>
    <p:notesMasterId r:id="rId15"/>
  </p:notesMasterIdLst>
  <p:sldIdLst>
    <p:sldId id="370" r:id="rId2"/>
    <p:sldId id="354" r:id="rId3"/>
    <p:sldId id="385" r:id="rId4"/>
    <p:sldId id="406" r:id="rId5"/>
    <p:sldId id="382" r:id="rId6"/>
    <p:sldId id="353" r:id="rId7"/>
    <p:sldId id="395" r:id="rId8"/>
    <p:sldId id="355" r:id="rId9"/>
    <p:sldId id="372" r:id="rId10"/>
    <p:sldId id="401" r:id="rId11"/>
    <p:sldId id="402" r:id="rId12"/>
    <p:sldId id="375" r:id="rId13"/>
    <p:sldId id="390" r:id="rId1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66"/>
    <a:srgbClr val="008080"/>
    <a:srgbClr val="009999"/>
    <a:srgbClr val="006600"/>
    <a:srgbClr val="FF9900"/>
    <a:srgbClr val="009900"/>
    <a:srgbClr val="FF3300"/>
    <a:srgbClr val="008000"/>
    <a:srgbClr val="CC00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86146" autoAdjust="0"/>
  </p:normalViewPr>
  <p:slideViewPr>
    <p:cSldViewPr>
      <p:cViewPr varScale="1">
        <p:scale>
          <a:sx n="64" d="100"/>
          <a:sy n="64" d="100"/>
        </p:scale>
        <p:origin x="156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605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C49DD0-51D1-42EF-874A-C3172F896AD8}" type="datetimeFigureOut">
              <a:rPr lang="ru-RU" smtClean="0"/>
              <a:t>25.02.2023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FF1B38-7820-419E-AD94-D9ADA7D3A2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31134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497FFC97-9079-4BFB-9C49-4CA601FA485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4D34FE-C00D-4A6D-A9F4-736F9D50790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F3295E-1DC7-4402-8EE7-6E4688FE7BA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3EF15B44-3C83-45B7-B926-5A9C02D725C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9D2FC2-8455-40E5-BBC1-3663046A8B4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C0555B-1775-42CA-B01E-7438C34D918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pPr>
              <a:defRPr/>
            </a:pPr>
            <a:fld id="{9E037554-A515-49F6-97A4-45C3F326507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166C59-AD81-41AA-91B7-8B2721A29B5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13E432-B841-45A3-B712-E98FCEE073C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9652B4-E8FF-4EA8-A574-790201201EC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D380DD-34DE-4B9A-9421-9C62FA8090B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455640BD-66BE-4EA4-9B2A-4CBE3A58E53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77" r:id="rId1"/>
    <p:sldLayoutId id="2147484178" r:id="rId2"/>
    <p:sldLayoutId id="2147484179" r:id="rId3"/>
    <p:sldLayoutId id="2147484180" r:id="rId4"/>
    <p:sldLayoutId id="2147484181" r:id="rId5"/>
    <p:sldLayoutId id="2147484182" r:id="rId6"/>
    <p:sldLayoutId id="2147484183" r:id="rId7"/>
    <p:sldLayoutId id="2147484184" r:id="rId8"/>
    <p:sldLayoutId id="2147484185" r:id="rId9"/>
    <p:sldLayoutId id="2147484186" r:id="rId10"/>
    <p:sldLayoutId id="214748418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843808" y="664046"/>
            <a:ext cx="6120680" cy="4666198"/>
          </a:xfrm>
        </p:spPr>
        <p:txBody>
          <a:bodyPr>
            <a:normAutofit/>
          </a:bodyPr>
          <a:lstStyle/>
          <a:p>
            <a:pPr algn="ctr"/>
            <a:r>
              <a:rPr lang="ru-RU" sz="2800" b="1" kern="0" cap="none" dirty="0" smtClean="0">
                <a:solidFill>
                  <a:srgbClr val="C00000"/>
                </a:solidFill>
                <a:latin typeface="Franklin Gothic Heavy" pitchFamily="34" charset="0"/>
                <a:cs typeface="Arial" pitchFamily="34" charset="0"/>
              </a:rPr>
              <a:t>ПЕДАГОГИЧЕСКАЯ ДИНАСТИЯ</a:t>
            </a:r>
            <a:br>
              <a:rPr lang="ru-RU" sz="2800" b="1" kern="0" cap="none" dirty="0" smtClean="0">
                <a:solidFill>
                  <a:srgbClr val="C00000"/>
                </a:solidFill>
                <a:latin typeface="Franklin Gothic Heavy" pitchFamily="34" charset="0"/>
                <a:cs typeface="Arial" pitchFamily="34" charset="0"/>
              </a:rPr>
            </a:br>
            <a:r>
              <a:rPr lang="ru-RU" sz="2400" b="1" kern="0" cap="none" dirty="0">
                <a:solidFill>
                  <a:srgbClr val="C00000"/>
                </a:solidFill>
                <a:latin typeface="Franklin Gothic Heavy" pitchFamily="34" charset="0"/>
                <a:cs typeface="Arial" pitchFamily="34" charset="0"/>
              </a:rPr>
              <a:t/>
            </a:r>
            <a:br>
              <a:rPr lang="ru-RU" sz="2400" b="1" kern="0" cap="none" dirty="0">
                <a:solidFill>
                  <a:srgbClr val="C00000"/>
                </a:solidFill>
                <a:latin typeface="Franklin Gothic Heavy" pitchFamily="34" charset="0"/>
                <a:cs typeface="Arial" pitchFamily="34" charset="0"/>
              </a:rPr>
            </a:br>
            <a:r>
              <a:rPr lang="ru-RU" sz="2400" i="1" kern="0" cap="none" dirty="0" smtClean="0">
                <a:solidFill>
                  <a:srgbClr val="C00000"/>
                </a:solidFill>
                <a:latin typeface="Franklin Gothic Heavy" pitchFamily="34" charset="0"/>
                <a:cs typeface="Arial" pitchFamily="34" charset="0"/>
              </a:rPr>
              <a:t>учителя </a:t>
            </a:r>
            <a:r>
              <a:rPr lang="ru-RU" sz="2400" i="1" kern="0" cap="none" dirty="0">
                <a:solidFill>
                  <a:srgbClr val="C00000"/>
                </a:solidFill>
                <a:latin typeface="Franklin Gothic Heavy" pitchFamily="34" charset="0"/>
                <a:cs typeface="Arial" pitchFamily="34" charset="0"/>
              </a:rPr>
              <a:t>физической </a:t>
            </a:r>
            <a:r>
              <a:rPr lang="ru-RU" sz="2400" i="1" kern="0" cap="none" dirty="0" smtClean="0">
                <a:solidFill>
                  <a:srgbClr val="C00000"/>
                </a:solidFill>
                <a:latin typeface="Franklin Gothic Heavy" pitchFamily="34" charset="0"/>
                <a:cs typeface="Arial" pitchFamily="34" charset="0"/>
              </a:rPr>
              <a:t>культуры</a:t>
            </a:r>
            <a:br>
              <a:rPr lang="ru-RU" sz="2400" i="1" kern="0" cap="none" dirty="0" smtClean="0">
                <a:solidFill>
                  <a:srgbClr val="C00000"/>
                </a:solidFill>
                <a:latin typeface="Franklin Gothic Heavy" pitchFamily="34" charset="0"/>
                <a:cs typeface="Arial" pitchFamily="34" charset="0"/>
              </a:rPr>
            </a:br>
            <a:r>
              <a:rPr lang="ru-RU" sz="2400" i="1" kern="0" cap="none" dirty="0" smtClean="0">
                <a:solidFill>
                  <a:srgbClr val="C00000"/>
                </a:solidFill>
                <a:latin typeface="Franklin Gothic Heavy" pitchFamily="34" charset="0"/>
                <a:cs typeface="Arial" pitchFamily="34" charset="0"/>
              </a:rPr>
              <a:t>МБОУ </a:t>
            </a:r>
            <a:r>
              <a:rPr lang="ru-RU" sz="2400" i="1" kern="0" cap="none" dirty="0" err="1" smtClean="0">
                <a:solidFill>
                  <a:srgbClr val="C00000"/>
                </a:solidFill>
                <a:latin typeface="Franklin Gothic Heavy" pitchFamily="34" charset="0"/>
                <a:cs typeface="Arial" pitchFamily="34" charset="0"/>
              </a:rPr>
              <a:t>Красноборской</a:t>
            </a:r>
            <a:r>
              <a:rPr lang="ru-RU" sz="2400" i="1" kern="0" cap="none" dirty="0" smtClean="0">
                <a:solidFill>
                  <a:srgbClr val="C00000"/>
                </a:solidFill>
                <a:latin typeface="Franklin Gothic Heavy" pitchFamily="34" charset="0"/>
                <a:cs typeface="Arial" pitchFamily="34" charset="0"/>
              </a:rPr>
              <a:t> средней</a:t>
            </a:r>
            <a:br>
              <a:rPr lang="ru-RU" sz="2400" i="1" kern="0" cap="none" dirty="0" smtClean="0">
                <a:solidFill>
                  <a:srgbClr val="C00000"/>
                </a:solidFill>
                <a:latin typeface="Franklin Gothic Heavy" pitchFamily="34" charset="0"/>
                <a:cs typeface="Arial" pitchFamily="34" charset="0"/>
              </a:rPr>
            </a:br>
            <a:r>
              <a:rPr lang="ru-RU" sz="2400" i="1" kern="0" cap="none" dirty="0" smtClean="0">
                <a:solidFill>
                  <a:srgbClr val="C00000"/>
                </a:solidFill>
                <a:latin typeface="Franklin Gothic Heavy" pitchFamily="34" charset="0"/>
                <a:cs typeface="Arial" pitchFamily="34" charset="0"/>
              </a:rPr>
              <a:t> </a:t>
            </a:r>
            <a:r>
              <a:rPr lang="ru-RU" sz="2400" i="1" kern="0" cap="none" dirty="0">
                <a:solidFill>
                  <a:srgbClr val="C00000"/>
                </a:solidFill>
                <a:latin typeface="Franklin Gothic Heavy" pitchFamily="34" charset="0"/>
                <a:cs typeface="Arial" pitchFamily="34" charset="0"/>
              </a:rPr>
              <a:t>общеобразовательной школы </a:t>
            </a:r>
            <a:br>
              <a:rPr lang="ru-RU" sz="2400" i="1" kern="0" cap="none" dirty="0">
                <a:solidFill>
                  <a:srgbClr val="C00000"/>
                </a:solidFill>
                <a:latin typeface="Franklin Gothic Heavy" pitchFamily="34" charset="0"/>
                <a:cs typeface="Arial" pitchFamily="34" charset="0"/>
              </a:rPr>
            </a:br>
            <a:r>
              <a:rPr lang="ru-RU" sz="2400" i="1" kern="0" cap="none" dirty="0" smtClean="0">
                <a:solidFill>
                  <a:srgbClr val="C00000"/>
                </a:solidFill>
                <a:latin typeface="Franklin Gothic Heavy" pitchFamily="34" charset="0"/>
                <a:cs typeface="Arial" pitchFamily="34" charset="0"/>
              </a:rPr>
              <a:t>Агрызского </a:t>
            </a:r>
            <a:r>
              <a:rPr lang="ru-RU" sz="2400" i="1" kern="0" cap="none" dirty="0">
                <a:solidFill>
                  <a:srgbClr val="C00000"/>
                </a:solidFill>
                <a:latin typeface="Franklin Gothic Heavy" pitchFamily="34" charset="0"/>
                <a:cs typeface="Arial" pitchFamily="34" charset="0"/>
              </a:rPr>
              <a:t>муниципального района </a:t>
            </a:r>
            <a:r>
              <a:rPr lang="ru-RU" sz="2400" i="1" kern="0" cap="none" dirty="0" smtClean="0">
                <a:solidFill>
                  <a:srgbClr val="C00000"/>
                </a:solidFill>
                <a:latin typeface="Franklin Gothic Heavy" pitchFamily="34" charset="0"/>
                <a:cs typeface="Arial" pitchFamily="34" charset="0"/>
              </a:rPr>
              <a:t>РТ</a:t>
            </a:r>
            <a:br>
              <a:rPr lang="ru-RU" sz="2400" i="1" kern="0" cap="none" dirty="0" smtClean="0">
                <a:solidFill>
                  <a:srgbClr val="C00000"/>
                </a:solidFill>
                <a:latin typeface="Franklin Gothic Heavy" pitchFamily="34" charset="0"/>
                <a:cs typeface="Arial" pitchFamily="34" charset="0"/>
              </a:rPr>
            </a:br>
            <a:r>
              <a:rPr lang="ru-RU" sz="2400" i="1" kern="0" cap="none" dirty="0" smtClean="0">
                <a:solidFill>
                  <a:srgbClr val="C00000"/>
                </a:solidFill>
                <a:latin typeface="Franklin Gothic Heavy" pitchFamily="34" charset="0"/>
                <a:cs typeface="Arial" pitchFamily="34" charset="0"/>
              </a:rPr>
              <a:t/>
            </a:r>
            <a:br>
              <a:rPr lang="ru-RU" sz="2400" i="1" kern="0" cap="none" dirty="0" smtClean="0">
                <a:solidFill>
                  <a:srgbClr val="C00000"/>
                </a:solidFill>
                <a:latin typeface="Franklin Gothic Heavy" pitchFamily="34" charset="0"/>
                <a:cs typeface="Arial" pitchFamily="34" charset="0"/>
              </a:rPr>
            </a:br>
            <a:r>
              <a:rPr lang="ru-RU" sz="2800" b="1" kern="0" cap="none" dirty="0" smtClean="0">
                <a:solidFill>
                  <a:srgbClr val="C00000"/>
                </a:solidFill>
                <a:latin typeface="Franklin Gothic Heavy" pitchFamily="34" charset="0"/>
                <a:cs typeface="Arial" pitchFamily="34" charset="0"/>
              </a:rPr>
              <a:t>ПАТРИКЕЕВОЙ ИРИНЫ ГЕННАДЬЕВНЫ</a:t>
            </a:r>
            <a:r>
              <a:rPr lang="ru-RU" sz="2800" i="1" kern="0" cap="none" dirty="0" smtClean="0">
                <a:solidFill>
                  <a:srgbClr val="C00000"/>
                </a:solidFill>
                <a:latin typeface="Franklin Gothic Heavy" pitchFamily="34" charset="0"/>
                <a:cs typeface="Arial" pitchFamily="34" charset="0"/>
              </a:rPr>
              <a:t/>
            </a:r>
            <a:br>
              <a:rPr lang="ru-RU" sz="2800" i="1" kern="0" cap="none" dirty="0" smtClean="0">
                <a:solidFill>
                  <a:srgbClr val="C00000"/>
                </a:solidFill>
                <a:latin typeface="Franklin Gothic Heavy" pitchFamily="34" charset="0"/>
                <a:cs typeface="Arial" pitchFamily="34" charset="0"/>
              </a:rPr>
            </a:br>
            <a:r>
              <a:rPr lang="ru-RU" sz="2800" i="1" kern="0" cap="none" dirty="0">
                <a:solidFill>
                  <a:srgbClr val="C00000"/>
                </a:solidFill>
                <a:latin typeface="Franklin Gothic Heavy" pitchFamily="34" charset="0"/>
                <a:cs typeface="Arial" pitchFamily="34" charset="0"/>
              </a:rPr>
              <a:t/>
            </a:r>
            <a:br>
              <a:rPr lang="ru-RU" sz="2800" i="1" kern="0" cap="none" dirty="0">
                <a:solidFill>
                  <a:srgbClr val="C00000"/>
                </a:solidFill>
                <a:latin typeface="Franklin Gothic Heavy" pitchFamily="34" charset="0"/>
                <a:cs typeface="Arial" pitchFamily="34" charset="0"/>
              </a:rPr>
            </a:br>
            <a:endParaRPr lang="ru-RU" sz="2800" dirty="0">
              <a:solidFill>
                <a:srgbClr val="008080"/>
              </a:solidFill>
            </a:endParaRPr>
          </a:p>
        </p:txBody>
      </p:sp>
      <p:pic>
        <p:nvPicPr>
          <p:cNvPr id="1026" name="Picture 2" descr="H:\КОНКУРСЫ 21\ДИНАСТИИ\династии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392" y="836712"/>
            <a:ext cx="2160240" cy="31826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02040" y="4653136"/>
            <a:ext cx="8918728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kern="0" dirty="0">
                <a:solidFill>
                  <a:srgbClr val="C00000"/>
                </a:solidFill>
                <a:latin typeface="Franklin Gothic Heavy" pitchFamily="34" charset="0"/>
                <a:cs typeface="Arial" pitchFamily="34" charset="0"/>
              </a:rPr>
              <a:t/>
            </a:r>
            <a:br>
              <a:rPr lang="ru-RU" i="1" kern="0" dirty="0">
                <a:solidFill>
                  <a:srgbClr val="C00000"/>
                </a:solidFill>
                <a:latin typeface="Franklin Gothic Heavy" pitchFamily="34" charset="0"/>
                <a:cs typeface="Arial" pitchFamily="34" charset="0"/>
              </a:rPr>
            </a:br>
            <a:r>
              <a:rPr lang="ru-RU" sz="3200" i="1" kern="0" dirty="0">
                <a:solidFill>
                  <a:srgbClr val="C00000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Heavy" pitchFamily="34" charset="0"/>
                <a:ea typeface="+mj-ea"/>
                <a:cs typeface="Arial" pitchFamily="34" charset="0"/>
              </a:rPr>
              <a:t>Общий трудовой педагогический стаж </a:t>
            </a:r>
            <a:endParaRPr lang="ru-RU" sz="3200" i="1" kern="0" dirty="0" smtClean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  <a:latin typeface="Franklin Gothic Heavy" pitchFamily="34" charset="0"/>
              <a:ea typeface="+mj-ea"/>
              <a:cs typeface="Arial" pitchFamily="34" charset="0"/>
            </a:endParaRPr>
          </a:p>
          <a:p>
            <a:pPr algn="ctr"/>
            <a:r>
              <a:rPr lang="ru-RU" sz="3200" i="1" kern="0" dirty="0" smtClean="0">
                <a:solidFill>
                  <a:srgbClr val="C00000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Heavy" pitchFamily="34" charset="0"/>
                <a:ea typeface="+mj-ea"/>
                <a:cs typeface="Arial" pitchFamily="34" charset="0"/>
              </a:rPr>
              <a:t>в династии – 119 лет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690121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81696" y="188640"/>
            <a:ext cx="4008040" cy="70019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auto"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</a:pPr>
            <a:r>
              <a:rPr lang="ru-RU" sz="2300" b="1" dirty="0" smtClean="0">
                <a:solidFill>
                  <a:srgbClr val="C00000"/>
                </a:solidFill>
                <a:latin typeface="Franklin Gothic Demi" pitchFamily="34" charset="0"/>
              </a:rPr>
              <a:t>Жена сына, </a:t>
            </a:r>
            <a:endParaRPr lang="ru-RU" sz="2300" b="1" dirty="0">
              <a:solidFill>
                <a:srgbClr val="C00000"/>
              </a:solidFill>
              <a:latin typeface="Franklin Gothic Demi" pitchFamily="34" charset="0"/>
            </a:endParaRPr>
          </a:p>
          <a:p>
            <a:pPr lvl="0" algn="ctr" fontAlgn="auto"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</a:pPr>
            <a:r>
              <a:rPr lang="ru-RU" sz="2300" b="1" dirty="0" smtClean="0">
                <a:solidFill>
                  <a:srgbClr val="C00000"/>
                </a:solidFill>
                <a:latin typeface="Franklin Gothic Demi" pitchFamily="34" charset="0"/>
              </a:rPr>
              <a:t>ШАХМАТОВА АНАСТАСИЯ МИХАЙЛОВНА – </a:t>
            </a:r>
            <a:r>
              <a:rPr lang="ru-RU" sz="2300" b="1" dirty="0">
                <a:solidFill>
                  <a:srgbClr val="C00000"/>
                </a:solidFill>
                <a:latin typeface="Franklin Gothic Demi" pitchFamily="34" charset="0"/>
              </a:rPr>
              <a:t>с </a:t>
            </a:r>
            <a:r>
              <a:rPr lang="ru-RU" sz="2300" b="1" dirty="0" smtClean="0">
                <a:solidFill>
                  <a:srgbClr val="C00000"/>
                </a:solidFill>
                <a:latin typeface="Franklin Gothic Demi" pitchFamily="34" charset="0"/>
              </a:rPr>
              <a:t>2013 </a:t>
            </a:r>
            <a:r>
              <a:rPr lang="ru-RU" sz="2300" b="1" dirty="0">
                <a:solidFill>
                  <a:srgbClr val="C00000"/>
                </a:solidFill>
                <a:latin typeface="Franklin Gothic Demi" pitchFamily="34" charset="0"/>
              </a:rPr>
              <a:t>по 2022 </a:t>
            </a:r>
            <a:r>
              <a:rPr lang="ru-RU" sz="2300" b="1" dirty="0" err="1">
                <a:solidFill>
                  <a:srgbClr val="C00000"/>
                </a:solidFill>
                <a:latin typeface="Franklin Gothic Demi" pitchFamily="34" charset="0"/>
              </a:rPr>
              <a:t>г.г</a:t>
            </a:r>
            <a:r>
              <a:rPr lang="ru-RU" sz="2300" b="1" dirty="0">
                <a:solidFill>
                  <a:srgbClr val="C00000"/>
                </a:solidFill>
                <a:latin typeface="Franklin Gothic Demi" pitchFamily="34" charset="0"/>
              </a:rPr>
              <a:t> </a:t>
            </a:r>
            <a:r>
              <a:rPr lang="ru-RU" sz="2300" b="1" dirty="0" smtClean="0">
                <a:solidFill>
                  <a:srgbClr val="C00000"/>
                </a:solidFill>
                <a:latin typeface="Franklin Gothic Demi" pitchFamily="34" charset="0"/>
              </a:rPr>
              <a:t>работала </a:t>
            </a:r>
            <a:r>
              <a:rPr lang="ru-RU" sz="2300" b="1" dirty="0">
                <a:solidFill>
                  <a:srgbClr val="C00000"/>
                </a:solidFill>
                <a:latin typeface="Franklin Gothic Demi" pitchFamily="34" charset="0"/>
              </a:rPr>
              <a:t>учителем </a:t>
            </a:r>
          </a:p>
          <a:p>
            <a:pPr lvl="0" algn="ctr" fontAlgn="auto"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</a:pPr>
            <a:r>
              <a:rPr lang="ru-RU" sz="2300" b="1" dirty="0">
                <a:solidFill>
                  <a:srgbClr val="C00000"/>
                </a:solidFill>
                <a:latin typeface="Franklin Gothic Demi" pitchFamily="34" charset="0"/>
              </a:rPr>
              <a:t>и</a:t>
            </a:r>
            <a:r>
              <a:rPr lang="ru-RU" sz="2300" b="1" dirty="0" smtClean="0">
                <a:solidFill>
                  <a:srgbClr val="C00000"/>
                </a:solidFill>
                <a:latin typeface="Franklin Gothic Demi" pitchFamily="34" charset="0"/>
              </a:rPr>
              <a:t>стории и обществознания</a:t>
            </a:r>
            <a:endParaRPr lang="ru-RU" sz="2300" b="1" dirty="0">
              <a:solidFill>
                <a:srgbClr val="C00000"/>
              </a:solidFill>
              <a:latin typeface="Franklin Gothic Demi" pitchFamily="34" charset="0"/>
            </a:endParaRPr>
          </a:p>
          <a:p>
            <a:pPr lvl="0" algn="ctr" fontAlgn="auto"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</a:pPr>
            <a:r>
              <a:rPr lang="ru-RU" sz="2300" b="1" dirty="0">
                <a:solidFill>
                  <a:srgbClr val="C00000"/>
                </a:solidFill>
                <a:latin typeface="Franklin Gothic Demi" pitchFamily="34" charset="0"/>
              </a:rPr>
              <a:t>в МБОУ "Средняя общеобразовательная школа №9 с углубленным изучением отдельных предметов" </a:t>
            </a:r>
          </a:p>
          <a:p>
            <a:pPr lvl="0" algn="ctr" fontAlgn="auto"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</a:pPr>
            <a:r>
              <a:rPr lang="ru-RU" sz="2300" b="1" dirty="0">
                <a:solidFill>
                  <a:srgbClr val="C00000"/>
                </a:solidFill>
                <a:latin typeface="Franklin Gothic Demi" pitchFamily="34" charset="0"/>
              </a:rPr>
              <a:t>в г. Елабуга.</a:t>
            </a:r>
          </a:p>
          <a:p>
            <a:pPr lvl="0" algn="ctr" fontAlgn="auto"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</a:pPr>
            <a:r>
              <a:rPr lang="ru-RU" sz="2300" b="1" dirty="0">
                <a:solidFill>
                  <a:srgbClr val="C00000"/>
                </a:solidFill>
                <a:latin typeface="Franklin Gothic Demi" pitchFamily="34" charset="0"/>
              </a:rPr>
              <a:t> С  августа 2022 г </a:t>
            </a:r>
            <a:r>
              <a:rPr lang="ru-RU" sz="2300" b="1" dirty="0" smtClean="0">
                <a:solidFill>
                  <a:srgbClr val="C00000"/>
                </a:solidFill>
                <a:latin typeface="Franklin Gothic Demi" pitchFamily="34" charset="0"/>
              </a:rPr>
              <a:t> преподает</a:t>
            </a:r>
            <a:endParaRPr lang="ru-RU" sz="2300" b="1" dirty="0">
              <a:solidFill>
                <a:srgbClr val="C00000"/>
              </a:solidFill>
              <a:latin typeface="Franklin Gothic Demi" pitchFamily="34" charset="0"/>
            </a:endParaRPr>
          </a:p>
          <a:p>
            <a:pPr lvl="0" algn="ctr" fontAlgn="auto"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</a:pPr>
            <a:r>
              <a:rPr lang="ru-RU" sz="2300" b="1" dirty="0" smtClean="0">
                <a:solidFill>
                  <a:srgbClr val="C00000"/>
                </a:solidFill>
                <a:latin typeface="Franklin Gothic Demi" pitchFamily="34" charset="0"/>
              </a:rPr>
              <a:t>историю </a:t>
            </a:r>
            <a:r>
              <a:rPr lang="ru-RU" sz="2300" b="1" dirty="0">
                <a:solidFill>
                  <a:srgbClr val="C00000"/>
                </a:solidFill>
                <a:latin typeface="Franklin Gothic Demi" pitchFamily="34" charset="0"/>
              </a:rPr>
              <a:t>и </a:t>
            </a:r>
            <a:r>
              <a:rPr lang="ru-RU" sz="2300" b="1" dirty="0" smtClean="0">
                <a:solidFill>
                  <a:srgbClr val="C00000"/>
                </a:solidFill>
                <a:latin typeface="Franklin Gothic Demi" pitchFamily="34" charset="0"/>
              </a:rPr>
              <a:t>обществознание </a:t>
            </a:r>
            <a:r>
              <a:rPr lang="ru-RU" sz="2300" b="1" dirty="0">
                <a:solidFill>
                  <a:srgbClr val="C00000"/>
                </a:solidFill>
                <a:latin typeface="Franklin Gothic Demi" pitchFamily="34" charset="0"/>
              </a:rPr>
              <a:t>в ГАОУ «Школа </a:t>
            </a:r>
            <a:r>
              <a:rPr lang="ru-RU" sz="2300" b="1" dirty="0" err="1">
                <a:solidFill>
                  <a:srgbClr val="C00000"/>
                </a:solidFill>
                <a:latin typeface="Franklin Gothic Demi" pitchFamily="34" charset="0"/>
              </a:rPr>
              <a:t>Иннополис</a:t>
            </a:r>
            <a:r>
              <a:rPr lang="ru-RU" sz="2300" b="1" dirty="0">
                <a:solidFill>
                  <a:srgbClr val="C00000"/>
                </a:solidFill>
                <a:latin typeface="Franklin Gothic Demi" pitchFamily="34" charset="0"/>
              </a:rPr>
              <a:t>», педагогический стаж – </a:t>
            </a:r>
            <a:endParaRPr lang="ru-RU" sz="2300" b="1" dirty="0" smtClean="0">
              <a:solidFill>
                <a:srgbClr val="C00000"/>
              </a:solidFill>
              <a:latin typeface="Franklin Gothic Demi" pitchFamily="34" charset="0"/>
            </a:endParaRPr>
          </a:p>
          <a:p>
            <a:pPr lvl="0" algn="ctr" fontAlgn="auto"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</a:pPr>
            <a:r>
              <a:rPr lang="ru-RU" sz="2300" b="1" dirty="0" smtClean="0">
                <a:solidFill>
                  <a:srgbClr val="C00000"/>
                </a:solidFill>
                <a:latin typeface="Franklin Gothic Demi" pitchFamily="34" charset="0"/>
              </a:rPr>
              <a:t>10 </a:t>
            </a:r>
            <a:r>
              <a:rPr lang="ru-RU" sz="2300" b="1" dirty="0">
                <a:solidFill>
                  <a:srgbClr val="C00000"/>
                </a:solidFill>
                <a:latin typeface="Franklin Gothic Demi" pitchFamily="34" charset="0"/>
              </a:rPr>
              <a:t>лет</a:t>
            </a:r>
          </a:p>
          <a:p>
            <a:pPr lvl="0" algn="ctr" fontAlgn="auto"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</a:pPr>
            <a:endParaRPr lang="ru-RU" b="1" dirty="0">
              <a:solidFill>
                <a:srgbClr val="C00000"/>
              </a:solidFill>
              <a:latin typeface="Franklin Gothic Demi" pitchFamily="34" charset="0"/>
            </a:endParaRPr>
          </a:p>
        </p:txBody>
      </p:sp>
      <p:pic>
        <p:nvPicPr>
          <p:cNvPr id="4098" name="Picture 2" descr="F:\КОНКУРСЫ 21\ДИНАСТИИ\Настя\2 иннополис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83956"/>
            <a:ext cx="4424064" cy="6089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83360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КОНКУРСЫ 21\ДИНАСТИИ\Настя\3 иннополис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0" t="4667" b="7333"/>
          <a:stretch/>
        </p:blipFill>
        <p:spPr bwMode="auto">
          <a:xfrm>
            <a:off x="323528" y="320040"/>
            <a:ext cx="8549640" cy="6035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99516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D:\Пользователь\Downloads\Даша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56"/>
          <a:stretch/>
        </p:blipFill>
        <p:spPr bwMode="auto">
          <a:xfrm>
            <a:off x="611560" y="332656"/>
            <a:ext cx="3672408" cy="6325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148064" y="826141"/>
            <a:ext cx="3259009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auto"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</a:pPr>
            <a:r>
              <a:rPr lang="ru-RU" sz="2800" b="1" dirty="0" smtClean="0">
                <a:solidFill>
                  <a:srgbClr val="C00000"/>
                </a:solidFill>
                <a:latin typeface="Franklin Gothic Demi" pitchFamily="34" charset="0"/>
              </a:rPr>
              <a:t>Моя дочь </a:t>
            </a:r>
          </a:p>
          <a:p>
            <a:pPr lvl="0" algn="ctr" fontAlgn="auto"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</a:pPr>
            <a:r>
              <a:rPr lang="ru-RU" sz="2800" b="1" dirty="0" smtClean="0">
                <a:solidFill>
                  <a:srgbClr val="C00000"/>
                </a:solidFill>
                <a:latin typeface="Franklin Gothic Demi" pitchFamily="34" charset="0"/>
              </a:rPr>
              <a:t>ЯКОВЛЕВА </a:t>
            </a:r>
          </a:p>
          <a:p>
            <a:pPr lvl="0" algn="ctr" fontAlgn="auto"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</a:pPr>
            <a:r>
              <a:rPr lang="ru-RU" sz="2800" b="1" dirty="0" smtClean="0">
                <a:solidFill>
                  <a:srgbClr val="C00000"/>
                </a:solidFill>
                <a:latin typeface="Franklin Gothic Demi" pitchFamily="34" charset="0"/>
              </a:rPr>
              <a:t>ДАРЬЯ СЕРГЕЕВНА </a:t>
            </a:r>
            <a:r>
              <a:rPr lang="ru-RU" sz="2800" b="1" dirty="0">
                <a:solidFill>
                  <a:srgbClr val="C00000"/>
                </a:solidFill>
                <a:latin typeface="Franklin Gothic Demi" pitchFamily="34" charset="0"/>
              </a:rPr>
              <a:t>– воспитатель в МАДОУ «Центр развития ребенка – детский сад 374» городского округа Самара, педагогический стаж </a:t>
            </a:r>
            <a:r>
              <a:rPr lang="ru-RU" sz="2800" b="1" dirty="0" smtClean="0">
                <a:solidFill>
                  <a:srgbClr val="C00000"/>
                </a:solidFill>
                <a:latin typeface="Franklin Gothic Demi" pitchFamily="34" charset="0"/>
              </a:rPr>
              <a:t>- 4 года</a:t>
            </a:r>
            <a:endParaRPr lang="ru-RU" sz="2800" b="1" dirty="0">
              <a:solidFill>
                <a:srgbClr val="C00000"/>
              </a:solidFill>
              <a:latin typeface="Franklin Gothic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1335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КБ4школа\Downloads\IMG-20220325-WA0008(1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58"/>
          <a:stretch/>
        </p:blipFill>
        <p:spPr bwMode="auto">
          <a:xfrm>
            <a:off x="179512" y="269288"/>
            <a:ext cx="8784976" cy="6257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6775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92880" y="1124744"/>
            <a:ext cx="435597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auto"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</a:pPr>
            <a:r>
              <a:rPr lang="ru-RU" sz="2600" b="1" dirty="0">
                <a:solidFill>
                  <a:srgbClr val="C00000"/>
                </a:solidFill>
                <a:latin typeface="Franklin Gothic Demi" pitchFamily="34" charset="0"/>
              </a:rPr>
              <a:t>Моя </a:t>
            </a:r>
            <a:r>
              <a:rPr lang="ru-RU" sz="2600" b="1" dirty="0" smtClean="0">
                <a:solidFill>
                  <a:srgbClr val="C00000"/>
                </a:solidFill>
                <a:latin typeface="Franklin Gothic Demi" pitchFamily="34" charset="0"/>
              </a:rPr>
              <a:t>мама, </a:t>
            </a:r>
          </a:p>
          <a:p>
            <a:pPr lvl="0" algn="ctr" fontAlgn="auto"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</a:pPr>
            <a:r>
              <a:rPr lang="ru-RU" sz="2600" b="1" dirty="0" smtClean="0">
                <a:solidFill>
                  <a:srgbClr val="C00000"/>
                </a:solidFill>
                <a:latin typeface="Franklin Gothic Demi" pitchFamily="34" charset="0"/>
              </a:rPr>
              <a:t>ВАХНИНА  ЛЮДМИЛА АЛЕКСЕЕВНА, </a:t>
            </a:r>
          </a:p>
          <a:p>
            <a:pPr lvl="0" algn="ctr" fontAlgn="auto"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</a:pPr>
            <a:r>
              <a:rPr lang="ru-RU" sz="2600" b="1" dirty="0" smtClean="0">
                <a:solidFill>
                  <a:srgbClr val="C00000"/>
                </a:solidFill>
                <a:latin typeface="Franklin Gothic Demi" pitchFamily="34" charset="0"/>
              </a:rPr>
              <a:t>работала </a:t>
            </a:r>
            <a:r>
              <a:rPr lang="ru-RU" sz="2600" b="1" dirty="0">
                <a:solidFill>
                  <a:srgbClr val="C00000"/>
                </a:solidFill>
                <a:latin typeface="Franklin Gothic Demi" pitchFamily="34" charset="0"/>
              </a:rPr>
              <a:t>воспитателем </a:t>
            </a:r>
            <a:endParaRPr lang="ru-RU" sz="2600" b="1" dirty="0" smtClean="0">
              <a:solidFill>
                <a:srgbClr val="C00000"/>
              </a:solidFill>
              <a:latin typeface="Franklin Gothic Demi" pitchFamily="34" charset="0"/>
            </a:endParaRPr>
          </a:p>
          <a:p>
            <a:pPr lvl="0" algn="ctr" fontAlgn="auto"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</a:pPr>
            <a:r>
              <a:rPr lang="ru-RU" sz="2600" b="1" dirty="0" smtClean="0">
                <a:solidFill>
                  <a:srgbClr val="C00000"/>
                </a:solidFill>
                <a:latin typeface="Franklin Gothic Demi" pitchFamily="34" charset="0"/>
              </a:rPr>
              <a:t>в </a:t>
            </a:r>
            <a:r>
              <a:rPr lang="ru-RU" sz="2600" b="1" dirty="0">
                <a:solidFill>
                  <a:srgbClr val="C00000"/>
                </a:solidFill>
                <a:latin typeface="Franklin Gothic Demi" pitchFamily="34" charset="0"/>
              </a:rPr>
              <a:t>ДОУ «Теремок» </a:t>
            </a:r>
            <a:r>
              <a:rPr lang="ru-RU" sz="2600" b="1" dirty="0" smtClean="0">
                <a:solidFill>
                  <a:srgbClr val="C00000"/>
                </a:solidFill>
                <a:latin typeface="Franklin Gothic Demi" pitchFamily="34" charset="0"/>
              </a:rPr>
              <a:t> в селе Красный Бор</a:t>
            </a:r>
          </a:p>
          <a:p>
            <a:pPr lvl="0" algn="ctr" fontAlgn="auto"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</a:pPr>
            <a:r>
              <a:rPr lang="ru-RU" sz="2600" b="1" dirty="0" smtClean="0">
                <a:solidFill>
                  <a:srgbClr val="C00000"/>
                </a:solidFill>
                <a:latin typeface="Franklin Gothic Demi" pitchFamily="34" charset="0"/>
              </a:rPr>
              <a:t>с 1973 года по 2001 год,</a:t>
            </a:r>
          </a:p>
          <a:p>
            <a:pPr lvl="0" algn="ctr" fontAlgn="auto"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</a:pPr>
            <a:r>
              <a:rPr lang="ru-RU" sz="2600" b="1" dirty="0">
                <a:solidFill>
                  <a:srgbClr val="C00000"/>
                </a:solidFill>
                <a:latin typeface="Franklin Gothic Demi" pitchFamily="34" charset="0"/>
              </a:rPr>
              <a:t>п</a:t>
            </a:r>
            <a:r>
              <a:rPr lang="ru-RU" sz="2600" b="1" dirty="0" smtClean="0">
                <a:solidFill>
                  <a:srgbClr val="C00000"/>
                </a:solidFill>
                <a:latin typeface="Franklin Gothic Demi" pitchFamily="34" charset="0"/>
              </a:rPr>
              <a:t>едагогический стаж – </a:t>
            </a:r>
          </a:p>
          <a:p>
            <a:pPr lvl="0" algn="ctr" fontAlgn="auto"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</a:pPr>
            <a:r>
              <a:rPr lang="ru-RU" sz="2600" b="1" dirty="0" smtClean="0">
                <a:solidFill>
                  <a:srgbClr val="C00000"/>
                </a:solidFill>
                <a:latin typeface="Franklin Gothic Demi" pitchFamily="34" charset="0"/>
              </a:rPr>
              <a:t>28 лет</a:t>
            </a:r>
            <a:endParaRPr lang="ru-RU" sz="2600" b="1" dirty="0">
              <a:solidFill>
                <a:srgbClr val="C00000"/>
              </a:solidFill>
              <a:latin typeface="Franklin Gothic Demi" pitchFamily="34" charset="0"/>
            </a:endParaRPr>
          </a:p>
        </p:txBody>
      </p:sp>
      <p:pic>
        <p:nvPicPr>
          <p:cNvPr id="2050" name="Picture 2" descr="D:\Фото\Моя семья\Мамуля (2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996" y="476672"/>
            <a:ext cx="4359907" cy="5949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982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386416" y="653493"/>
            <a:ext cx="437574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kern="0" dirty="0">
                <a:solidFill>
                  <a:srgbClr val="C00000"/>
                </a:solidFill>
                <a:latin typeface="Franklin Gothic Heavy" pitchFamily="34" charset="0"/>
                <a:cs typeface="Arial" pitchFamily="34" charset="0"/>
              </a:rPr>
              <a:t>ПАТРИКЕЕВА ИРИНА ГЕННАДЬЕВНА </a:t>
            </a:r>
            <a:br>
              <a:rPr lang="ru-RU" sz="2800" b="1" kern="0" dirty="0">
                <a:solidFill>
                  <a:srgbClr val="C00000"/>
                </a:solidFill>
                <a:latin typeface="Franklin Gothic Heavy" pitchFamily="34" charset="0"/>
                <a:cs typeface="Arial" pitchFamily="34" charset="0"/>
              </a:rPr>
            </a:br>
            <a:r>
              <a:rPr lang="ru-RU" sz="2800" kern="0" dirty="0" smtClean="0">
                <a:solidFill>
                  <a:srgbClr val="C00000"/>
                </a:solidFill>
                <a:latin typeface="Franklin Gothic Heavy" pitchFamily="34" charset="0"/>
                <a:cs typeface="Arial" pitchFamily="34" charset="0"/>
              </a:rPr>
              <a:t>учитель </a:t>
            </a:r>
            <a:r>
              <a:rPr lang="ru-RU" sz="2800" kern="0" dirty="0">
                <a:solidFill>
                  <a:srgbClr val="C00000"/>
                </a:solidFill>
                <a:latin typeface="Franklin Gothic Heavy" pitchFamily="34" charset="0"/>
                <a:cs typeface="Arial" pitchFamily="34" charset="0"/>
              </a:rPr>
              <a:t>физической культуры</a:t>
            </a:r>
            <a:br>
              <a:rPr lang="ru-RU" sz="2800" kern="0" dirty="0">
                <a:solidFill>
                  <a:srgbClr val="C00000"/>
                </a:solidFill>
                <a:latin typeface="Franklin Gothic Heavy" pitchFamily="34" charset="0"/>
                <a:cs typeface="Arial" pitchFamily="34" charset="0"/>
              </a:rPr>
            </a:br>
            <a:r>
              <a:rPr lang="ru-RU" sz="2800" kern="0" dirty="0">
                <a:solidFill>
                  <a:srgbClr val="C00000"/>
                </a:solidFill>
                <a:latin typeface="Franklin Gothic Heavy" pitchFamily="34" charset="0"/>
                <a:cs typeface="Arial" pitchFamily="34" charset="0"/>
              </a:rPr>
              <a:t>МБОУ </a:t>
            </a:r>
            <a:r>
              <a:rPr lang="ru-RU" sz="2800" kern="0" dirty="0" err="1">
                <a:solidFill>
                  <a:srgbClr val="C00000"/>
                </a:solidFill>
                <a:latin typeface="Franklin Gothic Heavy" pitchFamily="34" charset="0"/>
                <a:cs typeface="Arial" pitchFamily="34" charset="0"/>
              </a:rPr>
              <a:t>Красноборской</a:t>
            </a:r>
            <a:r>
              <a:rPr lang="ru-RU" sz="2800" kern="0" dirty="0">
                <a:solidFill>
                  <a:srgbClr val="C00000"/>
                </a:solidFill>
                <a:latin typeface="Franklin Gothic Heavy" pitchFamily="34" charset="0"/>
                <a:cs typeface="Arial" pitchFamily="34" charset="0"/>
              </a:rPr>
              <a:t> средней общеобразовательной школы </a:t>
            </a:r>
            <a:r>
              <a:rPr lang="ru-RU" sz="2800" kern="0" dirty="0" smtClean="0">
                <a:solidFill>
                  <a:srgbClr val="C00000"/>
                </a:solidFill>
                <a:latin typeface="Franklin Gothic Heavy" pitchFamily="34" charset="0"/>
                <a:cs typeface="Arial" pitchFamily="34" charset="0"/>
              </a:rPr>
              <a:t>Агрызского </a:t>
            </a:r>
            <a:r>
              <a:rPr lang="ru-RU" sz="2800" kern="0" dirty="0">
                <a:solidFill>
                  <a:srgbClr val="C00000"/>
                </a:solidFill>
                <a:latin typeface="Franklin Gothic Heavy" pitchFamily="34" charset="0"/>
                <a:cs typeface="Arial" pitchFamily="34" charset="0"/>
              </a:rPr>
              <a:t>муниципального района </a:t>
            </a:r>
            <a:r>
              <a:rPr lang="ru-RU" sz="2800" kern="0" dirty="0" smtClean="0">
                <a:solidFill>
                  <a:srgbClr val="C00000"/>
                </a:solidFill>
                <a:latin typeface="Franklin Gothic Heavy" pitchFamily="34" charset="0"/>
                <a:cs typeface="Arial" pitchFamily="34" charset="0"/>
              </a:rPr>
              <a:t>РТ,</a:t>
            </a:r>
            <a:r>
              <a:rPr lang="ru-RU" sz="2800" kern="0" dirty="0">
                <a:solidFill>
                  <a:srgbClr val="C00000"/>
                </a:solidFill>
                <a:latin typeface="Franklin Gothic Heavy" pitchFamily="34" charset="0"/>
                <a:cs typeface="Arial" pitchFamily="34" charset="0"/>
              </a:rPr>
              <a:t/>
            </a:r>
            <a:br>
              <a:rPr lang="ru-RU" sz="2800" kern="0" dirty="0">
                <a:solidFill>
                  <a:srgbClr val="C00000"/>
                </a:solidFill>
                <a:latin typeface="Franklin Gothic Heavy" pitchFamily="34" charset="0"/>
                <a:cs typeface="Arial" pitchFamily="34" charset="0"/>
              </a:rPr>
            </a:br>
            <a:r>
              <a:rPr lang="ru-RU" sz="2800" kern="0" dirty="0">
                <a:solidFill>
                  <a:srgbClr val="C00000"/>
                </a:solidFill>
                <a:latin typeface="Franklin Gothic Heavy" pitchFamily="34" charset="0"/>
                <a:cs typeface="Arial" pitchFamily="34" charset="0"/>
              </a:rPr>
              <a:t>п</a:t>
            </a:r>
            <a:r>
              <a:rPr lang="ru-RU" sz="2800" kern="0" dirty="0" smtClean="0">
                <a:solidFill>
                  <a:srgbClr val="C00000"/>
                </a:solidFill>
                <a:latin typeface="Franklin Gothic Heavy" pitchFamily="34" charset="0"/>
                <a:cs typeface="Arial" pitchFamily="34" charset="0"/>
              </a:rPr>
              <a:t>едагогический </a:t>
            </a:r>
            <a:r>
              <a:rPr lang="ru-RU" sz="2800" kern="0" dirty="0">
                <a:solidFill>
                  <a:srgbClr val="C00000"/>
                </a:solidFill>
                <a:latin typeface="Franklin Gothic Heavy" pitchFamily="34" charset="0"/>
                <a:cs typeface="Arial" pitchFamily="34" charset="0"/>
              </a:rPr>
              <a:t>стаж – </a:t>
            </a:r>
            <a:r>
              <a:rPr lang="ru-RU" sz="2800" kern="0" dirty="0" smtClean="0">
                <a:solidFill>
                  <a:srgbClr val="C00000"/>
                </a:solidFill>
                <a:latin typeface="Franklin Gothic Heavy" pitchFamily="34" charset="0"/>
                <a:cs typeface="Arial" pitchFamily="34" charset="0"/>
              </a:rPr>
              <a:t>37 лет</a:t>
            </a:r>
            <a:endParaRPr lang="ru-RU" sz="2800" dirty="0"/>
          </a:p>
        </p:txBody>
      </p:sp>
      <p:pic>
        <p:nvPicPr>
          <p:cNvPr id="3074" name="Picture 2" descr="D:\Фото\Моя семья\И.Г.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3936437" cy="5904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5646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D:\Пользователь\Desktop\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88640"/>
            <a:ext cx="4176464" cy="654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17633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D:\Фото\ФОТО стенд\P122026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7"/>
          <a:stretch/>
        </p:blipFill>
        <p:spPr bwMode="auto">
          <a:xfrm>
            <a:off x="251520" y="2766604"/>
            <a:ext cx="4896544" cy="3913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:\Фото\Всякие спортивные фото, стихи о спорте\x_8748267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7078" y="188640"/>
            <a:ext cx="4795318" cy="3467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8289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3968" y="966437"/>
            <a:ext cx="4536504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auto"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</a:pPr>
            <a:r>
              <a:rPr lang="ru-RU" sz="2800" b="1" dirty="0">
                <a:solidFill>
                  <a:srgbClr val="C00000"/>
                </a:solidFill>
                <a:latin typeface="Franklin Gothic Demi" pitchFamily="34" charset="0"/>
              </a:rPr>
              <a:t>Моя сестренка, </a:t>
            </a:r>
            <a:endParaRPr lang="ru-RU" sz="2800" b="1" dirty="0" smtClean="0">
              <a:solidFill>
                <a:srgbClr val="C00000"/>
              </a:solidFill>
              <a:latin typeface="Franklin Gothic Demi" pitchFamily="34" charset="0"/>
            </a:endParaRPr>
          </a:p>
          <a:p>
            <a:pPr lvl="0" algn="ctr" fontAlgn="auto"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</a:pPr>
            <a:r>
              <a:rPr lang="ru-RU" sz="2800" b="1" dirty="0" smtClean="0">
                <a:solidFill>
                  <a:srgbClr val="C00000"/>
                </a:solidFill>
                <a:latin typeface="Franklin Gothic Demi" pitchFamily="34" charset="0"/>
              </a:rPr>
              <a:t>КРАСНОВА </a:t>
            </a:r>
          </a:p>
          <a:p>
            <a:pPr lvl="0" algn="ctr" fontAlgn="auto"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</a:pPr>
            <a:r>
              <a:rPr lang="ru-RU" sz="2800" b="1" dirty="0" smtClean="0">
                <a:solidFill>
                  <a:srgbClr val="C00000"/>
                </a:solidFill>
                <a:latin typeface="Franklin Gothic Demi" pitchFamily="34" charset="0"/>
              </a:rPr>
              <a:t>НАТАЛИЯ ГЕННАДЬЕВНА – </a:t>
            </a:r>
          </a:p>
          <a:p>
            <a:pPr lvl="0" algn="ctr" fontAlgn="auto"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</a:pPr>
            <a:r>
              <a:rPr lang="ru-RU" sz="2800" b="1" dirty="0" smtClean="0">
                <a:solidFill>
                  <a:srgbClr val="C00000"/>
                </a:solidFill>
                <a:latin typeface="Franklin Gothic Demi" pitchFamily="34" charset="0"/>
              </a:rPr>
              <a:t>учитель </a:t>
            </a:r>
            <a:r>
              <a:rPr lang="ru-RU" sz="2800" b="1" dirty="0">
                <a:solidFill>
                  <a:srgbClr val="C00000"/>
                </a:solidFill>
                <a:latin typeface="Franklin Gothic Demi" pitchFamily="34" charset="0"/>
              </a:rPr>
              <a:t>музыки </a:t>
            </a:r>
            <a:endParaRPr lang="ru-RU" sz="2800" b="1" dirty="0" smtClean="0">
              <a:solidFill>
                <a:srgbClr val="C00000"/>
              </a:solidFill>
              <a:latin typeface="Franklin Gothic Demi" pitchFamily="34" charset="0"/>
            </a:endParaRPr>
          </a:p>
          <a:p>
            <a:pPr lvl="0" algn="ctr" fontAlgn="auto"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</a:pPr>
            <a:r>
              <a:rPr lang="ru-RU" sz="2800" b="1" dirty="0">
                <a:solidFill>
                  <a:srgbClr val="C00000"/>
                </a:solidFill>
                <a:latin typeface="Franklin Gothic Demi" pitchFamily="34" charset="0"/>
              </a:rPr>
              <a:t>в</a:t>
            </a:r>
            <a:r>
              <a:rPr lang="ru-RU" sz="2800" b="1" dirty="0" smtClean="0">
                <a:solidFill>
                  <a:srgbClr val="C00000"/>
                </a:solidFill>
                <a:latin typeface="Franklin Gothic Demi" pitchFamily="34" charset="0"/>
              </a:rPr>
              <a:t> МБОУ «Средняя общеобразовательная школа </a:t>
            </a:r>
            <a:r>
              <a:rPr lang="ru-RU" sz="2800" b="1" dirty="0">
                <a:solidFill>
                  <a:srgbClr val="C00000"/>
                </a:solidFill>
                <a:latin typeface="Franklin Gothic Demi" pitchFamily="34" charset="0"/>
              </a:rPr>
              <a:t>№8</a:t>
            </a:r>
            <a:r>
              <a:rPr lang="ru-RU" sz="2800" b="1" dirty="0" smtClean="0">
                <a:solidFill>
                  <a:srgbClr val="C00000"/>
                </a:solidFill>
                <a:latin typeface="Franklin Gothic Demi" pitchFamily="34" charset="0"/>
              </a:rPr>
              <a:t>», </a:t>
            </a:r>
          </a:p>
          <a:p>
            <a:pPr lvl="0" algn="ctr" fontAlgn="auto"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</a:pPr>
            <a:r>
              <a:rPr lang="ru-RU" sz="2800" b="1" dirty="0" smtClean="0">
                <a:solidFill>
                  <a:srgbClr val="C00000"/>
                </a:solidFill>
                <a:latin typeface="Franklin Gothic Demi" pitchFamily="34" charset="0"/>
              </a:rPr>
              <a:t>г</a:t>
            </a:r>
            <a:r>
              <a:rPr lang="ru-RU" sz="2800" b="1" dirty="0">
                <a:solidFill>
                  <a:srgbClr val="C00000"/>
                </a:solidFill>
                <a:latin typeface="Franklin Gothic Demi" pitchFamily="34" charset="0"/>
              </a:rPr>
              <a:t>. Набережные Челны, </a:t>
            </a:r>
            <a:r>
              <a:rPr lang="ru-RU" sz="2800" b="1" dirty="0" smtClean="0">
                <a:solidFill>
                  <a:srgbClr val="C00000"/>
                </a:solidFill>
                <a:latin typeface="Franklin Gothic Demi" pitchFamily="34" charset="0"/>
              </a:rPr>
              <a:t>педагогический </a:t>
            </a:r>
            <a:r>
              <a:rPr lang="ru-RU" sz="2800" b="1" dirty="0">
                <a:solidFill>
                  <a:srgbClr val="C00000"/>
                </a:solidFill>
                <a:latin typeface="Franklin Gothic Demi" pitchFamily="34" charset="0"/>
              </a:rPr>
              <a:t>стаж – </a:t>
            </a:r>
            <a:endParaRPr lang="ru-RU" sz="2800" b="1" dirty="0" smtClean="0">
              <a:solidFill>
                <a:srgbClr val="C00000"/>
              </a:solidFill>
              <a:latin typeface="Franklin Gothic Demi" pitchFamily="34" charset="0"/>
            </a:endParaRPr>
          </a:p>
          <a:p>
            <a:pPr lvl="0" algn="ctr" fontAlgn="auto"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</a:pPr>
            <a:r>
              <a:rPr lang="ru-RU" sz="2800" b="1" dirty="0" smtClean="0">
                <a:solidFill>
                  <a:srgbClr val="C00000"/>
                </a:solidFill>
                <a:latin typeface="Franklin Gothic Demi" pitchFamily="34" charset="0"/>
              </a:rPr>
              <a:t>31 год</a:t>
            </a:r>
            <a:endParaRPr lang="ru-RU" sz="2800" b="1" dirty="0">
              <a:solidFill>
                <a:srgbClr val="C00000"/>
              </a:solidFill>
              <a:latin typeface="Franklin Gothic Demi" pitchFamily="34" charset="0"/>
            </a:endParaRPr>
          </a:p>
        </p:txBody>
      </p:sp>
      <p:pic>
        <p:nvPicPr>
          <p:cNvPr id="1026" name="Picture 2" descr="D:\Фото\Моя семья\доска почет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91414"/>
            <a:ext cx="3816424" cy="5746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8466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:\КОНКУРСЫ 21\ДИНАСТИИ\Наташа\IMG-20220325-WA00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60648"/>
            <a:ext cx="6047058" cy="6402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2487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63616" y="494616"/>
            <a:ext cx="4200872" cy="5863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auto"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</a:pPr>
            <a:r>
              <a:rPr lang="ru-RU" sz="2300" b="1" dirty="0">
                <a:solidFill>
                  <a:srgbClr val="C00000"/>
                </a:solidFill>
                <a:latin typeface="Franklin Gothic Demi" pitchFamily="34" charset="0"/>
              </a:rPr>
              <a:t>М</a:t>
            </a:r>
            <a:r>
              <a:rPr lang="ru-RU" sz="2300" b="1" dirty="0" smtClean="0">
                <a:solidFill>
                  <a:srgbClr val="C00000"/>
                </a:solidFill>
                <a:latin typeface="Franklin Gothic Demi" pitchFamily="34" charset="0"/>
              </a:rPr>
              <a:t>ой </a:t>
            </a:r>
            <a:r>
              <a:rPr lang="ru-RU" sz="2300" b="1" dirty="0">
                <a:solidFill>
                  <a:srgbClr val="C00000"/>
                </a:solidFill>
                <a:latin typeface="Franklin Gothic Demi" pitchFamily="34" charset="0"/>
              </a:rPr>
              <a:t>сын, </a:t>
            </a:r>
          </a:p>
          <a:p>
            <a:pPr lvl="0" algn="ctr" fontAlgn="auto"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</a:pPr>
            <a:r>
              <a:rPr lang="ru-RU" sz="2300" b="1" dirty="0" smtClean="0">
                <a:solidFill>
                  <a:srgbClr val="C00000"/>
                </a:solidFill>
                <a:latin typeface="Franklin Gothic Demi" pitchFamily="34" charset="0"/>
              </a:rPr>
              <a:t>ПАТРИКЕЕВ </a:t>
            </a:r>
          </a:p>
          <a:p>
            <a:pPr lvl="0" algn="ctr" fontAlgn="auto"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</a:pPr>
            <a:r>
              <a:rPr lang="ru-RU" sz="2300" b="1" dirty="0" smtClean="0">
                <a:solidFill>
                  <a:srgbClr val="C00000"/>
                </a:solidFill>
                <a:latin typeface="Franklin Gothic Demi" pitchFamily="34" charset="0"/>
              </a:rPr>
              <a:t>НИКИТА СЕРГЕЕВИЧ – с 2014 по 2022 </a:t>
            </a:r>
            <a:r>
              <a:rPr lang="ru-RU" sz="2300" b="1" dirty="0" err="1" smtClean="0">
                <a:solidFill>
                  <a:srgbClr val="C00000"/>
                </a:solidFill>
                <a:latin typeface="Franklin Gothic Demi" pitchFamily="34" charset="0"/>
              </a:rPr>
              <a:t>г.г</a:t>
            </a:r>
            <a:r>
              <a:rPr lang="ru-RU" sz="2300" b="1" dirty="0" smtClean="0">
                <a:solidFill>
                  <a:srgbClr val="C00000"/>
                </a:solidFill>
                <a:latin typeface="Franklin Gothic Demi" pitchFamily="34" charset="0"/>
              </a:rPr>
              <a:t> работал учителем</a:t>
            </a:r>
            <a:r>
              <a:rPr lang="ru-RU" sz="2300" b="1" dirty="0">
                <a:solidFill>
                  <a:srgbClr val="C00000"/>
                </a:solidFill>
                <a:latin typeface="Franklin Gothic Demi" pitchFamily="34" charset="0"/>
              </a:rPr>
              <a:t> </a:t>
            </a:r>
            <a:endParaRPr lang="ru-RU" sz="2300" b="1" dirty="0" smtClean="0">
              <a:solidFill>
                <a:srgbClr val="C00000"/>
              </a:solidFill>
              <a:latin typeface="Franklin Gothic Demi" pitchFamily="34" charset="0"/>
            </a:endParaRPr>
          </a:p>
          <a:p>
            <a:pPr lvl="0" algn="ctr" fontAlgn="auto"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</a:pPr>
            <a:r>
              <a:rPr lang="ru-RU" sz="2300" b="1" dirty="0" smtClean="0">
                <a:solidFill>
                  <a:srgbClr val="C00000"/>
                </a:solidFill>
                <a:latin typeface="Franklin Gothic Demi" pitchFamily="34" charset="0"/>
              </a:rPr>
              <a:t>физической культуры </a:t>
            </a:r>
          </a:p>
          <a:p>
            <a:pPr lvl="0" algn="ctr" fontAlgn="auto"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</a:pPr>
            <a:r>
              <a:rPr lang="ru-RU" sz="2300" b="1" dirty="0" smtClean="0">
                <a:solidFill>
                  <a:srgbClr val="C00000"/>
                </a:solidFill>
                <a:latin typeface="Franklin Gothic Demi" pitchFamily="34" charset="0"/>
              </a:rPr>
              <a:t>в </a:t>
            </a:r>
            <a:r>
              <a:rPr lang="ru-RU" sz="2300" b="1" dirty="0">
                <a:solidFill>
                  <a:srgbClr val="C00000"/>
                </a:solidFill>
                <a:latin typeface="Franklin Gothic Demi" pitchFamily="34" charset="0"/>
              </a:rPr>
              <a:t>МБОУ "</a:t>
            </a:r>
            <a:r>
              <a:rPr lang="ru-RU" sz="2300" b="1" dirty="0" smtClean="0">
                <a:solidFill>
                  <a:srgbClr val="C00000"/>
                </a:solidFill>
                <a:latin typeface="Franklin Gothic Demi" pitchFamily="34" charset="0"/>
              </a:rPr>
              <a:t>Средняя общеобразовательная школа </a:t>
            </a:r>
            <a:r>
              <a:rPr lang="ru-RU" sz="2300" b="1" dirty="0">
                <a:solidFill>
                  <a:srgbClr val="C00000"/>
                </a:solidFill>
                <a:latin typeface="Franklin Gothic Demi" pitchFamily="34" charset="0"/>
              </a:rPr>
              <a:t>№9 с углубленным изучением отдельных предметов" </a:t>
            </a:r>
            <a:endParaRPr lang="ru-RU" sz="2300" b="1" dirty="0" smtClean="0">
              <a:solidFill>
                <a:srgbClr val="C00000"/>
              </a:solidFill>
              <a:latin typeface="Franklin Gothic Demi" pitchFamily="34" charset="0"/>
            </a:endParaRPr>
          </a:p>
          <a:p>
            <a:pPr lvl="0" algn="ctr" fontAlgn="auto"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</a:pPr>
            <a:r>
              <a:rPr lang="ru-RU" sz="2300" b="1" dirty="0" smtClean="0">
                <a:solidFill>
                  <a:srgbClr val="C00000"/>
                </a:solidFill>
                <a:latin typeface="Franklin Gothic Demi" pitchFamily="34" charset="0"/>
              </a:rPr>
              <a:t>в г. Елабуга.</a:t>
            </a:r>
          </a:p>
          <a:p>
            <a:pPr lvl="0" algn="ctr" fontAlgn="auto"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</a:pPr>
            <a:r>
              <a:rPr lang="ru-RU" sz="2300" b="1" dirty="0" smtClean="0">
                <a:solidFill>
                  <a:srgbClr val="C00000"/>
                </a:solidFill>
                <a:latin typeface="Franklin Gothic Demi" pitchFamily="34" charset="0"/>
              </a:rPr>
              <a:t> </a:t>
            </a:r>
            <a:r>
              <a:rPr lang="ru-RU" sz="2300" b="1" dirty="0">
                <a:solidFill>
                  <a:srgbClr val="C00000"/>
                </a:solidFill>
                <a:latin typeface="Franklin Gothic Demi" pitchFamily="34" charset="0"/>
              </a:rPr>
              <a:t>С</a:t>
            </a:r>
            <a:r>
              <a:rPr lang="ru-RU" sz="2300" b="1" dirty="0" smtClean="0">
                <a:solidFill>
                  <a:srgbClr val="C00000"/>
                </a:solidFill>
                <a:latin typeface="Franklin Gothic Demi" pitchFamily="34" charset="0"/>
              </a:rPr>
              <a:t>  августа 2022 </a:t>
            </a:r>
            <a:r>
              <a:rPr lang="ru-RU" sz="2300" b="1" dirty="0">
                <a:solidFill>
                  <a:srgbClr val="C00000"/>
                </a:solidFill>
                <a:latin typeface="Franklin Gothic Demi" pitchFamily="34" charset="0"/>
              </a:rPr>
              <a:t>г  является </a:t>
            </a:r>
            <a:r>
              <a:rPr lang="ru-RU" sz="2300" b="1" dirty="0" smtClean="0">
                <a:solidFill>
                  <a:srgbClr val="C00000"/>
                </a:solidFill>
                <a:latin typeface="Franklin Gothic Demi" pitchFamily="34" charset="0"/>
              </a:rPr>
              <a:t>заместителем директора </a:t>
            </a:r>
            <a:r>
              <a:rPr lang="ru-RU" sz="2300" b="1" dirty="0">
                <a:solidFill>
                  <a:srgbClr val="C00000"/>
                </a:solidFill>
                <a:latin typeface="Franklin Gothic Demi" pitchFamily="34" charset="0"/>
              </a:rPr>
              <a:t>по воспитательной работе в ГАОУ «Школа </a:t>
            </a:r>
            <a:r>
              <a:rPr lang="ru-RU" sz="2300" b="1" dirty="0" err="1">
                <a:solidFill>
                  <a:srgbClr val="C00000"/>
                </a:solidFill>
                <a:latin typeface="Franklin Gothic Demi" pitchFamily="34" charset="0"/>
              </a:rPr>
              <a:t>Иннополис</a:t>
            </a:r>
            <a:r>
              <a:rPr lang="ru-RU" sz="2300" b="1" dirty="0" smtClean="0">
                <a:solidFill>
                  <a:srgbClr val="C00000"/>
                </a:solidFill>
                <a:latin typeface="Franklin Gothic Demi" pitchFamily="34" charset="0"/>
              </a:rPr>
              <a:t>», педагогический стаж – 9 лет</a:t>
            </a:r>
          </a:p>
        </p:txBody>
      </p:sp>
      <p:pic>
        <p:nvPicPr>
          <p:cNvPr id="1026" name="Picture 2" descr="D:\Пользователь\Downloads\IMG-20230112-WA00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76672"/>
            <a:ext cx="4320480" cy="59394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24472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G:\Фото ДИНАСТИЯ\ШСК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33" t="10222" r="15333"/>
          <a:stretch/>
        </p:blipFill>
        <p:spPr bwMode="auto">
          <a:xfrm>
            <a:off x="1043608" y="246586"/>
            <a:ext cx="6984776" cy="6243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5050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3200</TotalTime>
  <Words>203</Words>
  <Application>Microsoft Office PowerPoint</Application>
  <PresentationFormat>Экран (4:3)</PresentationFormat>
  <Paragraphs>36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</vt:lpstr>
      <vt:lpstr>Calibri</vt:lpstr>
      <vt:lpstr>Franklin Gothic Book</vt:lpstr>
      <vt:lpstr>Franklin Gothic Demi</vt:lpstr>
      <vt:lpstr>Franklin Gothic Heavy</vt:lpstr>
      <vt:lpstr>Franklin Gothic Medium</vt:lpstr>
      <vt:lpstr>Wingdings 2</vt:lpstr>
      <vt:lpstr>Трек</vt:lpstr>
      <vt:lpstr>ПЕДАГОГИЧЕСКАЯ ДИНАСТИЯ  учителя физической культуры МБОУ Красноборской средней  общеобразовательной школы  Агрызского муниципального района РТ  ПАТРИКЕЕВОЙ ИРИНЫ ГЕННАДЬЕВНЫ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URTISI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217</cp:revision>
  <dcterms:created xsi:type="dcterms:W3CDTF">2011-08-18T13:52:20Z</dcterms:created>
  <dcterms:modified xsi:type="dcterms:W3CDTF">2023-02-25T18:41:58Z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TC100690461049</vt:lpwstr>
  </property>
</Properties>
</file>