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23"/>
  </p:notesMasterIdLst>
  <p:sldIdLst>
    <p:sldId id="256" r:id="rId6"/>
    <p:sldId id="271" r:id="rId7"/>
    <p:sldId id="306" r:id="rId8"/>
    <p:sldId id="303" r:id="rId9"/>
    <p:sldId id="304" r:id="rId10"/>
    <p:sldId id="305" r:id="rId11"/>
    <p:sldId id="307" r:id="rId12"/>
    <p:sldId id="284" r:id="rId13"/>
    <p:sldId id="300" r:id="rId14"/>
    <p:sldId id="301" r:id="rId15"/>
    <p:sldId id="282" r:id="rId16"/>
    <p:sldId id="299" r:id="rId17"/>
    <p:sldId id="296" r:id="rId18"/>
    <p:sldId id="297" r:id="rId19"/>
    <p:sldId id="298" r:id="rId20"/>
    <p:sldId id="277" r:id="rId21"/>
    <p:sldId id="302" r:id="rId22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7D7D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917" autoAdjust="0"/>
  </p:normalViewPr>
  <p:slideViewPr>
    <p:cSldViewPr>
      <p:cViewPr varScale="1">
        <p:scale>
          <a:sx n="55" d="100"/>
          <a:sy n="55" d="100"/>
        </p:scale>
        <p:origin x="-1524" y="-72"/>
      </p:cViewPr>
      <p:guideLst>
        <p:guide orient="horz" pos="2879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6609576275482908E-2"/>
          <c:y val="9.1360303400632253E-2"/>
          <c:w val="0.84379942114515349"/>
          <c:h val="0.80445253557685514"/>
        </c:manualLayout>
      </c:layout>
      <c:pie3D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 </a:t>
            </a:r>
            <a:endParaRPr lang="ru-RU" dirty="0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Осеньяя сессия Наб. Челны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00B050"/>
              </a:solidFill>
            </c:spPr>
          </c:dPt>
          <c:dPt>
            <c:idx val="1"/>
            <c:bubble3D val="0"/>
            <c:spPr>
              <a:solidFill>
                <a:srgbClr val="FFFF00"/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1.0787500344216265E-2"/>
                  <c:y val="4.270228655149428E-2"/>
                </c:manualLayout>
              </c:layout>
              <c:tx>
                <c:rich>
                  <a:bodyPr/>
                  <a:lstStyle/>
                  <a:p>
                    <a:r>
                      <a: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успешно </a:t>
                    </a:r>
                    <a:r>
                      <a: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сдали  72,4%</a:t>
                    </a:r>
                    <a:endParaRPr lang="ru-RU" sz="2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98899029015495E-2"/>
                  <c:y val="0.34183604355851299"/>
                </c:manualLayout>
              </c:layout>
              <c:tx>
                <c:rich>
                  <a:bodyPr/>
                  <a:lstStyle/>
                  <a:p>
                    <a:r>
                      <a: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справились </a:t>
                    </a:r>
                    <a:r>
                      <a: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не в </a:t>
                    </a:r>
                    <a:r>
                      <a: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полном </a:t>
                    </a:r>
                    <a:r>
                      <a: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объеме 16,2%</a:t>
                    </a:r>
                    <a:endParaRPr lang="ru-RU" sz="2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не </a:t>
                    </a:r>
                    <a:r>
                      <a: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справились 11,4%</a:t>
                    </a:r>
                    <a:endParaRPr lang="ru-RU" sz="2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3"/>
                <c:pt idx="0">
                  <c:v>успешно сдали</c:v>
                </c:pt>
                <c:pt idx="1">
                  <c:v>не справились в полном объеме</c:v>
                </c:pt>
                <c:pt idx="2">
                  <c:v>не справились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72.400000000000006</c:v>
                </c:pt>
                <c:pt idx="1">
                  <c:v>16.2</c:v>
                </c:pt>
                <c:pt idx="2">
                  <c:v>11.4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6609576275482908E-2"/>
          <c:y val="9.1360303400632253E-2"/>
          <c:w val="0.84379942114515349"/>
          <c:h val="0.80445253557685514"/>
        </c:manualLayout>
      </c:layout>
      <c:pie3D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Осеньяя сессия Наб. Челны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00B050"/>
              </a:solidFill>
            </c:spPr>
          </c:dPt>
          <c:dPt>
            <c:idx val="1"/>
            <c:bubble3D val="0"/>
            <c:spPr>
              <a:solidFill>
                <a:srgbClr val="FFFF00"/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1.0787500344216265E-2"/>
                  <c:y val="4.270228655149428E-2"/>
                </c:manualLayout>
              </c:layout>
              <c:tx>
                <c:rich>
                  <a:bodyPr/>
                  <a:lstStyle/>
                  <a:p>
                    <a:r>
                      <a: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успешно </a:t>
                    </a:r>
                    <a:r>
                      <a: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сдали  75,6%</a:t>
                    </a:r>
                    <a:endParaRPr lang="ru-RU" sz="2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0.40372011616764802"/>
                </c:manualLayout>
              </c:layout>
              <c:tx>
                <c:rich>
                  <a:bodyPr/>
                  <a:lstStyle/>
                  <a:p>
                    <a:r>
                      <a: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справились </a:t>
                    </a:r>
                    <a:r>
                      <a: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не в </a:t>
                    </a:r>
                    <a:r>
                      <a: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полном </a:t>
                    </a:r>
                    <a:r>
                      <a: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объеме 19,8%</a:t>
                    </a:r>
                    <a:endParaRPr lang="ru-RU" sz="2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не </a:t>
                    </a:r>
                    <a:r>
                      <a: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справились 4,6%</a:t>
                    </a:r>
                    <a:endParaRPr lang="ru-RU" sz="2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3"/>
                <c:pt idx="0">
                  <c:v>успешно сдали</c:v>
                </c:pt>
                <c:pt idx="1">
                  <c:v>справились не в полном объеме</c:v>
                </c:pt>
                <c:pt idx="2">
                  <c:v>не справились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75.599999999999994</c:v>
                </c:pt>
                <c:pt idx="1">
                  <c:v>19.8</c:v>
                </c:pt>
                <c:pt idx="2">
                  <c:v>4.5999999999999996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9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7025" cy="447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0" y="944245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245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5986E6D6-209B-435E-AF90-2D510C795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870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360CAAAA-422C-4B61-A19D-7E06E9933474}" type="slidenum">
              <a:rPr lang="ru-RU">
                <a:solidFill>
                  <a:srgbClr val="000000"/>
                </a:solidFill>
              </a:rPr>
              <a:pPr eaLnBrk="1" hangingPunct="1"/>
              <a:t>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22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46125"/>
            <a:ext cx="497046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46125"/>
            <a:ext cx="497046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DF042EA-1C62-46A0-BC29-4CD7B1E7E9D1}" type="slidenum">
              <a:rPr lang="ru-RU">
                <a:solidFill>
                  <a:srgbClr val="000000"/>
                </a:solidFill>
              </a:rPr>
              <a:pPr eaLnBrk="1" hangingPunct="1"/>
              <a:t>17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D0909BA-C0C4-4888-86AC-C846781BE161}" type="slidenum">
              <a:rPr lang="ru-RU">
                <a:solidFill>
                  <a:srgbClr val="000000"/>
                </a:solidFill>
              </a:rPr>
              <a:pPr eaLnBrk="1" hangingPunct="1"/>
              <a:t>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D0909BA-C0C4-4888-86AC-C846781BE161}" type="slidenum">
              <a:rPr lang="ru-RU">
                <a:solidFill>
                  <a:srgbClr val="000000"/>
                </a:solidFill>
              </a:rPr>
              <a:pPr eaLnBrk="1" hangingPunct="1"/>
              <a:t>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D0909BA-C0C4-4888-86AC-C846781BE161}" type="slidenum">
              <a:rPr lang="ru-RU">
                <a:solidFill>
                  <a:srgbClr val="000000"/>
                </a:solidFill>
              </a:rPr>
              <a:pPr eaLnBrk="1" hangingPunct="1"/>
              <a:t>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D0909BA-C0C4-4888-86AC-C846781BE161}" type="slidenum">
              <a:rPr lang="ru-RU">
                <a:solidFill>
                  <a:srgbClr val="000000"/>
                </a:solidFill>
              </a:rPr>
              <a:pPr eaLnBrk="1" hangingPunct="1"/>
              <a:t>9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D0909BA-C0C4-4888-86AC-C846781BE161}" type="slidenum">
              <a:rPr lang="ru-RU">
                <a:solidFill>
                  <a:srgbClr val="000000"/>
                </a:solidFill>
              </a:rPr>
              <a:pPr eaLnBrk="1" hangingPunct="1"/>
              <a:t>10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46125"/>
            <a:ext cx="497046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26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1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754B4-235A-4792-86B1-C8CB8C69D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47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68CEC-CDA3-433D-B760-76A6B3ED9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50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04FFE-06C4-4C03-A22A-D050175F9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355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814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108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7" y="458947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886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216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658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3737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1425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256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DA17-FF8B-4CC5-97F8-E829E7B28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5878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030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246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3204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1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268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7" y="458947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608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8610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2454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0341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56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78D73-8C67-445D-BE39-31A318DD0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9040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2989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1608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2957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8276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861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6827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7" y="458947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9437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6946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5972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357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67A87-2123-4A2B-B8A9-4B64B11E2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1442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4983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7627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6714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0793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7228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24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0458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5061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7556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667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8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1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4111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637F7-57A0-4574-9DB9-2F558315E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3015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8960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1780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7978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5374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3358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313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A21AA-EECC-4184-8184-BB32CC691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8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A00F5-D935-4D30-B628-9877F280D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9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2967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67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A6A67-BD08-4F61-BEC4-3E83392110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65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27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F74B0-BF4B-409C-8551-04CA898FB8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71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-110032"/>
            <a:ext cx="8228013" cy="1910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599706"/>
            <a:ext cx="8228013" cy="4993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90908"/>
            <a:ext cx="2895600" cy="49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7304B375-C69C-43A2-9B7F-DF9752B67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6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9935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5009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6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0426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3EDDE6A5-5A74-4F74-954C-61BF1E392312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t>29.04.2015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EBEBA42D-449F-450F-802F-1603992B9A8F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110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5.jpe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5.jpe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05800"/>
            <a:ext cx="9175750" cy="688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8810"/>
            <a:ext cx="9175750" cy="698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27088" y="2276831"/>
            <a:ext cx="7632700" cy="1387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Arial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Arial" charset="0"/>
            </a:endParaRPr>
          </a:p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Arial" charset="0"/>
            </a:endParaRPr>
          </a:p>
        </p:txBody>
      </p:sp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14" y="169281"/>
            <a:ext cx="1763314" cy="1747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000" b="1" dirty="0" smtClean="0">
                <a:solidFill>
                  <a:srgbClr val="002060"/>
                </a:solidFill>
              </a:rPr>
              <a:t>Развитие физкультурно-массовой работы в свете поэтапного внедрения Всероссийского физкультурно-спортивного   комплекса «Готов к труду и обороне» (ГТО)</a:t>
            </a:r>
            <a:endParaRPr lang="ru-RU" sz="3000" b="1" dirty="0">
              <a:solidFill>
                <a:srgbClr val="00206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ru-RU" dirty="0" smtClean="0"/>
              <a:t>           </a:t>
            </a:r>
            <a:r>
              <a:rPr lang="ru-RU" sz="2400" b="1" dirty="0" smtClean="0">
                <a:solidFill>
                  <a:srgbClr val="002060"/>
                </a:solidFill>
              </a:rPr>
              <a:t>Начальник </a:t>
            </a:r>
          </a:p>
          <a:p>
            <a:pPr>
              <a:spcBef>
                <a:spcPts val="0"/>
              </a:spcBef>
            </a:pP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                                        отдела дополнительного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                               образования детей 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                 Э.Р. Сафина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  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" y="-183608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1" y="239113"/>
            <a:ext cx="889305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Итоги </a:t>
            </a:r>
            <a:r>
              <a:rPr lang="ru-RU" sz="3200" b="1" dirty="0" smtClean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зимней </a:t>
            </a:r>
            <a:r>
              <a:rPr lang="ru-RU" sz="3200" b="1" dirty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сессии </a:t>
            </a:r>
            <a:endParaRPr lang="ru-RU" sz="3200" b="1" dirty="0" smtClean="0">
              <a:solidFill>
                <a:srgbClr val="1F497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Рисунок 1" descr="ГТО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455" y="34608"/>
            <a:ext cx="1075296" cy="1063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751" y="5048"/>
            <a:ext cx="1123029" cy="111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624" y="24572"/>
            <a:ext cx="1085376" cy="107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08055" y="3244334"/>
            <a:ext cx="3527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сдачи нормативов Комплекса ГТО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323528" y="1268760"/>
            <a:ext cx="8362477" cy="2736304"/>
          </a:xfrm>
        </p:spPr>
        <p:txBody>
          <a:bodyPr/>
          <a:lstStyle/>
          <a:p>
            <a:pPr algn="just"/>
            <a:r>
              <a:rPr lang="ru-RU" sz="2800" b="1" dirty="0" smtClean="0"/>
              <a:t>Приступили 54 229 чел., </a:t>
            </a:r>
            <a:r>
              <a:rPr lang="ru-RU" sz="2800" b="1" dirty="0"/>
              <a:t>имеющих основную группу по физической </a:t>
            </a:r>
            <a:r>
              <a:rPr lang="ru-RU" sz="2800" b="1" dirty="0" smtClean="0"/>
              <a:t>культуре (89,5% )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6991458"/>
              </p:ext>
            </p:extLst>
          </p:nvPr>
        </p:nvGraphicFramePr>
        <p:xfrm>
          <a:off x="9566" y="2276872"/>
          <a:ext cx="8954922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2243136036"/>
              </p:ext>
            </p:extLst>
          </p:nvPr>
        </p:nvGraphicFramePr>
        <p:xfrm>
          <a:off x="499412" y="2348880"/>
          <a:ext cx="8253248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5338742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302590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531439"/>
            <a:ext cx="1584176" cy="7281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107504" y="147105"/>
            <a:ext cx="8683342" cy="6373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Спортивно-оздоровительные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проекты</a:t>
            </a:r>
            <a:r>
              <a:rPr lang="ru-RU" sz="2400" b="1" dirty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направленные на </a:t>
            </a:r>
            <a:endParaRPr lang="ru-RU" sz="2400" b="1" dirty="0" smtClean="0">
              <a:solidFill>
                <a:srgbClr val="1F497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продвижение </a:t>
            </a:r>
            <a:r>
              <a:rPr lang="ru-RU" sz="2400" b="1" dirty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Всероссийского </a:t>
            </a:r>
            <a:r>
              <a:rPr lang="ru-RU" sz="2400" b="1" dirty="0" smtClean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физкультурно-спортивного </a:t>
            </a:r>
            <a:r>
              <a:rPr lang="ru-RU" sz="2400" b="1" dirty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комплекса </a:t>
            </a:r>
            <a:r>
              <a:rPr lang="ru-RU" sz="2400" b="1" dirty="0" smtClean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ГТО</a:t>
            </a:r>
            <a:endParaRPr lang="ru-RU" sz="2400" b="1" dirty="0">
              <a:solidFill>
                <a:srgbClr val="1F497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 Школьные и муниципальные этапы   Всероссийских спортивных соревнований школьников «Президентские состязания»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Школьные и муниципальные этапы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Всероссийских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спортивных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игр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школьников «Президентские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спортивные игры»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  Республиканские соревнования среди  молодежи допризывного возраста «К защите Родины готов!»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4.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Спартакиада среди профессиональных образовательных организаций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516" y="-105801"/>
            <a:ext cx="1036088" cy="1017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684" y="-151730"/>
            <a:ext cx="1122363" cy="110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914" y="-138721"/>
            <a:ext cx="1085850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77595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" y="-339780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531439"/>
            <a:ext cx="1080120" cy="7281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-252536" y="6237312"/>
            <a:ext cx="9325099" cy="550859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107504" y="147105"/>
            <a:ext cx="8683342" cy="5449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600" b="1" dirty="0" smtClean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Анализ сайтов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sz="2400" b="1" dirty="0" smtClean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Набережные Челны, </a:t>
            </a:r>
            <a:r>
              <a:rPr lang="ru-RU" sz="2400" b="1" dirty="0" err="1" smtClean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Агрызский</a:t>
            </a:r>
            <a:r>
              <a:rPr lang="ru-RU" sz="2400" b="1" dirty="0" smtClean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Заинский, Елабужский, </a:t>
            </a:r>
            <a:r>
              <a:rPr lang="ru-RU" sz="2400" b="1" dirty="0" err="1" smtClean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Сармановский</a:t>
            </a:r>
            <a:r>
              <a:rPr lang="ru-RU" sz="2400" b="1" dirty="0" smtClean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Мамадышский, Менделеевский, </a:t>
            </a:r>
            <a:r>
              <a:rPr lang="ru-RU" sz="2400" b="1" dirty="0" err="1" smtClean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Мензелинский</a:t>
            </a:r>
            <a:r>
              <a:rPr lang="ru-RU" sz="2400" b="1" dirty="0" smtClean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Муслюмовский, Нижнекамский, Тукаевский</a:t>
            </a:r>
            <a:endParaRPr lang="ru-RU" sz="2800" b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Актанышский муниципальный район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(нет вкладок)</a:t>
            </a:r>
            <a:endParaRPr lang="ru-RU" sz="2400" b="1" dirty="0">
              <a:solidFill>
                <a:srgbClr val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МБОУ «</a:t>
            </a:r>
            <a:r>
              <a:rPr lang="ru-RU" sz="2400" b="1" dirty="0" err="1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Актанышская</a:t>
            </a:r>
            <a:r>
              <a:rPr lang="ru-RU" sz="24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СОШ №1</a:t>
            </a:r>
            <a:r>
              <a:rPr lang="ru-RU" sz="2400" b="1" dirty="0" smtClean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»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МБОУ </a:t>
            </a:r>
            <a:r>
              <a:rPr lang="ru-RU" sz="24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«</a:t>
            </a:r>
            <a:r>
              <a:rPr lang="ru-RU" sz="2400" b="1" dirty="0" err="1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Актанышская</a:t>
            </a:r>
            <a:r>
              <a:rPr lang="ru-RU" sz="24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СОШ №2</a:t>
            </a:r>
            <a:r>
              <a:rPr lang="ru-RU" sz="2400" b="1" dirty="0" smtClean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»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МБОУ </a:t>
            </a:r>
            <a:r>
              <a:rPr lang="ru-RU" sz="24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«</a:t>
            </a:r>
            <a:r>
              <a:rPr lang="ru-RU" sz="2400" b="1" dirty="0" err="1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Поисевская</a:t>
            </a:r>
            <a:r>
              <a:rPr lang="ru-RU" sz="24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СОШ</a:t>
            </a:r>
            <a:r>
              <a:rPr lang="ru-RU" sz="2400" b="1" dirty="0" smtClean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»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ГАОУ </a:t>
            </a:r>
            <a:r>
              <a:rPr lang="ru-RU" sz="24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«Гуманитарная гимназия-интернат </a:t>
            </a:r>
            <a:endParaRPr lang="ru-RU" sz="2400" b="1" dirty="0" smtClean="0">
              <a:solidFill>
                <a:srgbClr val="FF0000"/>
              </a:solidFill>
              <a:latin typeface="Tahoma" pitchFamily="32" charset="0"/>
              <a:cs typeface="Tahoma" pitchFamily="32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для </a:t>
            </a:r>
            <a:r>
              <a:rPr lang="ru-RU" sz="24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одаренных детей»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516" y="-105801"/>
            <a:ext cx="1036088" cy="1017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684" y="-151730"/>
            <a:ext cx="1122363" cy="110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914" y="-138721"/>
            <a:ext cx="1085850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85588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190555" y="948051"/>
            <a:ext cx="8370888" cy="4588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Методическое сопровождение поэтапного внедрения </a:t>
            </a:r>
            <a:r>
              <a:rPr lang="ru-RU" sz="2400" b="1" dirty="0" smtClean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2400" b="1" dirty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апробации ВФСК ГТО –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ГАОУ ДПО «Институт развития образования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Республики Татарстан» 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Microsoft YaHei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Обучено за период с октября 2014 года по  март 2015 года: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42  педагога в рамках курсов повышения квалификации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40  педагогических и руководящих работников</a:t>
            </a:r>
            <a:endParaRPr lang="ru-RU" sz="24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074" y="-69537"/>
            <a:ext cx="1036637" cy="101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711" y="-115574"/>
            <a:ext cx="1122363" cy="110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074" y="-88232"/>
            <a:ext cx="1085850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57517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190555" y="948051"/>
            <a:ext cx="8370888" cy="606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smtClean="0">
                <a:solidFill>
                  <a:srgbClr val="0033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Курсы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33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повышения </a:t>
            </a:r>
            <a:r>
              <a:rPr lang="ru-RU" sz="2400" b="1" dirty="0">
                <a:solidFill>
                  <a:srgbClr val="0033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квалификации, </a:t>
            </a:r>
            <a:r>
              <a:rPr lang="ru-RU" sz="2400" b="1" dirty="0" smtClean="0">
                <a:solidFill>
                  <a:srgbClr val="0033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организованные </a:t>
            </a:r>
            <a:r>
              <a:rPr lang="ru-RU" sz="2400" b="1" dirty="0">
                <a:solidFill>
                  <a:srgbClr val="0033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Российским университетом дружбы народов </a:t>
            </a:r>
            <a:endParaRPr lang="ru-RU" sz="2400" b="1" dirty="0" smtClean="0">
              <a:solidFill>
                <a:srgbClr val="0033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33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(по </a:t>
            </a:r>
            <a:r>
              <a:rPr lang="ru-RU" sz="2400" b="1" dirty="0">
                <a:solidFill>
                  <a:srgbClr val="0033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поручению Министерства образования </a:t>
            </a:r>
            <a:endParaRPr lang="ru-RU" sz="2400" b="1" dirty="0" smtClean="0">
              <a:solidFill>
                <a:srgbClr val="0033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33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 </a:t>
            </a:r>
            <a:r>
              <a:rPr lang="ru-RU" sz="2400" b="1" dirty="0">
                <a:solidFill>
                  <a:srgbClr val="0033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науки Российской </a:t>
            </a:r>
            <a:r>
              <a:rPr lang="ru-RU" sz="2400" b="1" dirty="0" smtClean="0">
                <a:solidFill>
                  <a:srgbClr val="0033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Федерации)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Профессиональная подготовка (повышение квалификации) </a:t>
            </a:r>
            <a:r>
              <a:rPr lang="ru-RU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тьюторов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области развития физической культуры и спорта»;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«Организация и управление волонтерской деятельностью  в процессе внедрения ВФСК ГТО. Подготовка  волонтеров в области  здорового образа жизни и внедрения Всероссийского физкультурно-спортивного комплекса «Готов к труду и обороне» (ГТО)».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074" y="-69537"/>
            <a:ext cx="1036637" cy="101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711" y="-115574"/>
            <a:ext cx="1122363" cy="110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074" y="-88232"/>
            <a:ext cx="1085850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4619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190555" y="948051"/>
            <a:ext cx="8370888" cy="334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300" b="1" dirty="0">
                <a:solidFill>
                  <a:srgbClr val="0033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Курсы </a:t>
            </a:r>
            <a:endParaRPr lang="ru-RU" sz="2300" b="1" dirty="0" smtClean="0">
              <a:solidFill>
                <a:srgbClr val="0033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300" b="1" dirty="0" smtClean="0">
                <a:solidFill>
                  <a:srgbClr val="0033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повышения </a:t>
            </a:r>
            <a:r>
              <a:rPr lang="ru-RU" sz="2300" b="1" dirty="0">
                <a:solidFill>
                  <a:srgbClr val="0033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квалификации, организованные Российским университетом дружбы народов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300" b="1" dirty="0">
                <a:solidFill>
                  <a:srgbClr val="0033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(по поручению Министерства образования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300" b="1" dirty="0">
                <a:solidFill>
                  <a:srgbClr val="0033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 науки Российской </a:t>
            </a:r>
            <a:r>
              <a:rPr lang="ru-RU" sz="2300" b="1" dirty="0" smtClean="0">
                <a:solidFill>
                  <a:srgbClr val="0033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Федерации</a:t>
            </a:r>
            <a:endParaRPr lang="ru-RU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074" y="-69537"/>
            <a:ext cx="1036637" cy="101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711" y="-115574"/>
            <a:ext cx="1122363" cy="110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074" y="-88232"/>
            <a:ext cx="1085850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983557"/>
              </p:ext>
            </p:extLst>
          </p:nvPr>
        </p:nvGraphicFramePr>
        <p:xfrm>
          <a:off x="737899" y="2852934"/>
          <a:ext cx="8226589" cy="3456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360"/>
                <a:gridCol w="3726229"/>
              </a:tblGrid>
              <a:tr h="504861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г. Набережные Челны - 4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 Мензелинский-1</a:t>
                      </a:r>
                      <a:endParaRPr lang="ru-RU" sz="2400" dirty="0"/>
                    </a:p>
                  </a:txBody>
                  <a:tcPr/>
                </a:tc>
              </a:tr>
              <a:tr h="504861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</a:t>
                      </a:r>
                      <a:r>
                        <a:rPr lang="ru-RU" sz="2400" dirty="0" err="1" smtClean="0"/>
                        <a:t>Агрызский</a:t>
                      </a:r>
                      <a:r>
                        <a:rPr lang="ru-RU" sz="2400" dirty="0" smtClean="0"/>
                        <a:t> -1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Муслюмовский -1</a:t>
                      </a:r>
                      <a:endParaRPr lang="ru-RU" sz="2400" dirty="0"/>
                    </a:p>
                  </a:txBody>
                  <a:tcPr/>
                </a:tc>
              </a:tr>
              <a:tr h="504861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Актанышский -1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Нижнекамский - 2</a:t>
                      </a:r>
                      <a:endParaRPr lang="ru-RU" sz="2400" dirty="0"/>
                    </a:p>
                  </a:txBody>
                  <a:tcPr/>
                </a:tc>
              </a:tr>
              <a:tr h="504861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Заинский  - 1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</a:t>
                      </a:r>
                      <a:r>
                        <a:rPr lang="ru-RU" sz="2400" dirty="0" smtClean="0"/>
                        <a:t>Тукаевский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baseline="0" dirty="0" smtClean="0"/>
                        <a:t>- 1</a:t>
                      </a:r>
                      <a:endParaRPr lang="ru-RU" sz="2400" dirty="0"/>
                    </a:p>
                  </a:txBody>
                  <a:tcPr/>
                </a:tc>
              </a:tr>
              <a:tr h="504861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Елабужский -1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Мамадышский -1</a:t>
                      </a:r>
                      <a:endParaRPr lang="ru-RU" sz="2400" dirty="0"/>
                    </a:p>
                  </a:txBody>
                  <a:tcPr/>
                </a:tc>
              </a:tr>
              <a:tr h="932081">
                <a:tc>
                  <a:txBody>
                    <a:bodyPr/>
                    <a:lstStyle/>
                    <a:p>
                      <a:r>
                        <a:rPr lang="ru-RU" sz="2400" dirty="0" err="1" smtClean="0"/>
                        <a:t>Сармановский</a:t>
                      </a:r>
                      <a:r>
                        <a:rPr lang="ru-RU" sz="2400" dirty="0" smtClean="0"/>
                        <a:t> -1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Менделеевский - 0</a:t>
                      </a:r>
                      <a:endParaRPr lang="ru-RU" sz="2400" dirty="0"/>
                    </a:p>
                  </a:txBody>
                  <a:tcPr>
                    <a:solidFill>
                      <a:srgbClr val="FF7D7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11682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5" y="-286482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0909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478245" y="1429370"/>
            <a:ext cx="8126203" cy="3418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 eaLnBrk="1" hangingPunct="1"/>
            <a:r>
              <a:rPr lang="ru-RU" sz="2400" b="1" dirty="0" smtClean="0">
                <a:solidFill>
                  <a:srgbClr val="1F497D"/>
                </a:solidFill>
                <a:latin typeface="Tahoma" pitchFamily="34" charset="0"/>
                <a:cs typeface="Tahoma" pitchFamily="34" charset="0"/>
              </a:rPr>
              <a:t>П</a:t>
            </a:r>
            <a:r>
              <a:rPr lang="ru-RU" altLang="ru-RU" sz="2400" b="1" dirty="0" smtClean="0">
                <a:solidFill>
                  <a:srgbClr val="1F497D"/>
                </a:solidFill>
                <a:latin typeface="Tahoma" pitchFamily="34" charset="0"/>
                <a:cs typeface="Tahoma" pitchFamily="34" charset="0"/>
              </a:rPr>
              <a:t>риказ МОиН РТ</a:t>
            </a:r>
          </a:p>
          <a:p>
            <a:pPr algn="ctr" eaLnBrk="1" hangingPunct="1"/>
            <a:r>
              <a:rPr lang="ru-RU" altLang="ru-RU" sz="2400" b="1" dirty="0" smtClean="0">
                <a:solidFill>
                  <a:srgbClr val="1F497D"/>
                </a:solidFill>
                <a:latin typeface="Tahoma" pitchFamily="34" charset="0"/>
                <a:cs typeface="Tahoma" pitchFamily="34" charset="0"/>
              </a:rPr>
              <a:t>№6564/14 от 17.11.2014 г.</a:t>
            </a:r>
          </a:p>
          <a:p>
            <a:pPr algn="ctr" eaLnBrk="1" hangingPunct="1"/>
            <a:r>
              <a:rPr lang="ru-RU" altLang="ru-RU" sz="2400" b="1" dirty="0" smtClean="0">
                <a:solidFill>
                  <a:srgbClr val="1F497D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2400" b="1" dirty="0">
                <a:solidFill>
                  <a:srgbClr val="1F497D"/>
                </a:solidFill>
                <a:latin typeface="Tahoma" pitchFamily="34" charset="0"/>
                <a:cs typeface="Tahoma" pitchFamily="34" charset="0"/>
              </a:rPr>
              <a:t>«О поощрении обучающихся </a:t>
            </a:r>
          </a:p>
          <a:p>
            <a:pPr algn="ctr" eaLnBrk="1" hangingPunct="1"/>
            <a:r>
              <a:rPr lang="ru-RU" altLang="ru-RU" sz="2400" b="1" dirty="0">
                <a:solidFill>
                  <a:srgbClr val="1F497D"/>
                </a:solidFill>
                <a:latin typeface="Tahoma" pitchFamily="34" charset="0"/>
                <a:cs typeface="Tahoma" pitchFamily="34" charset="0"/>
              </a:rPr>
              <a:t>образовательных организаций, образовательных</a:t>
            </a:r>
          </a:p>
          <a:p>
            <a:pPr algn="ctr" eaLnBrk="1" hangingPunct="1"/>
            <a:r>
              <a:rPr lang="ru-RU" altLang="ru-RU" sz="2400" b="1" dirty="0">
                <a:solidFill>
                  <a:srgbClr val="1F497D"/>
                </a:solidFill>
                <a:latin typeface="Tahoma" pitchFamily="34" charset="0"/>
                <a:cs typeface="Tahoma" pitchFamily="34" charset="0"/>
              </a:rPr>
              <a:t> организаций, активно внедряющих </a:t>
            </a:r>
          </a:p>
          <a:p>
            <a:pPr algn="ctr" eaLnBrk="1" hangingPunct="1"/>
            <a:r>
              <a:rPr lang="ru-RU" altLang="ru-RU" sz="2400" b="1" dirty="0" smtClean="0">
                <a:solidFill>
                  <a:srgbClr val="1F497D"/>
                </a:solidFill>
                <a:latin typeface="Tahoma" pitchFamily="34" charset="0"/>
                <a:cs typeface="Tahoma" pitchFamily="34" charset="0"/>
              </a:rPr>
              <a:t> Всероссийский </a:t>
            </a:r>
            <a:r>
              <a:rPr lang="ru-RU" altLang="ru-RU" sz="2400" b="1" dirty="0">
                <a:solidFill>
                  <a:srgbClr val="1F497D"/>
                </a:solidFill>
                <a:latin typeface="Tahoma" pitchFamily="34" charset="0"/>
                <a:cs typeface="Tahoma" pitchFamily="34" charset="0"/>
              </a:rPr>
              <a:t>физкультурно-спортивный комплекс </a:t>
            </a:r>
            <a:r>
              <a:rPr lang="ru-RU" altLang="ru-RU" sz="2400" b="1" dirty="0" smtClean="0">
                <a:solidFill>
                  <a:srgbClr val="1F497D"/>
                </a:solidFill>
                <a:latin typeface="Tahoma" pitchFamily="34" charset="0"/>
                <a:cs typeface="Tahoma" pitchFamily="34" charset="0"/>
              </a:rPr>
              <a:t>«</a:t>
            </a:r>
            <a:r>
              <a:rPr lang="ru-RU" altLang="ru-RU" sz="2400" b="1" dirty="0">
                <a:solidFill>
                  <a:srgbClr val="1F497D"/>
                </a:solidFill>
                <a:latin typeface="Tahoma" pitchFamily="34" charset="0"/>
                <a:cs typeface="Tahoma" pitchFamily="34" charset="0"/>
              </a:rPr>
              <a:t>Готов к труду и обороне» (ГТО</a:t>
            </a:r>
            <a:r>
              <a:rPr lang="ru-RU" altLang="ru-RU" sz="2400" b="1" dirty="0" smtClean="0">
                <a:solidFill>
                  <a:srgbClr val="1F497D"/>
                </a:solidFill>
                <a:latin typeface="Tahoma" pitchFamily="34" charset="0"/>
                <a:cs typeface="Tahoma" pitchFamily="34" charset="0"/>
              </a:rPr>
              <a:t>)»</a:t>
            </a:r>
            <a:endParaRPr lang="ru-RU" altLang="ru-RU" sz="2400" dirty="0"/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111" y="0"/>
            <a:ext cx="1036637" cy="101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284" y="-46037"/>
            <a:ext cx="1122363" cy="110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242" y="-27781"/>
            <a:ext cx="10906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2064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-2116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1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38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endParaRPr lang="ru-RU" sz="2800" b="1" dirty="0" smtClean="0">
              <a:solidFill>
                <a:srgbClr val="1F497D"/>
              </a:solidFill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b="1" dirty="0">
              <a:solidFill>
                <a:srgbClr val="1F497D"/>
              </a:solidFill>
              <a:latin typeface="Tahoma" pitchFamily="32" charset="0"/>
              <a:cs typeface="Tahoma" pitchFamily="32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Вся </a:t>
            </a:r>
            <a:r>
              <a:rPr lang="ru-RU" sz="28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информация размещается на сайте МОиН РТ в разделе   </a:t>
            </a:r>
            <a:endParaRPr lang="ru-RU" sz="2800" dirty="0" smtClean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 smtClean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«</a:t>
            </a:r>
            <a:r>
              <a:rPr lang="ru-RU" sz="2800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Воспитание, дополнительное образование детей/</a:t>
            </a:r>
            <a:r>
              <a:rPr lang="ru-RU" sz="2800" dirty="0" err="1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Здоровьесберегающее</a:t>
            </a:r>
            <a:r>
              <a:rPr lang="ru-RU" sz="2800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и физкультурно-спортивное направление/Апробация Всероссийского физкультурно-спортивного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комплекса «Готов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dirty="0">
              <a:solidFill>
                <a:srgbClr val="FF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 smtClean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8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949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" y="-105802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1" y="239113"/>
            <a:ext cx="8893051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Нормативные </a:t>
            </a:r>
            <a:r>
              <a:rPr lang="ru-RU" sz="3200" b="1" dirty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документы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Указ  </a:t>
            </a: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Президента  Российской </a:t>
            </a: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Федерации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24 марта 2014 года №172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всероссийском </a:t>
            </a: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физкультурно-спортивном </a:t>
            </a: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комплексе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«Готов к труду и обороне (ГТО)»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Приказ МОиН РТ от 10.07.2014 года №3907/14 </a:t>
            </a:r>
            <a:endParaRPr lang="ru-RU" sz="2400" b="1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 апробации Всероссийского физкультурно-спортивного комплекса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«Готов к труду и обороне» (ГТО) в образовательных организациях Республики Татарстан» 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Рисунок 1" descr="ГТО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455" y="34608"/>
            <a:ext cx="1075296" cy="1063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751" y="5048"/>
            <a:ext cx="1123029" cy="111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624" y="24572"/>
            <a:ext cx="1085376" cy="107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08055" y="3244334"/>
            <a:ext cx="3527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сдачи нормативов Комплекса ГТО</a:t>
            </a:r>
          </a:p>
        </p:txBody>
      </p:sp>
    </p:spTree>
    <p:extLst>
      <p:ext uri="{BB962C8B-B14F-4D97-AF65-F5344CB8AC3E}">
        <p14:creationId xmlns:p14="http://schemas.microsoft.com/office/powerpoint/2010/main" val="179429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" y="-105802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6" y="239113"/>
            <a:ext cx="8893051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Федеральный оператор</a:t>
            </a:r>
            <a:endParaRPr lang="ru-RU" sz="3200" b="1" dirty="0">
              <a:solidFill>
                <a:srgbClr val="1F497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4800" b="1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32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3200" b="1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32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3200" b="1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Департамент внедрения комплекса ГТО АНО «Исполнительная дирекция спортивных проектов»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(г. Казань)  </a:t>
            </a:r>
            <a:endParaRPr lang="ru-RU" sz="32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Рисунок 1" descr="ГТО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455" y="34608"/>
            <a:ext cx="1075296" cy="1063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753" y="5048"/>
            <a:ext cx="1123029" cy="111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624" y="24573"/>
            <a:ext cx="1085376" cy="107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08061" y="3244334"/>
            <a:ext cx="755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сдачи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5" y="1098216"/>
            <a:ext cx="2358554" cy="2146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3" y="2970213"/>
            <a:ext cx="1728192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52845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14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227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942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23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" y="-183608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1" y="239113"/>
            <a:ext cx="889305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Сроки сдачи нормативов</a:t>
            </a: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Рисунок 1" descr="ГТО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455" y="34608"/>
            <a:ext cx="1075296" cy="1063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751" y="5048"/>
            <a:ext cx="1123029" cy="111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624" y="24572"/>
            <a:ext cx="1085376" cy="107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08055" y="3244334"/>
            <a:ext cx="3527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сдачи нормативов Комплекса ГТО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672857" y="1876182"/>
            <a:ext cx="8228013" cy="2736304"/>
          </a:xfrm>
        </p:spPr>
        <p:txBody>
          <a:bodyPr/>
          <a:lstStyle/>
          <a:p>
            <a:r>
              <a:rPr lang="ru-RU" b="1" u="sng" dirty="0" smtClean="0">
                <a:solidFill>
                  <a:schemeClr val="tx1"/>
                </a:solidFill>
              </a:rPr>
              <a:t>Осенняя сессия </a:t>
            </a:r>
            <a:r>
              <a:rPr lang="ru-RU" dirty="0" smtClean="0">
                <a:solidFill>
                  <a:schemeClr val="tx1"/>
                </a:solidFill>
              </a:rPr>
              <a:t>– октябрь - ноябрь 2014г.</a:t>
            </a:r>
          </a:p>
          <a:p>
            <a:r>
              <a:rPr lang="ru-RU" b="1" u="sng" dirty="0" smtClean="0">
                <a:solidFill>
                  <a:schemeClr val="tx1"/>
                </a:solidFill>
              </a:rPr>
              <a:t>Зимняя сессия </a:t>
            </a:r>
            <a:r>
              <a:rPr lang="ru-RU" dirty="0" smtClean="0">
                <a:solidFill>
                  <a:schemeClr val="tx1"/>
                </a:solidFill>
              </a:rPr>
              <a:t>– январь - февраль </a:t>
            </a:r>
            <a:r>
              <a:rPr lang="ru-RU" dirty="0">
                <a:solidFill>
                  <a:schemeClr val="tx1"/>
                </a:solidFill>
              </a:rPr>
              <a:t>2015 г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b="1" u="sng" dirty="0" smtClean="0">
                <a:solidFill>
                  <a:schemeClr val="tx1"/>
                </a:solidFill>
              </a:rPr>
              <a:t>Весенняя сессия </a:t>
            </a:r>
            <a:r>
              <a:rPr lang="ru-RU" dirty="0" smtClean="0">
                <a:solidFill>
                  <a:schemeClr val="tx1"/>
                </a:solidFill>
              </a:rPr>
              <a:t>-   апрель-май 2015 г. </a:t>
            </a: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 </a:t>
            </a:r>
            <a:r>
              <a:rPr lang="ru-RU" b="1" dirty="0">
                <a:solidFill>
                  <a:srgbClr val="C00000"/>
                </a:solidFill>
              </a:rPr>
              <a:t>сдаче нормативов допускаются только обучающиеся основной группы по физической </a:t>
            </a:r>
            <a:r>
              <a:rPr lang="ru-RU" b="1" dirty="0" smtClean="0">
                <a:solidFill>
                  <a:srgbClr val="C00000"/>
                </a:solidFill>
              </a:rPr>
              <a:t>культуре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4217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" y="-183608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1" y="239113"/>
            <a:ext cx="889305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Итоги </a:t>
            </a:r>
            <a:r>
              <a:rPr lang="ru-RU" sz="3200" b="1" dirty="0" smtClean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осенней </a:t>
            </a:r>
            <a:r>
              <a:rPr lang="ru-RU" sz="3200" b="1" dirty="0">
                <a:solidFill>
                  <a:srgbClr val="1F49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сессии </a:t>
            </a:r>
            <a:endParaRPr lang="ru-RU" sz="3200" b="1" dirty="0" smtClean="0">
              <a:solidFill>
                <a:srgbClr val="1F497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Рисунок 1" descr="ГТО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455" y="34608"/>
            <a:ext cx="1075296" cy="1063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751" y="5048"/>
            <a:ext cx="1123029" cy="111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624" y="24572"/>
            <a:ext cx="1085376" cy="107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08055" y="3244334"/>
            <a:ext cx="3527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сдачи нормативов Комплекса ГТО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323528" y="1268760"/>
            <a:ext cx="8362477" cy="2736304"/>
          </a:xfrm>
        </p:spPr>
        <p:txBody>
          <a:bodyPr/>
          <a:lstStyle/>
          <a:p>
            <a:pPr algn="just"/>
            <a:r>
              <a:rPr lang="ru-RU" sz="2300" b="1" dirty="0" smtClean="0"/>
              <a:t>Приступили 59 550 чел., </a:t>
            </a:r>
            <a:r>
              <a:rPr lang="ru-RU" sz="2300" b="1" dirty="0"/>
              <a:t>имеющих основную группу по физической </a:t>
            </a:r>
            <a:r>
              <a:rPr lang="ru-RU" sz="2300" b="1" dirty="0" smtClean="0"/>
              <a:t>культуре (98,3% от общего числа обучающихся основной группы)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0670490"/>
              </p:ext>
            </p:extLst>
          </p:nvPr>
        </p:nvGraphicFramePr>
        <p:xfrm>
          <a:off x="9566" y="2276872"/>
          <a:ext cx="8954922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4967007"/>
              </p:ext>
            </p:extLst>
          </p:nvPr>
        </p:nvGraphicFramePr>
        <p:xfrm>
          <a:off x="511236" y="2268049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28970758"/>
              </p:ext>
            </p:extLst>
          </p:nvPr>
        </p:nvGraphicFramePr>
        <p:xfrm>
          <a:off x="487144" y="2298603"/>
          <a:ext cx="8277784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20738243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12207</TotalTime>
  <Words>721</Words>
  <Application>Microsoft Office PowerPoint</Application>
  <PresentationFormat>Экран (4:3)</PresentationFormat>
  <Paragraphs>143</Paragraphs>
  <Slides>17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Тема Office</vt:lpstr>
      <vt:lpstr>1_Тема Office</vt:lpstr>
      <vt:lpstr>2_Тема Office</vt:lpstr>
      <vt:lpstr>3_Тема Office</vt:lpstr>
      <vt:lpstr>4_Тема Office</vt:lpstr>
      <vt:lpstr>Развитие физкультурно-массовой работы в свете поэтапного внедрения Всероссийского физкультурно-спортивного   комплекса «Готов к труду и обороне» (ГТО)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Соркина</cp:lastModifiedBy>
  <cp:revision>577</cp:revision>
  <cp:lastPrinted>2015-02-21T08:42:39Z</cp:lastPrinted>
  <dcterms:created xsi:type="dcterms:W3CDTF">2011-01-19T10:29:57Z</dcterms:created>
  <dcterms:modified xsi:type="dcterms:W3CDTF">2015-04-29T04:43:43Z</dcterms:modified>
</cp:coreProperties>
</file>