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69" r:id="rId2"/>
    <p:sldId id="277" r:id="rId3"/>
    <p:sldId id="282" r:id="rId4"/>
    <p:sldId id="270" r:id="rId5"/>
    <p:sldId id="271" r:id="rId6"/>
    <p:sldId id="272" r:id="rId7"/>
    <p:sldId id="273" r:id="rId8"/>
    <p:sldId id="274" r:id="rId9"/>
    <p:sldId id="276" r:id="rId10"/>
    <p:sldId id="275" r:id="rId11"/>
    <p:sldId id="278" r:id="rId12"/>
    <p:sldId id="279" r:id="rId13"/>
    <p:sldId id="283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6600FF"/>
    <a:srgbClr val="FF3300"/>
    <a:srgbClr val="AF6215"/>
    <a:srgbClr val="D376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64" autoAdjust="0"/>
  </p:normalViewPr>
  <p:slideViewPr>
    <p:cSldViewPr>
      <p:cViewPr>
        <p:scale>
          <a:sx n="58" d="100"/>
          <a:sy n="58" d="100"/>
        </p:scale>
        <p:origin x="-1022" y="-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AB26B-7AA8-4BDC-A580-D86C2BA41D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9E312-4A54-4DA5-ADAB-2379831328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33928-AA09-412C-BB9F-8D07AB5AC3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13951-47B5-4B74-A462-B7BFEF429A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B85ED-C14D-4FE0-8F2D-3B7E82BE8A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00A4E-DBAC-407B-8F04-D025FCC0C2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BCF12-BD6D-4AEE-9FD8-BAEA5A4305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D5A52-F1CB-4202-A3A4-CCA3362A9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ED48D-2A55-45C4-BCC6-89E8FA70D0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7949D-A3A2-4EAD-80C5-1D85848B91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282DE-953B-4AB1-9F54-F910A658E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64C422D-C300-4585-9C39-2205A82FA1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7" r:id="rId2"/>
    <p:sldLayoutId id="2147483756" r:id="rId3"/>
    <p:sldLayoutId id="2147483755" r:id="rId4"/>
    <p:sldLayoutId id="2147483754" r:id="rId5"/>
    <p:sldLayoutId id="2147483753" r:id="rId6"/>
    <p:sldLayoutId id="2147483752" r:id="rId7"/>
    <p:sldLayoutId id="2147483751" r:id="rId8"/>
    <p:sldLayoutId id="2147483750" r:id="rId9"/>
    <p:sldLayoutId id="2147483749" r:id="rId10"/>
    <p:sldLayoutId id="2147483748" r:id="rId11"/>
  </p:sldLayoutIdLst>
  <p:transition spd="slow">
    <p:strips dir="rd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1000125" y="928688"/>
            <a:ext cx="7721600" cy="1143000"/>
          </a:xfrm>
        </p:spPr>
        <p:txBody>
          <a:bodyPr/>
          <a:lstStyle/>
          <a:p>
            <a:pPr eaLnBrk="1" hangingPunct="1"/>
            <a:r>
              <a:rPr lang="ru-RU" sz="5400" b="1" smtClean="0">
                <a:solidFill>
                  <a:srgbClr val="C00000"/>
                </a:solidFill>
              </a:rPr>
              <a:t>По страницам сказок</a:t>
            </a: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3063" y="428625"/>
            <a:ext cx="6335712" cy="863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/>
              <a:t>Логические </a:t>
            </a:r>
            <a:r>
              <a:rPr lang="ru-RU" sz="2400" b="1" dirty="0" smtClean="0"/>
              <a:t>задачи</a:t>
            </a:r>
            <a:endParaRPr lang="ru-RU" sz="2400" b="1" dirty="0" smtClean="0"/>
          </a:p>
        </p:txBody>
      </p:sp>
      <p:pic>
        <p:nvPicPr>
          <p:cNvPr id="13315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63" y="2000250"/>
            <a:ext cx="4071937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TextBox 5"/>
          <p:cNvSpPr txBox="1">
            <a:spLocks noChangeArrowheads="1"/>
          </p:cNvSpPr>
          <p:nvPr/>
        </p:nvSpPr>
        <p:spPr bwMode="auto">
          <a:xfrm>
            <a:off x="4857750" y="5214938"/>
            <a:ext cx="3500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latin typeface="+mn-lt"/>
              </a:rPr>
              <a:t>учитель </a:t>
            </a:r>
            <a:r>
              <a:rPr lang="ru-RU" sz="1400" b="1" dirty="0" smtClean="0">
                <a:latin typeface="+mn-lt"/>
              </a:rPr>
              <a:t>начальных классов Бондарь Л.Ф.</a:t>
            </a:r>
            <a:endParaRPr lang="ru-RU" sz="1400" b="1" dirty="0">
              <a:latin typeface="+mn-lt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527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err="1" smtClean="0">
                <a:solidFill>
                  <a:srgbClr val="C00000"/>
                </a:solidFill>
              </a:rPr>
              <a:t>Винни</a:t>
            </a:r>
            <a:r>
              <a:rPr lang="ru-RU" sz="3600" b="1" dirty="0" smtClean="0">
                <a:solidFill>
                  <a:srgbClr val="C00000"/>
                </a:solidFill>
              </a:rPr>
              <a:t> Пух</a:t>
            </a:r>
          </a:p>
        </p:txBody>
      </p:sp>
      <p:pic>
        <p:nvPicPr>
          <p:cNvPr id="22530" name="Содержимое 4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87450" y="908050"/>
            <a:ext cx="720725" cy="1008063"/>
          </a:xfrm>
        </p:spPr>
      </p:pic>
      <p:sp>
        <p:nvSpPr>
          <p:cNvPr id="22531" name="Содержимое 3"/>
          <p:cNvSpPr>
            <a:spLocks noGrp="1"/>
          </p:cNvSpPr>
          <p:nvPr>
            <p:ph sz="half" idx="2"/>
          </p:nvPr>
        </p:nvSpPr>
        <p:spPr>
          <a:xfrm>
            <a:off x="1547813" y="2133600"/>
            <a:ext cx="6911975" cy="15827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    </a:t>
            </a:r>
            <a:r>
              <a:rPr lang="ru-RU" sz="2400" b="1" smtClean="0"/>
              <a:t>Три Винни Пуха весят больше, чем четыре Пятачка. Что тяжелее: четыре Винни Пуха или пять Пятачков?</a:t>
            </a:r>
          </a:p>
        </p:txBody>
      </p:sp>
      <p:pic>
        <p:nvPicPr>
          <p:cNvPr id="22532" name="Рисунок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908050"/>
            <a:ext cx="6477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6238" y="908050"/>
            <a:ext cx="719137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Прямоугольник 7"/>
          <p:cNvSpPr>
            <a:spLocks noChangeArrowheads="1"/>
          </p:cNvSpPr>
          <p:nvPr/>
        </p:nvSpPr>
        <p:spPr bwMode="auto">
          <a:xfrm>
            <a:off x="3851275" y="1125538"/>
            <a:ext cx="649288" cy="71913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r>
              <a:rPr lang="en-US" sz="4400" b="1"/>
              <a:t>&gt;</a:t>
            </a:r>
            <a:endParaRPr lang="ru-RU" sz="4400" b="1"/>
          </a:p>
        </p:txBody>
      </p:sp>
      <p:pic>
        <p:nvPicPr>
          <p:cNvPr id="22535" name="Рисунок 8"/>
          <p:cNvPicPr>
            <a:picLocks noChangeAspect="1" noChangeArrowheads="1"/>
          </p:cNvPicPr>
          <p:nvPr/>
        </p:nvPicPr>
        <p:blipFill>
          <a:blip r:embed="rId4"/>
          <a:srcRect l="20927" t="14635" r="45276" b="26085"/>
          <a:stretch>
            <a:fillRect/>
          </a:stretch>
        </p:blipFill>
        <p:spPr bwMode="auto">
          <a:xfrm>
            <a:off x="4716463" y="908050"/>
            <a:ext cx="792162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Рисунок 9"/>
          <p:cNvPicPr>
            <a:picLocks noChangeAspect="1" noChangeArrowheads="1"/>
          </p:cNvPicPr>
          <p:nvPr/>
        </p:nvPicPr>
        <p:blipFill>
          <a:blip r:embed="rId4"/>
          <a:srcRect l="20927" t="14635" r="45276" b="26085"/>
          <a:stretch>
            <a:fillRect/>
          </a:stretch>
        </p:blipFill>
        <p:spPr bwMode="auto">
          <a:xfrm>
            <a:off x="5724525" y="908050"/>
            <a:ext cx="7921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Рисунок 10"/>
          <p:cNvPicPr>
            <a:picLocks noChangeAspect="1" noChangeArrowheads="1"/>
          </p:cNvPicPr>
          <p:nvPr/>
        </p:nvPicPr>
        <p:blipFill>
          <a:blip r:embed="rId4"/>
          <a:srcRect l="20927" t="14635" r="45276" b="26085"/>
          <a:stretch>
            <a:fillRect/>
          </a:stretch>
        </p:blipFill>
        <p:spPr bwMode="auto">
          <a:xfrm>
            <a:off x="6659563" y="908050"/>
            <a:ext cx="792162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Рисунок 11"/>
          <p:cNvPicPr>
            <a:picLocks noChangeAspect="1" noChangeArrowheads="1"/>
          </p:cNvPicPr>
          <p:nvPr/>
        </p:nvPicPr>
        <p:blipFill>
          <a:blip r:embed="rId4"/>
          <a:srcRect l="20927" t="14635" r="45276" b="26085"/>
          <a:stretch>
            <a:fillRect/>
          </a:stretch>
        </p:blipFill>
        <p:spPr bwMode="auto">
          <a:xfrm>
            <a:off x="7667625" y="908050"/>
            <a:ext cx="7921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Содержимое 4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3644900"/>
            <a:ext cx="7207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0" name="Содержимое 4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3644900"/>
            <a:ext cx="7207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1" name="Содержимое 4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4868863"/>
            <a:ext cx="720725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2" name="Содержимое 4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4868863"/>
            <a:ext cx="720725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3" name="Рисунок 16"/>
          <p:cNvPicPr>
            <a:picLocks noChangeAspect="1" noChangeArrowheads="1"/>
          </p:cNvPicPr>
          <p:nvPr/>
        </p:nvPicPr>
        <p:blipFill>
          <a:blip r:embed="rId5"/>
          <a:srcRect l="20927" t="14635" r="45276" b="26085"/>
          <a:stretch>
            <a:fillRect/>
          </a:stretch>
        </p:blipFill>
        <p:spPr bwMode="auto">
          <a:xfrm>
            <a:off x="5219700" y="3716338"/>
            <a:ext cx="7921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4" name="Рисунок 17"/>
          <p:cNvPicPr>
            <a:picLocks noChangeAspect="1" noChangeArrowheads="1"/>
          </p:cNvPicPr>
          <p:nvPr/>
        </p:nvPicPr>
        <p:blipFill>
          <a:blip r:embed="rId5"/>
          <a:srcRect l="20927" t="14635" r="45276" b="26085"/>
          <a:stretch>
            <a:fillRect/>
          </a:stretch>
        </p:blipFill>
        <p:spPr bwMode="auto">
          <a:xfrm>
            <a:off x="6372225" y="3716338"/>
            <a:ext cx="7921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5" name="Рисунок 18"/>
          <p:cNvPicPr>
            <a:picLocks noChangeAspect="1" noChangeArrowheads="1"/>
          </p:cNvPicPr>
          <p:nvPr/>
        </p:nvPicPr>
        <p:blipFill>
          <a:blip r:embed="rId5"/>
          <a:srcRect l="20927" t="14635" r="45276" b="26085"/>
          <a:stretch>
            <a:fillRect/>
          </a:stretch>
        </p:blipFill>
        <p:spPr bwMode="auto">
          <a:xfrm>
            <a:off x="7451725" y="3716338"/>
            <a:ext cx="7921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6" name="Рисунок 19"/>
          <p:cNvPicPr>
            <a:picLocks noChangeAspect="1" noChangeArrowheads="1"/>
          </p:cNvPicPr>
          <p:nvPr/>
        </p:nvPicPr>
        <p:blipFill>
          <a:blip r:embed="rId6"/>
          <a:srcRect l="20927" t="14635" r="45276" b="26085"/>
          <a:stretch>
            <a:fillRect/>
          </a:stretch>
        </p:blipFill>
        <p:spPr bwMode="auto">
          <a:xfrm>
            <a:off x="5795963" y="4941888"/>
            <a:ext cx="792162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7" name="Рисунок 20"/>
          <p:cNvPicPr>
            <a:picLocks noChangeAspect="1" noChangeArrowheads="1"/>
          </p:cNvPicPr>
          <p:nvPr/>
        </p:nvPicPr>
        <p:blipFill>
          <a:blip r:embed="rId6"/>
          <a:srcRect l="20927" t="14635" r="45276" b="26085"/>
          <a:stretch>
            <a:fillRect/>
          </a:stretch>
        </p:blipFill>
        <p:spPr bwMode="auto">
          <a:xfrm>
            <a:off x="6948488" y="4941888"/>
            <a:ext cx="792162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8" name="Прямоугольник 21"/>
          <p:cNvSpPr>
            <a:spLocks noChangeArrowheads="1"/>
          </p:cNvSpPr>
          <p:nvPr/>
        </p:nvSpPr>
        <p:spPr bwMode="auto">
          <a:xfrm>
            <a:off x="3419475" y="4437063"/>
            <a:ext cx="1296988" cy="792162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pPr algn="ctr"/>
            <a:r>
              <a:rPr lang="ru-RU" sz="4000"/>
              <a:t>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43500" y="6072188"/>
            <a:ext cx="30003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latin typeface="+mn-lt"/>
              </a:rPr>
              <a:t>Ответ:</a:t>
            </a:r>
            <a:r>
              <a:rPr lang="ru-RU" dirty="0">
                <a:latin typeface="+mn-lt"/>
              </a:rPr>
              <a:t> </a:t>
            </a:r>
            <a:r>
              <a:rPr lang="ru-RU" dirty="0">
                <a:solidFill>
                  <a:srgbClr val="0070C0"/>
                </a:solidFill>
                <a:latin typeface="+mn-lt"/>
              </a:rPr>
              <a:t>4 </a:t>
            </a:r>
            <a:r>
              <a:rPr lang="ru-RU" dirty="0" err="1">
                <a:solidFill>
                  <a:srgbClr val="0070C0"/>
                </a:solidFill>
                <a:latin typeface="+mn-lt"/>
              </a:rPr>
              <a:t>Винни</a:t>
            </a:r>
            <a:r>
              <a:rPr lang="ru-RU" dirty="0">
                <a:solidFill>
                  <a:srgbClr val="0070C0"/>
                </a:solidFill>
                <a:latin typeface="+mn-lt"/>
              </a:rPr>
              <a:t> Пуха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4556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/>
              <a:t>  </a:t>
            </a:r>
          </a:p>
        </p:txBody>
      </p:sp>
      <p:pic>
        <p:nvPicPr>
          <p:cNvPr id="23554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1563" y="1571625"/>
            <a:ext cx="3733800" cy="280035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0" y="549275"/>
            <a:ext cx="3733800" cy="5318125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sz="2400" b="1" smtClean="0"/>
              <a:t>   Ослик Иа потерял хвост. </a:t>
            </a:r>
          </a:p>
          <a:p>
            <a:pPr algn="just" eaLnBrk="1" hangingPunct="1">
              <a:buFontTx/>
              <a:buNone/>
            </a:pPr>
            <a:r>
              <a:rPr lang="ru-RU" sz="2400" b="1" smtClean="0"/>
              <a:t>Винни Пух: - Хвост нашла Сова. </a:t>
            </a:r>
          </a:p>
          <a:p>
            <a:pPr algn="just" eaLnBrk="1" hangingPunct="1">
              <a:buFontTx/>
              <a:buNone/>
            </a:pPr>
            <a:r>
              <a:rPr lang="ru-RU" sz="2400" b="1" smtClean="0"/>
              <a:t>Сова: - Хвост нашел Пятачок. </a:t>
            </a:r>
          </a:p>
          <a:p>
            <a:pPr algn="just" eaLnBrk="1" hangingPunct="1">
              <a:buFontTx/>
              <a:buNone/>
            </a:pPr>
            <a:r>
              <a:rPr lang="ru-RU" sz="2400" b="1" smtClean="0"/>
              <a:t>Пятачок: - Я нашел хвост!</a:t>
            </a:r>
          </a:p>
          <a:p>
            <a:pPr algn="just" eaLnBrk="1" hangingPunct="1">
              <a:buFontTx/>
              <a:buNone/>
            </a:pPr>
            <a:r>
              <a:rPr lang="ru-RU" sz="2400" b="1" smtClean="0"/>
              <a:t>Только один из них сказал правду, а двое соврали. </a:t>
            </a:r>
          </a:p>
          <a:p>
            <a:pPr algn="just" eaLnBrk="1" hangingPunct="1">
              <a:buFontTx/>
              <a:buNone/>
            </a:pPr>
            <a:r>
              <a:rPr lang="ru-RU" sz="2400" b="1" smtClean="0"/>
              <a:t>Кто нашел хвост? </a:t>
            </a:r>
          </a:p>
          <a:p>
            <a:pPr eaLnBrk="1" hangingPunct="1">
              <a:buFontTx/>
              <a:buNone/>
            </a:pPr>
            <a:endParaRPr lang="ru-RU" sz="2400" smtClean="0"/>
          </a:p>
          <a:p>
            <a:pPr eaLnBrk="1" hangingPunct="1">
              <a:buFontTx/>
              <a:buNone/>
            </a:pPr>
            <a:r>
              <a:rPr lang="ru-RU" sz="2400" b="1" smtClean="0"/>
              <a:t>                          Ответ</a:t>
            </a:r>
            <a:r>
              <a:rPr lang="ru-RU" sz="2400" smtClean="0">
                <a:solidFill>
                  <a:srgbClr val="0070C0"/>
                </a:solidFill>
              </a:rPr>
              <a:t>:  Сова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3841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/>
              <a:t> 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42988" y="908050"/>
            <a:ext cx="3733800" cy="411480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sz="2400" b="1" smtClean="0"/>
              <a:t>         В избушке Бабы Яги сушатся 50  грибов. Среди любых 24 из них имеется хотя бы одна поганка, а среди любых 28 грибов – хотя бы один мухомор. Сколько  поганок и мухоморов сушит Баба Яга? </a:t>
            </a:r>
          </a:p>
          <a:p>
            <a:pPr eaLnBrk="1" hangingPunct="1">
              <a:buFontTx/>
              <a:buNone/>
            </a:pPr>
            <a:endParaRPr lang="ru-RU" sz="2400" smtClean="0"/>
          </a:p>
          <a:p>
            <a:pPr eaLnBrk="1" hangingPunct="1">
              <a:buFontTx/>
              <a:buNone/>
            </a:pPr>
            <a:r>
              <a:rPr lang="ru-RU" sz="2400" smtClean="0">
                <a:solidFill>
                  <a:srgbClr val="0070C0"/>
                </a:solidFill>
              </a:rPr>
              <a:t>            </a:t>
            </a:r>
            <a:r>
              <a:rPr lang="ru-RU" sz="2400" b="1" smtClean="0"/>
              <a:t>Ответ:</a:t>
            </a:r>
            <a:r>
              <a:rPr lang="ru-RU" sz="2400" smtClean="0">
                <a:solidFill>
                  <a:srgbClr val="0070C0"/>
                </a:solidFill>
              </a:rPr>
              <a:t>  23 мухомора и 27 поганок</a:t>
            </a:r>
          </a:p>
        </p:txBody>
      </p:sp>
      <p:pic>
        <p:nvPicPr>
          <p:cNvPr id="24579" name="Содержимое 4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03800" y="1052513"/>
            <a:ext cx="3663950" cy="4114800"/>
          </a:xfr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428625" y="2428875"/>
            <a:ext cx="8229600" cy="1143000"/>
          </a:xfrm>
        </p:spPr>
        <p:txBody>
          <a:bodyPr/>
          <a:lstStyle/>
          <a:p>
            <a:r>
              <a:rPr lang="ru-RU" smtClean="0"/>
              <a:t>Спасибо за внимание!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1116013" y="836613"/>
            <a:ext cx="7620000" cy="4416425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C00000"/>
                </a:solidFill>
              </a:rPr>
              <a:t>В некотором царстве, в некотором государстве жила-была…</a:t>
            </a:r>
            <a:br>
              <a:rPr lang="ru-RU" sz="3200" b="1" smtClean="0">
                <a:solidFill>
                  <a:srgbClr val="C00000"/>
                </a:solidFill>
              </a:rPr>
            </a:br>
            <a:r>
              <a:rPr lang="ru-RU" sz="3200" b="1" smtClean="0">
                <a:solidFill>
                  <a:srgbClr val="C00000"/>
                </a:solidFill>
              </a:rPr>
              <a:t>Логика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1928813"/>
            <a:ext cx="28575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571875" y="928688"/>
            <a:ext cx="5286375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/>
              <a:t>        </a:t>
            </a:r>
            <a:r>
              <a:rPr lang="ru-RU" b="1" dirty="0">
                <a:latin typeface="+mn-lt"/>
              </a:rPr>
              <a:t>Логика, наука о законах и формах правильного мышления, зародилась в Древней Греции. </a:t>
            </a:r>
          </a:p>
          <a:p>
            <a:pPr algn="just">
              <a:defRPr/>
            </a:pPr>
            <a:r>
              <a:rPr lang="ru-RU" b="1" dirty="0">
                <a:latin typeface="+mn-lt"/>
              </a:rPr>
              <a:t>       Основоположником логики по праву считают великого учёного Аристотеля (384 – 322 гг. до н.э.). </a:t>
            </a:r>
          </a:p>
          <a:p>
            <a:pPr algn="just">
              <a:defRPr/>
            </a:pPr>
            <a:r>
              <a:rPr lang="ru-RU" b="1" dirty="0">
                <a:latin typeface="+mn-lt"/>
              </a:rPr>
              <a:t>       Она лежит в основе различных наук (естественных, общественных и технических), а также в основе любого учебного предмета. </a:t>
            </a:r>
          </a:p>
          <a:p>
            <a:pPr algn="just">
              <a:defRPr/>
            </a:pPr>
            <a:r>
              <a:rPr lang="ru-RU" b="1" dirty="0">
                <a:latin typeface="+mn-lt"/>
              </a:rPr>
              <a:t>       Логику должен знать каждый человек, чтобы мыслить правильно.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6000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Три поросенка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285875"/>
            <a:ext cx="7434263" cy="3000375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sz="2400" b="1" smtClean="0"/>
              <a:t>         Один из трех поросят любит петь, другой танцевать, а третий читать. Ниф-ниф спрашивает своего брата: «Что ты читаешь?» Брат отвечает: «Читаю заметку о том, как Нуф-Нуф победил в конкурсе танцев». Кто из них танцор, певец и любитель почитать? </a:t>
            </a:r>
          </a:p>
          <a:p>
            <a:pPr eaLnBrk="1" hangingPunct="1">
              <a:buFontTx/>
              <a:buNone/>
            </a:pPr>
            <a:endParaRPr lang="ru-RU" sz="2400" smtClean="0"/>
          </a:p>
          <a:p>
            <a:pPr eaLnBrk="1" hangingPunct="1">
              <a:buFontTx/>
              <a:buNone/>
            </a:pPr>
            <a:r>
              <a:rPr lang="ru-RU" sz="2400" smtClean="0">
                <a:solidFill>
                  <a:srgbClr val="0070C0"/>
                </a:solidFill>
              </a:rPr>
              <a:t>       </a:t>
            </a:r>
          </a:p>
        </p:txBody>
      </p:sp>
      <p:pic>
        <p:nvPicPr>
          <p:cNvPr id="16387" name="Содержимое 4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571625" y="3643313"/>
            <a:ext cx="3500438" cy="2428875"/>
          </a:xfrm>
        </p:spPr>
      </p:pic>
      <p:sp>
        <p:nvSpPr>
          <p:cNvPr id="4101" name="TextBox 4"/>
          <p:cNvSpPr txBox="1">
            <a:spLocks noChangeArrowheads="1"/>
          </p:cNvSpPr>
          <p:nvPr/>
        </p:nvSpPr>
        <p:spPr bwMode="auto">
          <a:xfrm>
            <a:off x="5286375" y="4214813"/>
            <a:ext cx="32861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latin typeface="+mn-lt"/>
              </a:rPr>
              <a:t>Ответ: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+mn-lt"/>
              </a:rPr>
              <a:t>Ниф-ниф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поет, </a:t>
            </a:r>
            <a:r>
              <a:rPr lang="ru-RU" sz="2000" b="1" dirty="0" err="1">
                <a:solidFill>
                  <a:srgbClr val="0070C0"/>
                </a:solidFill>
                <a:latin typeface="+mn-lt"/>
              </a:rPr>
              <a:t>Нуф-нуф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танцует, а </a:t>
            </a:r>
            <a:r>
              <a:rPr lang="ru-RU" sz="2000" b="1" dirty="0" err="1">
                <a:solidFill>
                  <a:srgbClr val="0070C0"/>
                </a:solidFill>
                <a:latin typeface="+mn-lt"/>
              </a:rPr>
              <a:t>Наф-наф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любит читать.  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10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6000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Малыш и </a:t>
            </a:r>
            <a:r>
              <a:rPr lang="ru-RU" sz="3600" b="1" dirty="0" err="1" smtClean="0">
                <a:solidFill>
                  <a:srgbClr val="C00000"/>
                </a:solidFill>
              </a:rPr>
              <a:t>Карлсон</a:t>
            </a:r>
            <a:endParaRPr lang="ru-RU" sz="3600" b="1" dirty="0" smtClean="0">
              <a:solidFill>
                <a:srgbClr val="C00000"/>
              </a:solidFill>
            </a:endParaRPr>
          </a:p>
        </p:txBody>
      </p:sp>
      <p:pic>
        <p:nvPicPr>
          <p:cNvPr id="17410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750" y="3714750"/>
            <a:ext cx="4038600" cy="2874963"/>
          </a:xfr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1500" y="1143000"/>
            <a:ext cx="8215313" cy="3000375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sz="2400" b="1" smtClean="0"/>
              <a:t>           Пока «домомучительница» делала уборку, Карлсон , Малыш и щенок решили пошалить. В итоге все плюшки оказались съедены. Малыш сказал: «Это не я съел плюшки». Карлсон сказал: «Это щенок съел все плюшки». Оказалось, что одно из утверждений верное а другое – нет. Кто же съел все плюшки? </a:t>
            </a:r>
          </a:p>
          <a:p>
            <a:pPr eaLnBrk="1" hangingPunct="1">
              <a:buFontTx/>
              <a:buNone/>
            </a:pPr>
            <a:endParaRPr lang="ru-RU" sz="1800" smtClean="0"/>
          </a:p>
          <a:p>
            <a:pPr eaLnBrk="1" hangingPunct="1">
              <a:buFontTx/>
              <a:buNone/>
            </a:pPr>
            <a:r>
              <a:rPr lang="ru-RU" sz="1800" smtClean="0">
                <a:solidFill>
                  <a:srgbClr val="0070C0"/>
                </a:solidFill>
              </a:rPr>
              <a:t>                                         </a:t>
            </a:r>
          </a:p>
        </p:txBody>
      </p:sp>
      <p:sp>
        <p:nvSpPr>
          <p:cNvPr id="5125" name="Прямоугольник 5"/>
          <p:cNvSpPr>
            <a:spLocks noChangeArrowheads="1"/>
          </p:cNvSpPr>
          <p:nvPr/>
        </p:nvSpPr>
        <p:spPr bwMode="auto">
          <a:xfrm>
            <a:off x="6143625" y="5429250"/>
            <a:ext cx="23574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latin typeface="+mn-lt"/>
              </a:rPr>
              <a:t>Ответ</a:t>
            </a:r>
            <a:r>
              <a:rPr lang="ru-RU" b="1" dirty="0">
                <a:solidFill>
                  <a:srgbClr val="0070C0"/>
                </a:solidFill>
                <a:latin typeface="+mn-lt"/>
              </a:rPr>
              <a:t>: </a:t>
            </a:r>
            <a:r>
              <a:rPr lang="ru-RU" b="1" dirty="0" err="1">
                <a:solidFill>
                  <a:srgbClr val="0070C0"/>
                </a:solidFill>
                <a:latin typeface="+mn-lt"/>
              </a:rPr>
              <a:t>Карлсон</a:t>
            </a:r>
            <a:r>
              <a:rPr lang="ru-RU" dirty="0">
                <a:solidFill>
                  <a:srgbClr val="0070C0"/>
                </a:solidFill>
              </a:rPr>
              <a:t>. </a:t>
            </a:r>
            <a:endParaRPr lang="ru-RU" dirty="0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815975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C00000"/>
                </a:solidFill>
              </a:rPr>
              <a:t>Змей Горыныч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50" y="1143000"/>
            <a:ext cx="5357813" cy="485775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sz="2400" b="1" smtClean="0"/>
              <a:t>      Одна из голов змея Горыныча всегда говорит правду, другая- всегда врет, а третья – хитрит – иногда говорит правду, а иногда врет. </a:t>
            </a:r>
          </a:p>
          <a:p>
            <a:pPr algn="just" eaLnBrk="1" hangingPunct="1">
              <a:buFontTx/>
              <a:buNone/>
            </a:pPr>
            <a:r>
              <a:rPr lang="ru-RU" sz="2400" b="1" smtClean="0"/>
              <a:t>Первая голова: - Врет вторая. </a:t>
            </a:r>
          </a:p>
          <a:p>
            <a:pPr algn="just" eaLnBrk="1" hangingPunct="1">
              <a:buFontTx/>
              <a:buNone/>
            </a:pPr>
            <a:r>
              <a:rPr lang="ru-RU" sz="2400" b="1" smtClean="0"/>
              <a:t>Вторая голова: - Я хитрю! </a:t>
            </a:r>
          </a:p>
          <a:p>
            <a:pPr algn="just" eaLnBrk="1" hangingPunct="1">
              <a:buFontTx/>
              <a:buNone/>
            </a:pPr>
            <a:r>
              <a:rPr lang="ru-RU" sz="2400" b="1" smtClean="0"/>
              <a:t>Третья голова: - Вторая всегда говорит правду. </a:t>
            </a:r>
          </a:p>
          <a:p>
            <a:pPr algn="just" eaLnBrk="1" hangingPunct="1">
              <a:buFontTx/>
              <a:buNone/>
            </a:pPr>
            <a:r>
              <a:rPr lang="ru-RU" sz="2400" b="1" smtClean="0"/>
              <a:t>Какая голова хитрит, а какая врет? </a:t>
            </a:r>
          </a:p>
          <a:p>
            <a:pPr eaLnBrk="1" hangingPunct="1">
              <a:buFontTx/>
              <a:buNone/>
            </a:pPr>
            <a:endParaRPr lang="ru-RU" sz="1800" b="1" smtClean="0"/>
          </a:p>
          <a:p>
            <a:pPr eaLnBrk="1" hangingPunct="1">
              <a:buFontTx/>
              <a:buNone/>
            </a:pPr>
            <a:r>
              <a:rPr lang="ru-RU" sz="2400" b="1" smtClean="0"/>
              <a:t>Ответ:</a:t>
            </a:r>
            <a:r>
              <a:rPr lang="ru-RU" sz="2400" b="1" smtClean="0">
                <a:solidFill>
                  <a:srgbClr val="0070C0"/>
                </a:solidFill>
              </a:rPr>
              <a:t> Вторая – лжет, а третья – хитрит</a:t>
            </a:r>
            <a:r>
              <a:rPr lang="ru-RU" sz="1800" b="1" smtClean="0">
                <a:solidFill>
                  <a:srgbClr val="0070C0"/>
                </a:solidFill>
              </a:rPr>
              <a:t>. </a:t>
            </a:r>
          </a:p>
        </p:txBody>
      </p:sp>
      <p:pic>
        <p:nvPicPr>
          <p:cNvPr id="18435" name="Содержимое 4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0" y="3357563"/>
            <a:ext cx="2928938" cy="2786062"/>
          </a:xfr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671513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C00000"/>
                </a:solidFill>
              </a:rPr>
              <a:t>Иван-дурак</a:t>
            </a:r>
          </a:p>
        </p:txBody>
      </p:sp>
      <p:pic>
        <p:nvPicPr>
          <p:cNvPr id="19458" name="Содержимое 4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916238" y="1125538"/>
            <a:ext cx="3733800" cy="2330450"/>
          </a:xfrm>
        </p:spPr>
      </p:pic>
      <p:sp>
        <p:nvSpPr>
          <p:cNvPr id="19459" name="Содержимое 3"/>
          <p:cNvSpPr>
            <a:spLocks noGrp="1"/>
          </p:cNvSpPr>
          <p:nvPr>
            <p:ph sz="half" idx="2"/>
          </p:nvPr>
        </p:nvSpPr>
        <p:spPr>
          <a:xfrm>
            <a:off x="1403350" y="3933825"/>
            <a:ext cx="7262813" cy="215900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sz="2400" smtClean="0"/>
              <a:t>          </a:t>
            </a:r>
            <a:r>
              <a:rPr lang="ru-RU" sz="2400" b="1" smtClean="0"/>
              <a:t>Отправил царь Ивана–дурака на пруд, да дал задание ему, набрать 6 л воды. А у Ивана только два сосуда: 5 л и 7 л. Помогите Ивану справиться с заданием. 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744538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C00000"/>
                </a:solidFill>
              </a:rPr>
              <a:t>Принцесса на горошине</a:t>
            </a:r>
          </a:p>
        </p:txBody>
      </p:sp>
      <p:pic>
        <p:nvPicPr>
          <p:cNvPr id="20482" name="Содержимое 4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87450" y="1844675"/>
            <a:ext cx="3600450" cy="360045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7900" y="1628775"/>
            <a:ext cx="3805238" cy="403225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sz="2400" b="1" smtClean="0"/>
              <a:t>        Чтобы проверить принцессу, хитрая королева положила ей на кровать 20 тюфяков. 10 тюфяков были из гусиного пуха, 16 –из гагачьего пуха.  Сколько тюфяков содержали и гусиный, и гагачий пух. </a:t>
            </a:r>
          </a:p>
          <a:p>
            <a:pPr eaLnBrk="1" hangingPunct="1">
              <a:buFontTx/>
              <a:buNone/>
            </a:pPr>
            <a:endParaRPr lang="ru-RU" sz="2400" smtClean="0"/>
          </a:p>
          <a:p>
            <a:pPr eaLnBrk="1" hangingPunct="1">
              <a:buFontTx/>
              <a:buNone/>
            </a:pPr>
            <a:endParaRPr lang="ru-RU" sz="2400" smtClean="0"/>
          </a:p>
          <a:p>
            <a:pPr eaLnBrk="1" hangingPunct="1">
              <a:buFontTx/>
              <a:buNone/>
            </a:pPr>
            <a:r>
              <a:rPr lang="ru-RU" sz="2400" b="1" smtClean="0"/>
              <a:t>                 Ответ:   </a:t>
            </a:r>
            <a:r>
              <a:rPr lang="ru-RU" sz="2400" smtClean="0">
                <a:solidFill>
                  <a:srgbClr val="0070C0"/>
                </a:solidFill>
              </a:rPr>
              <a:t>6 тюфяков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6000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err="1" smtClean="0">
                <a:solidFill>
                  <a:srgbClr val="C00000"/>
                </a:solidFill>
              </a:rPr>
              <a:t>Простоквашино</a:t>
            </a:r>
            <a:endParaRPr lang="ru-RU" sz="3600" b="1" dirty="0" smtClean="0">
              <a:solidFill>
                <a:srgbClr val="C00000"/>
              </a:solidFill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5561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smtClean="0"/>
              <a:t>        </a:t>
            </a:r>
            <a:r>
              <a:rPr lang="ru-RU" sz="2400" b="1" smtClean="0"/>
              <a:t>40% жителей Простоквашино выписывают журналы, 75% - газеты, 10% - не выписывают ничего. Сколько процентов выписывают и газеты и журналы? </a:t>
            </a:r>
          </a:p>
          <a:p>
            <a:pPr eaLnBrk="1" hangingPunct="1">
              <a:buFontTx/>
              <a:buNone/>
            </a:pPr>
            <a:endParaRPr lang="ru-RU" sz="2400" smtClean="0"/>
          </a:p>
          <a:p>
            <a:pPr eaLnBrk="1" hangingPunct="1">
              <a:buFontTx/>
              <a:buNone/>
            </a:pPr>
            <a:r>
              <a:rPr lang="ru-RU" sz="2400" smtClean="0"/>
              <a:t>                    </a:t>
            </a:r>
            <a:r>
              <a:rPr lang="ru-RU" sz="2400" smtClean="0">
                <a:solidFill>
                  <a:srgbClr val="0070C0"/>
                </a:solidFill>
              </a:rPr>
              <a:t>                                                              </a:t>
            </a:r>
            <a:r>
              <a:rPr lang="ru-RU" sz="2400" b="1" smtClean="0"/>
              <a:t>Ответ:</a:t>
            </a:r>
            <a:r>
              <a:rPr lang="ru-RU" sz="2400" smtClean="0">
                <a:solidFill>
                  <a:srgbClr val="0070C0"/>
                </a:solidFill>
              </a:rPr>
              <a:t> 25%</a:t>
            </a:r>
          </a:p>
        </p:txBody>
      </p:sp>
      <p:pic>
        <p:nvPicPr>
          <p:cNvPr id="21507" name="Содержимое 4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787900" y="1916113"/>
            <a:ext cx="3816350" cy="3889375"/>
          </a:xfr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</TotalTime>
  <Words>540</Words>
  <Application>Microsoft Office PowerPoint</Application>
  <PresentationFormat>Экран (4:3)</PresentationFormat>
  <Paragraphs>56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По страницам сказок</vt:lpstr>
      <vt:lpstr>В некотором царстве, в некотором государстве жила-была… Логика</vt:lpstr>
      <vt:lpstr>Презентация PowerPoint</vt:lpstr>
      <vt:lpstr>Три поросенка</vt:lpstr>
      <vt:lpstr>Малыш и Карлсон</vt:lpstr>
      <vt:lpstr>Змей Горыныч</vt:lpstr>
      <vt:lpstr>Иван-дурак</vt:lpstr>
      <vt:lpstr>Принцесса на горошине</vt:lpstr>
      <vt:lpstr>Простоквашино</vt:lpstr>
      <vt:lpstr>Винни Пух</vt:lpstr>
      <vt:lpstr>  </vt:lpstr>
      <vt:lpstr>   </vt:lpstr>
      <vt:lpstr>Спасибо за внимание!</vt:lpstr>
    </vt:vector>
  </TitlesOfParts>
  <Company>TNT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Площадь трапеции</dc:title>
  <dc:creator>Shurupan</dc:creator>
  <cp:lastModifiedBy>admin</cp:lastModifiedBy>
  <cp:revision>53</cp:revision>
  <dcterms:created xsi:type="dcterms:W3CDTF">2004-11-22T19:32:01Z</dcterms:created>
  <dcterms:modified xsi:type="dcterms:W3CDTF">2020-05-19T18:07:38Z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0008007001000000000001024140</vt:lpwstr>
  </property>
</Properties>
</file>