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7" r:id="rId14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822924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57200" y="4037040"/>
            <a:ext cx="822924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40158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4674240" y="1752480"/>
            <a:ext cx="40158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457200" y="4037040"/>
            <a:ext cx="40158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674240" y="4037040"/>
            <a:ext cx="40158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26496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3239640" y="1752480"/>
            <a:ext cx="26496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body"/>
          </p:nvPr>
        </p:nvSpPr>
        <p:spPr>
          <a:xfrm>
            <a:off x="6022080" y="1752480"/>
            <a:ext cx="26496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50" name="PlaceHolder 5"/>
          <p:cNvSpPr>
            <a:spLocks noGrp="1"/>
          </p:cNvSpPr>
          <p:nvPr>
            <p:ph type="body"/>
          </p:nvPr>
        </p:nvSpPr>
        <p:spPr>
          <a:xfrm>
            <a:off x="457200" y="4037040"/>
            <a:ext cx="26496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51" name="PlaceHolder 6"/>
          <p:cNvSpPr>
            <a:spLocks noGrp="1"/>
          </p:cNvSpPr>
          <p:nvPr>
            <p:ph type="body"/>
          </p:nvPr>
        </p:nvSpPr>
        <p:spPr>
          <a:xfrm>
            <a:off x="3239640" y="4037040"/>
            <a:ext cx="26496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52" name="PlaceHolder 7"/>
          <p:cNvSpPr>
            <a:spLocks noGrp="1"/>
          </p:cNvSpPr>
          <p:nvPr>
            <p:ph type="body"/>
          </p:nvPr>
        </p:nvSpPr>
        <p:spPr>
          <a:xfrm>
            <a:off x="6022080" y="4037040"/>
            <a:ext cx="26496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subTitle"/>
          </p:nvPr>
        </p:nvSpPr>
        <p:spPr>
          <a:xfrm>
            <a:off x="457200" y="1752480"/>
            <a:ext cx="8229240" cy="4373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8229240" cy="43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4015800" cy="43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74240" y="1752480"/>
            <a:ext cx="4015800" cy="43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subTitle"/>
          </p:nvPr>
        </p:nvSpPr>
        <p:spPr>
          <a:xfrm>
            <a:off x="426240" y="408240"/>
            <a:ext cx="8260200" cy="4817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40158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674240" y="1752480"/>
            <a:ext cx="4015800" cy="43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457200" y="4037040"/>
            <a:ext cx="40158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subTitle"/>
          </p:nvPr>
        </p:nvSpPr>
        <p:spPr>
          <a:xfrm>
            <a:off x="457200" y="1752480"/>
            <a:ext cx="8229240" cy="4373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4015800" cy="43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674240" y="1752480"/>
            <a:ext cx="40158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4674240" y="4037040"/>
            <a:ext cx="40158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40158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4674240" y="1752480"/>
            <a:ext cx="40158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457200" y="4037040"/>
            <a:ext cx="822924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822924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457200" y="4037040"/>
            <a:ext cx="822924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40158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4674240" y="1752480"/>
            <a:ext cx="40158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body"/>
          </p:nvPr>
        </p:nvSpPr>
        <p:spPr>
          <a:xfrm>
            <a:off x="457200" y="4037040"/>
            <a:ext cx="40158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 type="body"/>
          </p:nvPr>
        </p:nvSpPr>
        <p:spPr>
          <a:xfrm>
            <a:off x="4674240" y="4037040"/>
            <a:ext cx="40158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26496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3239640" y="1752480"/>
            <a:ext cx="26496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6022080" y="1752480"/>
            <a:ext cx="26496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95" name="PlaceHolder 5"/>
          <p:cNvSpPr>
            <a:spLocks noGrp="1"/>
          </p:cNvSpPr>
          <p:nvPr>
            <p:ph type="body"/>
          </p:nvPr>
        </p:nvSpPr>
        <p:spPr>
          <a:xfrm>
            <a:off x="457200" y="4037040"/>
            <a:ext cx="26496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96" name="PlaceHolder 6"/>
          <p:cNvSpPr>
            <a:spLocks noGrp="1"/>
          </p:cNvSpPr>
          <p:nvPr>
            <p:ph type="body"/>
          </p:nvPr>
        </p:nvSpPr>
        <p:spPr>
          <a:xfrm>
            <a:off x="3239640" y="4037040"/>
            <a:ext cx="26496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97" name="PlaceHolder 7"/>
          <p:cNvSpPr>
            <a:spLocks noGrp="1"/>
          </p:cNvSpPr>
          <p:nvPr>
            <p:ph type="body"/>
          </p:nvPr>
        </p:nvSpPr>
        <p:spPr>
          <a:xfrm>
            <a:off x="6022080" y="4037040"/>
            <a:ext cx="26496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8229240" cy="43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4015800" cy="43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74240" y="1752480"/>
            <a:ext cx="4015800" cy="43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subTitle"/>
          </p:nvPr>
        </p:nvSpPr>
        <p:spPr>
          <a:xfrm>
            <a:off x="426240" y="408240"/>
            <a:ext cx="8260200" cy="4817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40158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752480"/>
            <a:ext cx="4015800" cy="43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4037040"/>
            <a:ext cx="40158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4015800" cy="4373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752480"/>
            <a:ext cx="40158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674240" y="4037040"/>
            <a:ext cx="40158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40158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4240" y="1752480"/>
            <a:ext cx="401580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457200" y="4037040"/>
            <a:ext cx="8229240" cy="2085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ustomShape 1" hidden="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" name="CustomShape 2" hidden="1"/>
          <p:cNvSpPr/>
          <p:nvPr/>
        </p:nvSpPr>
        <p:spPr>
          <a:xfrm>
            <a:off x="91440" y="101520"/>
            <a:ext cx="8960760" cy="6664680"/>
          </a:xfrm>
          <a:prstGeom prst="roundRect">
            <a:avLst>
              <a:gd name="adj" fmla="val 1735"/>
            </a:avLst>
          </a:prstGeom>
          <a:blipFill rotWithShape="0">
            <a:blip r:embed="rId15"/>
            <a:tile/>
          </a:blipFill>
          <a:ln w="12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CustomShape 3" hidden="1"/>
          <p:cNvSpPr/>
          <p:nvPr/>
        </p:nvSpPr>
        <p:spPr>
          <a:xfrm>
            <a:off x="274320" y="278280"/>
            <a:ext cx="8595000" cy="132552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CustomShape 4" hidden="1"/>
          <p:cNvSpPr/>
          <p:nvPr/>
        </p:nvSpPr>
        <p:spPr>
          <a:xfrm>
            <a:off x="372960" y="372960"/>
            <a:ext cx="8380080" cy="1118160"/>
          </a:xfrm>
          <a:prstGeom prst="rect">
            <a:avLst/>
          </a:prstGeom>
          <a:solidFill>
            <a:srgbClr val="FFFFFF"/>
          </a:solidFill>
          <a:ln w="648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CustomShape 5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CustomShape 6"/>
          <p:cNvSpPr/>
          <p:nvPr/>
        </p:nvSpPr>
        <p:spPr>
          <a:xfrm>
            <a:off x="91440" y="101520"/>
            <a:ext cx="8960760" cy="6664680"/>
          </a:xfrm>
          <a:prstGeom prst="roundRect">
            <a:avLst>
              <a:gd name="adj" fmla="val 1735"/>
            </a:avLst>
          </a:prstGeom>
          <a:blipFill rotWithShape="0">
            <a:blip r:embed="rId15"/>
            <a:tile/>
          </a:blipFill>
          <a:ln w="12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" name="PlaceHolder 7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B73FF190-E03F-4D42-B988-C39BC8CEA099}" type="datetime">
              <a:rPr lang="ru-RU" sz="1200" b="0" strike="noStrike" spc="-1">
                <a:solidFill>
                  <a:srgbClr val="303030"/>
                </a:solidFill>
                <a:latin typeface="Century Gothic"/>
              </a:rPr>
              <a:t>08.11.2018</a:t>
            </a:fld>
            <a:endParaRPr lang="ru-RU" sz="1200" b="0" strike="noStrike" spc="-1" dirty="0">
              <a:latin typeface="Times New Roman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ru-RU" sz="2400" b="0" strike="noStrike" spc="-1" dirty="0">
              <a:latin typeface="Times New Roman"/>
            </a:endParaRPr>
          </a:p>
        </p:txBody>
      </p:sp>
      <p:sp>
        <p:nvSpPr>
          <p:cNvPr id="8" name="CustomShape 9"/>
          <p:cNvSpPr/>
          <p:nvPr/>
        </p:nvSpPr>
        <p:spPr>
          <a:xfrm>
            <a:off x="345600" y="2942640"/>
            <a:ext cx="7147440" cy="24634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CustomShape 10"/>
          <p:cNvSpPr/>
          <p:nvPr/>
        </p:nvSpPr>
        <p:spPr>
          <a:xfrm>
            <a:off x="7572600" y="2944800"/>
            <a:ext cx="1190160" cy="245952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" name="CustomShape 11"/>
          <p:cNvSpPr/>
          <p:nvPr/>
        </p:nvSpPr>
        <p:spPr>
          <a:xfrm>
            <a:off x="7712640" y="3136680"/>
            <a:ext cx="909720" cy="20754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6480">
            <a:solidFill>
              <a:schemeClr val="accent1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" name="CustomShape 12"/>
          <p:cNvSpPr/>
          <p:nvPr/>
        </p:nvSpPr>
        <p:spPr>
          <a:xfrm>
            <a:off x="445320" y="3055680"/>
            <a:ext cx="6947640" cy="2244960"/>
          </a:xfrm>
          <a:prstGeom prst="rect">
            <a:avLst/>
          </a:prstGeom>
          <a:solidFill>
            <a:srgbClr val="FFFFFF"/>
          </a:solidFill>
          <a:ln w="648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" name="PlaceHolder 13"/>
          <p:cNvSpPr>
            <a:spLocks noGrp="1"/>
          </p:cNvSpPr>
          <p:nvPr>
            <p:ph type="sldNum"/>
          </p:nvPr>
        </p:nvSpPr>
        <p:spPr>
          <a:xfrm>
            <a:off x="7786800" y="4625280"/>
            <a:ext cx="761760" cy="4568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fld id="{FD32963B-B0A1-4AC1-907D-D2EAB9C4934E}" type="slidenum">
              <a:rPr lang="ru-RU" sz="2800" b="0" strike="noStrike" spc="-1">
                <a:solidFill>
                  <a:srgbClr val="570000"/>
                </a:solidFill>
                <a:latin typeface="Century Gothic"/>
              </a:rPr>
              <a:t>‹#›</a:t>
            </a:fld>
            <a:endParaRPr lang="ru-RU" sz="2800" b="0" strike="noStrike" spc="-1" dirty="0">
              <a:latin typeface="Times New Roman"/>
            </a:endParaRPr>
          </a:p>
        </p:txBody>
      </p:sp>
      <p:sp>
        <p:nvSpPr>
          <p:cNvPr id="13" name="CustomShape 14"/>
          <p:cNvSpPr/>
          <p:nvPr/>
        </p:nvSpPr>
        <p:spPr>
          <a:xfrm>
            <a:off x="541800" y="4559400"/>
            <a:ext cx="6754680" cy="663840"/>
          </a:xfrm>
          <a:prstGeom prst="rect">
            <a:avLst/>
          </a:prstGeom>
          <a:solidFill>
            <a:schemeClr val="accent1"/>
          </a:solidFill>
          <a:ln w="648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" name="CustomShape 15"/>
          <p:cNvSpPr/>
          <p:nvPr/>
        </p:nvSpPr>
        <p:spPr>
          <a:xfrm>
            <a:off x="538920" y="3139560"/>
            <a:ext cx="6760440" cy="2077200"/>
          </a:xfrm>
          <a:prstGeom prst="rect">
            <a:avLst/>
          </a:prstGeom>
          <a:noFill/>
          <a:ln w="6480">
            <a:solidFill>
              <a:schemeClr val="accent1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PlaceHolder 16"/>
          <p:cNvSpPr>
            <a:spLocks noGrp="1"/>
          </p:cNvSpPr>
          <p:nvPr>
            <p:ph type="title"/>
          </p:nvPr>
        </p:nvSpPr>
        <p:spPr>
          <a:xfrm>
            <a:off x="604800" y="3227040"/>
            <a:ext cx="6629040" cy="121896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ru-RU" sz="4000" b="0" strike="noStrike" cap="all" spc="-1">
                <a:solidFill>
                  <a:srgbClr val="570000"/>
                </a:solidFill>
                <a:latin typeface="Book Antiqua"/>
              </a:rPr>
              <a:t>Образец заголовка</a:t>
            </a:r>
            <a:endParaRPr lang="ru-RU" sz="40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6" name="PlaceHolder 1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303030"/>
                </a:solidFill>
                <a:latin typeface="Century Gothic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303030"/>
                </a:solidFill>
                <a:latin typeface="Century Gothic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600" b="0" strike="noStrike" spc="-1">
                <a:solidFill>
                  <a:srgbClr val="303030"/>
                </a:solidFill>
                <a:latin typeface="Century Gothic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600" b="0" strike="noStrike" spc="-1">
                <a:solidFill>
                  <a:srgbClr val="303030"/>
                </a:solidFill>
                <a:latin typeface="Century Gothic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303030"/>
                </a:solidFill>
                <a:latin typeface="Century Gothic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303030"/>
                </a:solidFill>
                <a:latin typeface="Century Gothic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303030"/>
                </a:solidFill>
                <a:latin typeface="Century Gothic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4" name="CustomShape 2"/>
          <p:cNvSpPr/>
          <p:nvPr/>
        </p:nvSpPr>
        <p:spPr>
          <a:xfrm>
            <a:off x="91440" y="101520"/>
            <a:ext cx="8960760" cy="6664680"/>
          </a:xfrm>
          <a:prstGeom prst="roundRect">
            <a:avLst>
              <a:gd name="adj" fmla="val 1735"/>
            </a:avLst>
          </a:prstGeom>
          <a:blipFill rotWithShape="0">
            <a:blip r:embed="rId15"/>
            <a:tile/>
          </a:blipFill>
          <a:ln w="12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5" name="CustomShape 3"/>
          <p:cNvSpPr/>
          <p:nvPr/>
        </p:nvSpPr>
        <p:spPr>
          <a:xfrm>
            <a:off x="274320" y="278280"/>
            <a:ext cx="8595000" cy="132552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6" name="CustomShape 4"/>
          <p:cNvSpPr/>
          <p:nvPr/>
        </p:nvSpPr>
        <p:spPr>
          <a:xfrm>
            <a:off x="372960" y="372960"/>
            <a:ext cx="8380080" cy="1118160"/>
          </a:xfrm>
          <a:prstGeom prst="rect">
            <a:avLst/>
          </a:prstGeom>
          <a:solidFill>
            <a:srgbClr val="FFFFFF"/>
          </a:solidFill>
          <a:ln w="648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7" name="PlaceHolder 5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3500" b="0" strike="noStrike" cap="all" spc="-1">
                <a:solidFill>
                  <a:srgbClr val="820101"/>
                </a:solidFill>
                <a:latin typeface="Book Antiqua"/>
              </a:rPr>
              <a:t>Образец заголовка</a:t>
            </a:r>
            <a:endParaRPr lang="ru-RU" sz="35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58" name="PlaceHolder 6"/>
          <p:cNvSpPr>
            <a:spLocks noGrp="1"/>
          </p:cNvSpPr>
          <p:nvPr>
            <p:ph type="body"/>
          </p:nvPr>
        </p:nvSpPr>
        <p:spPr>
          <a:xfrm>
            <a:off x="457200" y="1752480"/>
            <a:ext cx="8229240" cy="4373280"/>
          </a:xfrm>
          <a:prstGeom prst="rect">
            <a:avLst/>
          </a:prstGeom>
        </p:spPr>
        <p:txBody>
          <a:bodyPr/>
          <a:lstStyle/>
          <a:p>
            <a:pPr marL="343080" indent="-228240">
              <a:lnSpc>
                <a:spcPct val="100000"/>
              </a:lnSpc>
              <a:spcBef>
                <a:spcPts val="479"/>
              </a:spcBef>
              <a:buClr>
                <a:srgbClr val="AD0101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303030"/>
                </a:solidFill>
                <a:latin typeface="Century Gothic"/>
              </a:rPr>
              <a:t>Образец текста</a:t>
            </a:r>
          </a:p>
          <a:p>
            <a:pPr marL="640080" lvl="1" indent="-228240">
              <a:lnSpc>
                <a:spcPct val="100000"/>
              </a:lnSpc>
              <a:spcBef>
                <a:spcPts val="400"/>
              </a:spcBef>
              <a:buClr>
                <a:srgbClr val="726056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303030"/>
                </a:solidFill>
                <a:latin typeface="Century Gothic"/>
              </a:rPr>
              <a:t>Второй уровень</a:t>
            </a:r>
          </a:p>
          <a:p>
            <a:pPr marL="914400" lvl="2" indent="-228240">
              <a:lnSpc>
                <a:spcPct val="100000"/>
              </a:lnSpc>
              <a:spcBef>
                <a:spcPts val="360"/>
              </a:spcBef>
              <a:buClr>
                <a:srgbClr val="AC956E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303030"/>
                </a:solidFill>
                <a:latin typeface="Century Gothic"/>
              </a:rPr>
              <a:t>Третий уровень</a:t>
            </a:r>
          </a:p>
          <a:p>
            <a:pPr marL="1280160" lvl="3" indent="-228240">
              <a:lnSpc>
                <a:spcPct val="100000"/>
              </a:lnSpc>
              <a:spcBef>
                <a:spcPts val="320"/>
              </a:spcBef>
              <a:buClr>
                <a:srgbClr val="808DA9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303030"/>
                </a:solidFill>
                <a:latin typeface="Century Gothic"/>
              </a:rPr>
              <a:t>Четвертый уровень</a:t>
            </a:r>
          </a:p>
          <a:p>
            <a:pPr marL="1554480" lvl="4" indent="-228240">
              <a:lnSpc>
                <a:spcPct val="100000"/>
              </a:lnSpc>
              <a:spcBef>
                <a:spcPts val="320"/>
              </a:spcBef>
              <a:buClr>
                <a:srgbClr val="424E5B"/>
              </a:buClr>
              <a:buFont typeface="Arial"/>
              <a:buChar char="•"/>
            </a:pPr>
            <a:r>
              <a:rPr lang="ru-RU" sz="1600" b="0" strike="noStrike" spc="-1">
                <a:solidFill>
                  <a:srgbClr val="303030"/>
                </a:solidFill>
                <a:latin typeface="Century Gothic"/>
              </a:rPr>
              <a:t>Пятый уровень</a:t>
            </a:r>
          </a:p>
        </p:txBody>
      </p:sp>
      <p:sp>
        <p:nvSpPr>
          <p:cNvPr id="59" name="PlaceHolder 7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1A414387-8084-47D5-88B1-37AEB10C83B0}" type="datetime">
              <a:rPr lang="ru-RU" sz="1200" b="0" strike="noStrike" spc="-1">
                <a:solidFill>
                  <a:srgbClr val="303030"/>
                </a:solidFill>
                <a:latin typeface="Century Gothic"/>
              </a:rPr>
              <a:t>08.11.2018</a:t>
            </a:fld>
            <a:endParaRPr lang="ru-RU" sz="1200" b="0" strike="noStrike" spc="-1" dirty="0">
              <a:latin typeface="Times New Roman"/>
            </a:endParaRPr>
          </a:p>
        </p:txBody>
      </p:sp>
      <p:sp>
        <p:nvSpPr>
          <p:cNvPr id="60" name="PlaceHolder 8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ru-RU" sz="2400" b="0" strike="noStrike" spc="-1" dirty="0">
              <a:latin typeface="Times New Roman"/>
            </a:endParaRPr>
          </a:p>
        </p:txBody>
      </p:sp>
      <p:sp>
        <p:nvSpPr>
          <p:cNvPr id="61" name="PlaceHolder 9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30CC1C76-47C1-4D4E-A50D-A955EC1FB609}" type="slidenum">
              <a:rPr lang="ru-RU" sz="1200" b="0" strike="noStrike" spc="-1">
                <a:solidFill>
                  <a:srgbClr val="303030"/>
                </a:solidFill>
                <a:latin typeface="Century Gothic"/>
              </a:rPr>
              <a:t>‹#›</a:t>
            </a:fld>
            <a:endParaRPr lang="ru-RU" sz="1200" b="0" strike="noStrike" spc="-1" dirty="0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1.docx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642960" y="4648320"/>
            <a:ext cx="6552720" cy="4568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  <a:spcBef>
                <a:spcPts val="360"/>
              </a:spcBef>
            </a:pPr>
            <a:r>
              <a:rPr lang="ru-RU" sz="1800" b="0" strike="noStrike" cap="all" spc="299" dirty="0">
                <a:solidFill>
                  <a:srgbClr val="FFFFFF"/>
                </a:solidFill>
                <a:latin typeface="Century Gothic"/>
              </a:rPr>
              <a:t>Школьный парламент «</a:t>
            </a:r>
            <a:r>
              <a:rPr lang="ru-RU" sz="1800" b="0" strike="noStrike" cap="all" spc="299" dirty="0" err="1">
                <a:solidFill>
                  <a:srgbClr val="FFFFFF"/>
                </a:solidFill>
                <a:latin typeface="Century Gothic"/>
              </a:rPr>
              <a:t>Мбоу</a:t>
            </a:r>
            <a:r>
              <a:rPr lang="ru-RU" sz="1800" b="0" strike="noStrike" cap="all" spc="299" dirty="0">
                <a:solidFill>
                  <a:srgbClr val="FFFFFF"/>
                </a:solidFill>
                <a:latin typeface="Century Gothic"/>
              </a:rPr>
              <a:t> Сош№33»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99" name="TextShape 2"/>
          <p:cNvSpPr txBox="1"/>
          <p:nvPr/>
        </p:nvSpPr>
        <p:spPr>
          <a:xfrm>
            <a:off x="683640" y="2997000"/>
            <a:ext cx="6629040" cy="121896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ru-RU" sz="4000" b="0" strike="noStrike" cap="all" spc="-1">
                <a:solidFill>
                  <a:srgbClr val="570000"/>
                </a:solidFill>
                <a:latin typeface="Book Antiqua"/>
              </a:rPr>
              <a:t>«Лидер»</a:t>
            </a:r>
            <a:endParaRPr lang="ru-RU" sz="4000" b="0" strike="noStrike" spc="-1">
              <a:solidFill>
                <a:srgbClr val="000000"/>
              </a:solidFill>
              <a:latin typeface="Century Gothic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dirty="0" smtClean="0">
                <a:latin typeface="Batang" pitchFamily="18" charset="-127"/>
                <a:ea typeface="Batang" pitchFamily="18" charset="-127"/>
              </a:rPr>
              <a:t>ЭТАПЫ РЕАЛИЗАЦИИ</a:t>
            </a:r>
            <a:endParaRPr lang="ru-RU" sz="54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179512" y="1752480"/>
            <a:ext cx="8506928" cy="4373280"/>
          </a:xfrm>
        </p:spPr>
        <p:txBody>
          <a:bodyPr/>
          <a:lstStyle/>
          <a:p>
            <a:pPr marL="285750" indent="-285750">
              <a:buSzPct val="150000"/>
              <a:buFont typeface="Arial" pitchFamily="34" charset="0"/>
              <a:buChar char="•"/>
            </a:pPr>
            <a:r>
              <a:rPr lang="ru-RU" sz="2400" dirty="0" smtClean="0"/>
              <a:t>Организационный</a:t>
            </a:r>
          </a:p>
          <a:p>
            <a:pPr>
              <a:buSzPct val="150000"/>
            </a:pPr>
            <a:r>
              <a:rPr lang="ru-RU" sz="2400" dirty="0" smtClean="0"/>
              <a:t>      1)  Подготовить план всех мероприятий;</a:t>
            </a:r>
          </a:p>
          <a:p>
            <a:pPr>
              <a:buSzPct val="150000"/>
            </a:pPr>
            <a:r>
              <a:rPr lang="ru-RU" sz="2400" dirty="0"/>
              <a:t> </a:t>
            </a:r>
            <a:r>
              <a:rPr lang="ru-RU" sz="2400" dirty="0" smtClean="0"/>
              <a:t>     2)  Анкетировать учащихся в школьном парламенте.</a:t>
            </a:r>
          </a:p>
          <a:p>
            <a:pPr marL="285750" indent="-285750">
              <a:buSzPct val="150000"/>
              <a:buFont typeface="Arial" pitchFamily="34" charset="0"/>
              <a:buChar char="•"/>
            </a:pPr>
            <a:r>
              <a:rPr lang="ru-RU" sz="2400" dirty="0" smtClean="0"/>
              <a:t>Практический</a:t>
            </a:r>
          </a:p>
          <a:p>
            <a:pPr algn="l">
              <a:buSzPct val="150000"/>
            </a:pPr>
            <a:r>
              <a:rPr lang="ru-RU" sz="2400" dirty="0"/>
              <a:t> </a:t>
            </a:r>
            <a:r>
              <a:rPr lang="ru-RU" sz="2400" dirty="0" smtClean="0"/>
              <a:t>      Проведение уроков, факультативных занятий и      классных часов на тему «Самоуправление».</a:t>
            </a:r>
          </a:p>
          <a:p>
            <a:pPr marL="285750" indent="-285750" algn="l">
              <a:buSzPct val="150000"/>
              <a:buFont typeface="Arial" pitchFamily="34" charset="0"/>
              <a:buChar char="•"/>
            </a:pPr>
            <a:r>
              <a:rPr lang="ru-RU" sz="2400" dirty="0" smtClean="0"/>
              <a:t>Аналитический</a:t>
            </a:r>
          </a:p>
          <a:p>
            <a:pPr algn="l">
              <a:buSzPct val="150000"/>
            </a:pPr>
            <a:r>
              <a:rPr lang="ru-RU" sz="2400" dirty="0"/>
              <a:t> </a:t>
            </a:r>
            <a:r>
              <a:rPr lang="ru-RU" sz="2400" dirty="0" smtClean="0"/>
              <a:t>     1)Итоговая диагностика</a:t>
            </a:r>
          </a:p>
          <a:p>
            <a:pPr algn="l">
              <a:buSzPct val="150000"/>
            </a:pPr>
            <a:r>
              <a:rPr lang="ru-RU" sz="2400" dirty="0"/>
              <a:t> </a:t>
            </a:r>
            <a:r>
              <a:rPr lang="ru-RU" sz="2400" dirty="0" smtClean="0"/>
              <a:t>     2)Отчеты о проектах и мероприятий за все время проекта.</a:t>
            </a:r>
          </a:p>
          <a:p>
            <a:pPr algn="l">
              <a:buSzPct val="150000"/>
            </a:pPr>
            <a:r>
              <a:rPr lang="ru-RU" sz="2400" dirty="0"/>
              <a:t> </a:t>
            </a:r>
            <a:r>
              <a:rPr lang="ru-RU" sz="2400" dirty="0" smtClean="0"/>
              <a:t>     3)Подведение итогов.</a:t>
            </a:r>
          </a:p>
          <a:p>
            <a:pPr>
              <a:buSzPct val="150000"/>
            </a:pPr>
            <a:r>
              <a:rPr lang="ru-RU" dirty="0"/>
              <a:t> </a:t>
            </a:r>
            <a:r>
              <a:rPr lang="ru-RU" dirty="0" smtClean="0"/>
              <a:t>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06610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426240" y="368280"/>
            <a:ext cx="8260200" cy="111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400" strike="noStrike" spc="-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ОЖИДАЕМЫЕ РЕЗУЛЬТАТЫ</a:t>
            </a:r>
          </a:p>
        </p:txBody>
      </p:sp>
      <p:sp>
        <p:nvSpPr>
          <p:cNvPr id="123" name="TextShape 2"/>
          <p:cNvSpPr txBox="1"/>
          <p:nvPr/>
        </p:nvSpPr>
        <p:spPr>
          <a:xfrm>
            <a:off x="432000" y="2088000"/>
            <a:ext cx="8136000" cy="4392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Linux Biolinum G"/>
              </a:rPr>
              <a:t>Воспитание активного члена общества;</a:t>
            </a:r>
            <a:endParaRPr lang="ru-RU" sz="24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Linux Biolinum G"/>
              </a:rPr>
              <a:t>Создание физически и социально здоровых, </a:t>
            </a:r>
            <a:endParaRPr lang="ru-RU" sz="24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Linux Biolinum G"/>
              </a:rPr>
              <a:t>организованных школьных коллективов и воспитание самоуправляемой личности;</a:t>
            </a:r>
            <a:endParaRPr lang="ru-RU" sz="24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Linux Biolinum G"/>
              </a:rPr>
              <a:t>Развитие ученического самоуправления;</a:t>
            </a:r>
            <a:endParaRPr lang="ru-RU" sz="24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Linux Biolinum G"/>
              </a:rPr>
              <a:t>Развитие и совершенствование системы управление школы через развитие ученического самоуправления;</a:t>
            </a:r>
            <a:endParaRPr lang="ru-RU" sz="24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Linux Biolinum G"/>
              </a:rPr>
              <a:t>Повышение уровня правовой культуры;</a:t>
            </a:r>
            <a:endParaRPr lang="ru-RU" sz="24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Linux Biolinum G"/>
              </a:rPr>
              <a:t>Успешная самореализация обучающихся школы. </a:t>
            </a:r>
            <a:endParaRPr lang="ru-RU" sz="24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ru-RU" sz="24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Linux Biolinum G"/>
              </a:rPr>
              <a:t>Время проведения проекта: 1 год (с 01.09.18 по 01.09.19)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3908" y="404664"/>
            <a:ext cx="8260200" cy="1038960"/>
          </a:xfrm>
        </p:spPr>
        <p:txBody>
          <a:bodyPr/>
          <a:lstStyle/>
          <a:p>
            <a:r>
              <a:rPr lang="ru-RU" sz="5400" dirty="0" smtClean="0">
                <a:latin typeface="Batang" pitchFamily="18" charset="-127"/>
                <a:ea typeface="Batang" pitchFamily="18" charset="-127"/>
              </a:rPr>
              <a:t>Проект разрабатывали</a:t>
            </a:r>
            <a:endParaRPr lang="ru-RU" sz="54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317" y="2276872"/>
            <a:ext cx="86409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>
                <a:solidFill>
                  <a:prstClr val="black"/>
                </a:solidFill>
              </a:rPr>
              <a:t>Галимуллина Регина </a:t>
            </a:r>
            <a:r>
              <a:rPr lang="ru-RU" sz="3200" dirty="0" smtClean="0">
                <a:solidFill>
                  <a:prstClr val="black"/>
                </a:solidFill>
              </a:rPr>
              <a:t>Тимуровна     </a:t>
            </a:r>
          </a:p>
          <a:p>
            <a:pPr lvl="0" algn="ctr"/>
            <a:r>
              <a:rPr lang="ru-RU" sz="3200" dirty="0" smtClean="0">
                <a:solidFill>
                  <a:prstClr val="black"/>
                </a:solidFill>
              </a:rPr>
              <a:t>ученица 9-ого класса «В»</a:t>
            </a:r>
          </a:p>
          <a:p>
            <a:pPr lvl="0"/>
            <a:r>
              <a:rPr lang="ru-RU" sz="3200" dirty="0" smtClean="0">
                <a:solidFill>
                  <a:prstClr val="black"/>
                </a:solidFill>
              </a:rPr>
              <a:t>        Рамазанова Дарья Константиновна </a:t>
            </a:r>
          </a:p>
          <a:p>
            <a:pPr lvl="0"/>
            <a:r>
              <a:rPr lang="ru-RU" sz="3200" dirty="0" smtClean="0">
                <a:solidFill>
                  <a:prstClr val="black"/>
                </a:solidFill>
              </a:rPr>
              <a:t>                ученица 9-ого класса «В»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330" y="5973681"/>
            <a:ext cx="25209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«МБОУ СОШ №33»</a:t>
            </a:r>
          </a:p>
          <a:p>
            <a:r>
              <a:rPr lang="ru-RU" dirty="0" smtClean="0"/>
              <a:t>г. Набережные Челны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2180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426240" y="408240"/>
            <a:ext cx="8260200" cy="10389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5400" strike="noStrike" cap="all" spc="-1" dirty="0">
                <a:latin typeface="Batang" pitchFamily="18" charset="-127"/>
                <a:ea typeface="Batang" pitchFamily="18" charset="-127"/>
              </a:rPr>
              <a:t>Все мы лидеры</a:t>
            </a:r>
            <a:endParaRPr lang="ru-RU" sz="5400" strike="noStrike" spc="-1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01" name="TextShape 2"/>
          <p:cNvSpPr txBox="1"/>
          <p:nvPr/>
        </p:nvSpPr>
        <p:spPr>
          <a:xfrm>
            <a:off x="457200" y="1752480"/>
            <a:ext cx="8229240" cy="49885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2400" b="0" strike="noStrike" spc="-1" dirty="0">
                <a:solidFill>
                  <a:srgbClr val="000000"/>
                </a:solidFill>
                <a:latin typeface="Century Gothic"/>
              </a:rPr>
              <a:t>Глава школьного парламента:</a:t>
            </a:r>
            <a:endParaRPr lang="ru-RU" sz="2400" b="0" strike="noStrike" spc="-1" dirty="0">
              <a:solidFill>
                <a:srgbClr val="303030"/>
              </a:solidFill>
              <a:latin typeface="Century Gothic"/>
            </a:endParaRPr>
          </a:p>
          <a:p>
            <a:pPr marL="114480">
              <a:lnSpc>
                <a:spcPct val="100000"/>
              </a:lnSpc>
              <a:spcBef>
                <a:spcPts val="479"/>
              </a:spcBef>
            </a:pPr>
            <a:r>
              <a:rPr lang="ru-RU" sz="2400" b="0" strike="noStrike" spc="-1" dirty="0">
                <a:solidFill>
                  <a:srgbClr val="000000"/>
                </a:solidFill>
                <a:latin typeface="Century Gothic"/>
              </a:rPr>
              <a:t>Рамазанова Дарья Константиновна</a:t>
            </a:r>
            <a:endParaRPr lang="ru-RU" sz="2400" b="0" strike="noStrike" spc="-1" dirty="0">
              <a:solidFill>
                <a:srgbClr val="303030"/>
              </a:solidFill>
              <a:latin typeface="Century Gothic"/>
            </a:endParaRPr>
          </a:p>
          <a:p>
            <a:pPr marL="114480">
              <a:lnSpc>
                <a:spcPct val="100000"/>
              </a:lnSpc>
              <a:spcBef>
                <a:spcPts val="479"/>
              </a:spcBef>
            </a:pPr>
            <a:endParaRPr lang="ru-RU" sz="2400" b="0" strike="noStrike" spc="-1" dirty="0">
              <a:solidFill>
                <a:srgbClr val="303030"/>
              </a:solidFill>
              <a:latin typeface="Century Gothic"/>
            </a:endParaRPr>
          </a:p>
          <a:p>
            <a:pPr marL="1144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>
                <a:solidFill>
                  <a:srgbClr val="000000"/>
                </a:solidFill>
                <a:latin typeface="Century Gothic"/>
              </a:rPr>
              <a:t>Комитет образования: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Century Gothic"/>
              </a:rPr>
              <a:t>Гараева</a:t>
            </a:r>
            <a:r>
              <a:rPr lang="ru-RU" sz="2400" b="0" strike="noStrike" spc="-1" dirty="0">
                <a:solidFill>
                  <a:srgbClr val="000000"/>
                </a:solidFill>
                <a:latin typeface="Century Gothic"/>
              </a:rPr>
              <a:t> Регина</a:t>
            </a:r>
            <a:endParaRPr lang="ru-RU" sz="2400" b="0" strike="noStrike" spc="-1" dirty="0">
              <a:solidFill>
                <a:srgbClr val="303030"/>
              </a:solidFill>
              <a:latin typeface="Century Gothic"/>
            </a:endParaRPr>
          </a:p>
          <a:p>
            <a:pPr marL="1144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>
                <a:solidFill>
                  <a:srgbClr val="000000"/>
                </a:solidFill>
                <a:latin typeface="Century Gothic"/>
              </a:rPr>
              <a:t>Комитет культуры: Галимуллина Регина </a:t>
            </a:r>
            <a:endParaRPr lang="ru-RU" sz="2400" b="0" strike="noStrike" spc="-1" dirty="0">
              <a:solidFill>
                <a:srgbClr val="303030"/>
              </a:solidFill>
              <a:latin typeface="Century Gothic"/>
            </a:endParaRPr>
          </a:p>
          <a:p>
            <a:pPr marL="1144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>
                <a:solidFill>
                  <a:srgbClr val="000000"/>
                </a:solidFill>
                <a:latin typeface="Century Gothic"/>
              </a:rPr>
              <a:t>Комитет дисциплины и порядка: Кузнецова Варвара</a:t>
            </a:r>
            <a:endParaRPr lang="ru-RU" sz="2400" b="0" strike="noStrike" spc="-1" dirty="0">
              <a:solidFill>
                <a:srgbClr val="303030"/>
              </a:solidFill>
              <a:latin typeface="Century Gothic"/>
            </a:endParaRPr>
          </a:p>
          <a:p>
            <a:pPr marL="1144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>
                <a:solidFill>
                  <a:srgbClr val="000000"/>
                </a:solidFill>
                <a:latin typeface="Century Gothic"/>
              </a:rPr>
              <a:t>Комитет спорта и здоровья: Темный Александр</a:t>
            </a:r>
            <a:endParaRPr lang="ru-RU" sz="2400" b="0" strike="noStrike" spc="-1" dirty="0">
              <a:solidFill>
                <a:srgbClr val="303030"/>
              </a:solidFill>
              <a:latin typeface="Century Gothic"/>
            </a:endParaRPr>
          </a:p>
          <a:p>
            <a:pPr marL="1144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>
                <a:solidFill>
                  <a:srgbClr val="000000"/>
                </a:solidFill>
                <a:latin typeface="Century Gothic"/>
              </a:rPr>
              <a:t>Комитет социальной защиты и прав: Насырова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Century Gothic"/>
              </a:rPr>
              <a:t>Заррина</a:t>
            </a:r>
            <a:endParaRPr lang="ru-RU" sz="2400" b="0" strike="noStrike" spc="-1" dirty="0">
              <a:solidFill>
                <a:srgbClr val="303030"/>
              </a:solidFill>
              <a:latin typeface="Century Gothic"/>
            </a:endParaRPr>
          </a:p>
          <a:p>
            <a:pPr marL="1144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>
                <a:solidFill>
                  <a:srgbClr val="000000"/>
                </a:solidFill>
                <a:latin typeface="Century Gothic"/>
              </a:rPr>
              <a:t>Комитет информации: Рыбаков Константин</a:t>
            </a:r>
            <a:endParaRPr lang="ru-RU" sz="2400" b="0" strike="noStrike" spc="-1" dirty="0">
              <a:solidFill>
                <a:srgbClr val="303030"/>
              </a:solidFill>
              <a:latin typeface="Century Gothic"/>
            </a:endParaRPr>
          </a:p>
          <a:p>
            <a:pPr marL="114480">
              <a:lnSpc>
                <a:spcPct val="100000"/>
              </a:lnSpc>
              <a:spcBef>
                <a:spcPts val="479"/>
              </a:spcBef>
            </a:pPr>
            <a:endParaRPr lang="ru-RU" sz="2400" b="0" strike="noStrike" spc="-1" dirty="0">
              <a:solidFill>
                <a:srgbClr val="303030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ru-RU" sz="2400" b="0" strike="noStrike" spc="-1" dirty="0">
              <a:solidFill>
                <a:srgbClr val="303030"/>
              </a:solidFill>
              <a:latin typeface="Century Gothic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755576" y="2780928"/>
            <a:ext cx="74888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Shape 1"/>
          <p:cNvSpPr txBox="1"/>
          <p:nvPr/>
        </p:nvSpPr>
        <p:spPr>
          <a:xfrm>
            <a:off x="426240" y="408240"/>
            <a:ext cx="8260200" cy="10389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92500" lnSpcReduction="10000"/>
          </a:bodyPr>
          <a:lstStyle/>
          <a:p>
            <a:pPr algn="ctr">
              <a:lnSpc>
                <a:spcPct val="100000"/>
              </a:lnSpc>
            </a:pPr>
            <a:r>
              <a:rPr lang="ru-RU" sz="3500" b="0" strike="noStrike" cap="all" spc="-1" dirty="0">
                <a:latin typeface="Book Antiqua"/>
              </a:rPr>
              <a:t>Основные направления школьного парламента</a:t>
            </a:r>
            <a:endParaRPr lang="ru-RU" sz="3500" b="0" strike="noStrike" spc="-1" dirty="0">
              <a:latin typeface="Century Gothic"/>
            </a:endParaRPr>
          </a:p>
        </p:txBody>
      </p:sp>
      <p:sp>
        <p:nvSpPr>
          <p:cNvPr id="104" name="TextShape 2"/>
          <p:cNvSpPr txBox="1"/>
          <p:nvPr/>
        </p:nvSpPr>
        <p:spPr>
          <a:xfrm>
            <a:off x="216000" y="1728000"/>
            <a:ext cx="8229240" cy="4373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228240">
              <a:lnSpc>
                <a:spcPct val="100000"/>
              </a:lnSpc>
              <a:spcBef>
                <a:spcPts val="479"/>
              </a:spcBef>
              <a:buClr>
                <a:srgbClr val="AD0101"/>
              </a:buClr>
              <a:buFont typeface="Arial"/>
              <a:buChar char="•"/>
            </a:pPr>
            <a:r>
              <a:rPr lang="ru-RU" sz="2400" b="0" strike="noStrike" spc="-1" dirty="0">
                <a:latin typeface="Century Gothic"/>
              </a:rPr>
              <a:t>Планирование </a:t>
            </a:r>
            <a:r>
              <a:rPr lang="ru-RU" sz="2400" b="0" strike="noStrike" spc="-1">
                <a:latin typeface="Century Gothic"/>
              </a:rPr>
              <a:t>и </a:t>
            </a:r>
            <a:r>
              <a:rPr lang="ru-RU" sz="2400" b="0" strike="noStrike" spc="-1" smtClean="0">
                <a:latin typeface="Century Gothic"/>
              </a:rPr>
              <a:t>организация </a:t>
            </a:r>
            <a:r>
              <a:rPr lang="ru-RU" sz="2400" b="0" strike="noStrike" spc="-1" dirty="0">
                <a:latin typeface="Century Gothic"/>
              </a:rPr>
              <a:t>внешкольной работы;</a:t>
            </a:r>
          </a:p>
          <a:p>
            <a:pPr marL="343080" indent="-228240">
              <a:lnSpc>
                <a:spcPct val="100000"/>
              </a:lnSpc>
              <a:spcBef>
                <a:spcPts val="479"/>
              </a:spcBef>
              <a:buClr>
                <a:srgbClr val="AD0101"/>
              </a:buClr>
              <a:buFont typeface="Arial"/>
              <a:buChar char="•"/>
            </a:pPr>
            <a:r>
              <a:rPr lang="ru-RU" sz="2400" b="0" strike="noStrike" spc="-1" dirty="0">
                <a:latin typeface="Century Gothic"/>
              </a:rPr>
              <a:t>Поддержание дисциплины в школе;</a:t>
            </a:r>
          </a:p>
          <a:p>
            <a:pPr marL="343080" indent="-228240">
              <a:lnSpc>
                <a:spcPct val="100000"/>
              </a:lnSpc>
              <a:spcBef>
                <a:spcPts val="479"/>
              </a:spcBef>
              <a:buClr>
                <a:srgbClr val="AD0101"/>
              </a:buClr>
              <a:buFont typeface="Arial"/>
              <a:buChar char="•"/>
            </a:pPr>
            <a:r>
              <a:rPr lang="ru-RU" sz="2400" b="0" strike="noStrike" spc="-1" dirty="0">
                <a:latin typeface="Century Gothic"/>
              </a:rPr>
              <a:t>Участие в подготовке мероприятий;</a:t>
            </a:r>
          </a:p>
          <a:p>
            <a:pPr marL="343080" indent="-228240">
              <a:lnSpc>
                <a:spcPct val="100000"/>
              </a:lnSpc>
              <a:spcBef>
                <a:spcPts val="479"/>
              </a:spcBef>
              <a:buClr>
                <a:srgbClr val="AD0101"/>
              </a:buClr>
              <a:buFont typeface="Arial"/>
              <a:buChar char="•"/>
            </a:pPr>
            <a:r>
              <a:rPr lang="ru-RU" sz="2400" b="0" strike="noStrike" spc="-1" dirty="0">
                <a:latin typeface="Century Gothic"/>
              </a:rPr>
              <a:t>Подготовка отчетов и информации о проделанной работе;</a:t>
            </a:r>
          </a:p>
          <a:p>
            <a:pPr marL="343080" indent="-228240">
              <a:lnSpc>
                <a:spcPct val="100000"/>
              </a:lnSpc>
              <a:spcBef>
                <a:spcPts val="479"/>
              </a:spcBef>
              <a:buClr>
                <a:srgbClr val="AD0101"/>
              </a:buClr>
              <a:buFont typeface="Arial"/>
              <a:buChar char="•"/>
            </a:pPr>
            <a:r>
              <a:rPr lang="ru-RU" sz="2400" b="0" strike="noStrike" spc="-1" dirty="0">
                <a:latin typeface="Century Gothic"/>
              </a:rPr>
              <a:t>Разработка социальных проектов;</a:t>
            </a:r>
          </a:p>
          <a:p>
            <a:pPr marL="343080" indent="-228240">
              <a:lnSpc>
                <a:spcPct val="100000"/>
              </a:lnSpc>
              <a:spcBef>
                <a:spcPts val="479"/>
              </a:spcBef>
              <a:buClr>
                <a:srgbClr val="AD0101"/>
              </a:buClr>
              <a:buFont typeface="Arial"/>
              <a:buChar char="•"/>
            </a:pPr>
            <a:r>
              <a:rPr lang="ru-RU" sz="2400" b="0" strike="noStrike" spc="-1" dirty="0">
                <a:latin typeface="Century Gothic"/>
              </a:rPr>
              <a:t>Заседание парламента</a:t>
            </a:r>
          </a:p>
        </p:txBody>
      </p:sp>
      <p:pic>
        <p:nvPicPr>
          <p:cNvPr id="105" name="Рисунок 104"/>
          <p:cNvPicPr/>
          <p:nvPr/>
        </p:nvPicPr>
        <p:blipFill>
          <a:blip r:embed="rId2"/>
          <a:stretch/>
        </p:blipFill>
        <p:spPr>
          <a:xfrm>
            <a:off x="5328000" y="4337280"/>
            <a:ext cx="3498120" cy="2070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288000" y="432000"/>
            <a:ext cx="8568000" cy="10389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ru-RU" sz="4400" strike="noStrike" spc="-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НАШ СОЦИАЛЬНЫЙ ПРОЕКТ</a:t>
            </a:r>
          </a:p>
        </p:txBody>
      </p:sp>
      <p:sp>
        <p:nvSpPr>
          <p:cNvPr id="107" name="TextShape 2"/>
          <p:cNvSpPr txBox="1"/>
          <p:nvPr/>
        </p:nvSpPr>
        <p:spPr>
          <a:xfrm>
            <a:off x="457200" y="1752480"/>
            <a:ext cx="8229240" cy="4373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Century Gothic"/>
              </a:rPr>
              <a:t>НАЗВАНИЕ: УЧЕНИЧЕСКОЕ САМОУПРАВЛЕНИЕ</a:t>
            </a:r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Century Gothic"/>
              </a:rPr>
              <a:t>ТЕМА: ПОВЫШЕНИЕ УРОВНЯ СОЦИАЛЬНОЙ АКТИВНОСТИ УЧАЩИХСЯ ЧЕРЕЗ ОСВОЕНИЕ ИМИ МЕТОДА СОЦИАЛЬНОГО ПРОЕКТИРОВАНИЯ.</a:t>
            </a:r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Century Gothic"/>
              </a:rPr>
              <a:t>ВОЗМОЖНЫЕ НЕГАТИВНЫЕ ПОСЛЕДСТВИЯ:</a:t>
            </a:r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Font typeface="OpenSymbol" charset="2"/>
              <a:buAutoNum type="arabicParenR"/>
            </a:pPr>
            <a:r>
              <a:rPr lang="ru-RU" sz="2400" b="0" strike="noStrike" spc="-1">
                <a:solidFill>
                  <a:srgbClr val="000000"/>
                </a:solidFill>
                <a:latin typeface="Century Gothic"/>
              </a:rPr>
              <a:t>Не все учащиеся школы захотят участвовать в коллективных делах класса и школы;</a:t>
            </a:r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Font typeface="OpenSymbol" charset="2"/>
              <a:buAutoNum type="arabicParenR"/>
            </a:pPr>
            <a:r>
              <a:rPr lang="ru-RU" sz="2400" b="0" strike="noStrike" spc="-1">
                <a:solidFill>
                  <a:srgbClr val="000000"/>
                </a:solidFill>
                <a:latin typeface="Century Gothic"/>
              </a:rPr>
              <a:t>Возникновение различных форм протеста учащихся и педагогов.</a:t>
            </a:r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Symbol" charset="2"/>
              <a:buChar char=""/>
            </a:pPr>
            <a:endParaRPr lang="ru-RU" sz="2400" b="0" strike="noStrike" spc="-1">
              <a:solidFill>
                <a:srgbClr val="303030"/>
              </a:solidFill>
              <a:latin typeface="Century Gothic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Рисунок 107"/>
          <p:cNvPicPr/>
          <p:nvPr/>
        </p:nvPicPr>
        <p:blipFill>
          <a:blip r:embed="rId2"/>
          <a:stretch/>
        </p:blipFill>
        <p:spPr>
          <a:xfrm>
            <a:off x="3024000" y="4032000"/>
            <a:ext cx="3456000" cy="2592000"/>
          </a:xfrm>
          <a:prstGeom prst="rect">
            <a:avLst/>
          </a:prstGeom>
          <a:ln>
            <a:noFill/>
          </a:ln>
        </p:spPr>
      </p:pic>
      <p:sp>
        <p:nvSpPr>
          <p:cNvPr id="109" name="TextShape 1"/>
          <p:cNvSpPr txBox="1"/>
          <p:nvPr/>
        </p:nvSpPr>
        <p:spPr>
          <a:xfrm>
            <a:off x="2195736" y="357420"/>
            <a:ext cx="6492600" cy="8524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/>
            <a:r>
              <a:rPr lang="ru-RU" sz="6000" strike="noStrike" spc="-1" dirty="0">
                <a:latin typeface="Batang" pitchFamily="18" charset="-127"/>
                <a:ea typeface="Batang" pitchFamily="18" charset="-127"/>
              </a:rPr>
              <a:t>ПРОБЛЕМА</a:t>
            </a:r>
          </a:p>
        </p:txBody>
      </p:sp>
      <p:sp>
        <p:nvSpPr>
          <p:cNvPr id="110" name="TextShape 2"/>
          <p:cNvSpPr txBox="1"/>
          <p:nvPr/>
        </p:nvSpPr>
        <p:spPr>
          <a:xfrm>
            <a:off x="251520" y="1628800"/>
            <a:ext cx="8100480" cy="5355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3600" b="0" strike="noStrike" spc="-1" dirty="0">
                <a:latin typeface="Corbel"/>
              </a:rPr>
              <a:t>Низкий уровень социальной активности учащихся, как следствие </a:t>
            </a:r>
            <a:r>
              <a:rPr lang="ru-RU" sz="3600" b="0" strike="noStrike" spc="-1" dirty="0" err="1">
                <a:latin typeface="Corbel"/>
              </a:rPr>
              <a:t>невладения</a:t>
            </a:r>
            <a:r>
              <a:rPr lang="ru-RU" sz="3600" b="0" strike="noStrike" spc="-1" dirty="0">
                <a:latin typeface="Corbel"/>
              </a:rPr>
              <a:t> технологиями (способами) решения социальных проблем.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1008000" y="432000"/>
            <a:ext cx="8260200" cy="10389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r>
              <a:rPr lang="ru-RU" sz="4800" strike="noStrike" spc="-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           </a:t>
            </a:r>
            <a:r>
              <a:rPr lang="ru-RU" sz="4800" strike="noStrike" spc="-1" dirty="0" smtClean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ЦЕЛИ </a:t>
            </a:r>
            <a:endParaRPr lang="ru-RU" sz="4800" strike="noStrike" spc="-1" dirty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112" name="Object 2"/>
          <p:cNvGraphicFramePr/>
          <p:nvPr/>
        </p:nvGraphicFramePr>
        <p:xfrm>
          <a:off x="445320" y="2424600"/>
          <a:ext cx="8225640" cy="4366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r:id="rId3" imgW="0" imgH="0" progId="Word.Document.12">
                  <p:embed/>
                </p:oleObj>
              </mc:Choice>
              <mc:Fallback>
                <p:oleObj r:id="rId3" imgW="0" imgH="0" progId="Word.Document.12">
                  <p:embed/>
                  <p:pic>
                    <p:nvPicPr>
                      <p:cNvPr id="113" name="Object 1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445320" y="2424600"/>
                        <a:ext cx="8225640" cy="4366080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4" name="TextShape 3"/>
          <p:cNvSpPr txBox="1"/>
          <p:nvPr/>
        </p:nvSpPr>
        <p:spPr>
          <a:xfrm>
            <a:off x="260280" y="1800000"/>
            <a:ext cx="8410680" cy="4128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4000" b="0" strike="noStrike" spc="-1">
                <a:latin typeface="Linux Libertine G"/>
              </a:rPr>
              <a:t>Содействие развитию личности;</a:t>
            </a: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4000" b="0" strike="noStrike" spc="-1">
                <a:latin typeface="Linux Libertine G"/>
              </a:rPr>
              <a:t>Формирование социального опыта;</a:t>
            </a: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4000" b="0" strike="noStrike" spc="-1">
                <a:latin typeface="Linux Libertine G"/>
              </a:rPr>
              <a:t>Формирование познавательной и социальной активности;</a:t>
            </a: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4000" b="0" strike="noStrike" spc="-1">
                <a:latin typeface="Linux Libertine G"/>
              </a:rPr>
              <a:t>Организация досуга детей.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dissolve/>
      </p:transition>
    </mc:Choice>
    <mc:Fallback xmlns:p15="http://schemas.microsoft.com/office/powerpoint/2012/main"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2323800" y="432000"/>
            <a:ext cx="8260200" cy="10389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r>
              <a:rPr lang="ru-RU" sz="5400" strike="noStrike" spc="-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ЗАДАЧИ</a:t>
            </a:r>
          </a:p>
        </p:txBody>
      </p:sp>
      <p:sp>
        <p:nvSpPr>
          <p:cNvPr id="116" name="TextShape 2"/>
          <p:cNvSpPr txBox="1"/>
          <p:nvPr/>
        </p:nvSpPr>
        <p:spPr>
          <a:xfrm>
            <a:off x="648000" y="1944000"/>
            <a:ext cx="8352000" cy="4181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latin typeface="Linux Biolinum G"/>
              </a:rPr>
              <a:t>Дать знания учащимся по проблемам самоуправления;</a:t>
            </a:r>
            <a:endParaRPr lang="ru-RU" sz="28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latin typeface="Linux Biolinum G"/>
              </a:rPr>
              <a:t>Развитие ученического самоуправления в школе;</a:t>
            </a:r>
            <a:endParaRPr lang="ru-RU" sz="28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latin typeface="Linux Biolinum G"/>
              </a:rPr>
              <a:t>Разработка структуры ученического самоуправления;</a:t>
            </a:r>
            <a:endParaRPr lang="ru-RU" sz="28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latin typeface="Linux Biolinum G"/>
              </a:rPr>
              <a:t>Повысить социальную активность учащихся;</a:t>
            </a:r>
            <a:endParaRPr lang="ru-RU" sz="28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latin typeface="Linux Biolinum G"/>
              </a:rPr>
              <a:t>Повысить профессиональную компетентность педагогов;</a:t>
            </a:r>
            <a:endParaRPr lang="ru-RU" sz="28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latin typeface="Linux Biolinum G"/>
              </a:rPr>
              <a:t>Овладеть новыми технологиями воспитания;</a:t>
            </a:r>
            <a:endParaRPr lang="ru-RU" sz="28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u"/>
      </p:transition>
    </mc:Choice>
    <mc:Fallback xmlns:p15="http://schemas.microsoft.com/office/powerpoint/2012/main" xmlns="">
      <p:transition spd="slow">
        <p:wipe dir="u"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Shape 1"/>
          <p:cNvSpPr txBox="1"/>
          <p:nvPr/>
        </p:nvSpPr>
        <p:spPr>
          <a:xfrm>
            <a:off x="2107800" y="408240"/>
            <a:ext cx="8260200" cy="10389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r>
              <a:rPr lang="ru-RU" sz="5400" strike="noStrike" spc="-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ФУНКЦИИ</a:t>
            </a:r>
          </a:p>
        </p:txBody>
      </p:sp>
      <p:sp>
        <p:nvSpPr>
          <p:cNvPr id="118" name="TextShape 2"/>
          <p:cNvSpPr txBox="1"/>
          <p:nvPr/>
        </p:nvSpPr>
        <p:spPr>
          <a:xfrm>
            <a:off x="936000" y="2160000"/>
            <a:ext cx="7750440" cy="3965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Linux Biolinum G"/>
              </a:rPr>
              <a:t>Управленческая;</a:t>
            </a:r>
            <a:endParaRPr lang="ru-RU" sz="24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ru-RU" sz="24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Linux Biolinum G"/>
              </a:rPr>
              <a:t>Социально-психологические;</a:t>
            </a:r>
            <a:endParaRPr lang="ru-RU" sz="24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ru-RU" sz="24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Linux Biolinum G"/>
              </a:rPr>
              <a:t>Личностно-ориентированные;</a:t>
            </a:r>
            <a:endParaRPr lang="ru-RU" sz="24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ru-RU" sz="24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Linux Biolinum G"/>
              </a:rPr>
              <a:t>Самоактивизации;</a:t>
            </a:r>
            <a:endParaRPr lang="ru-RU" sz="24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ru-RU" sz="24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Linux Biolinum G"/>
              </a:rPr>
              <a:t>Организационное саморегулирование;</a:t>
            </a:r>
            <a:endParaRPr lang="ru-RU" sz="24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ru-RU" sz="24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Linux Biolinum G"/>
              </a:rPr>
              <a:t>Коллективный самоконтроль. 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ll dir="d"/>
      </p:transition>
    </mc:Choice>
    <mc:Fallback xmlns:p15="http://schemas.microsoft.com/office/powerpoint/2012/main" xmlns="">
      <p:transition spd="slow">
        <p:pull dir="d"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-828600" y="241920"/>
            <a:ext cx="8933760" cy="13719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r"/>
            <a:r>
              <a:rPr lang="ru-RU" sz="5400" b="0" strike="noStrike" spc="-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МЕТОДЫ И ФОРМЫ</a:t>
            </a:r>
          </a:p>
        </p:txBody>
      </p:sp>
      <p:sp>
        <p:nvSpPr>
          <p:cNvPr id="120" name="TextShape 2"/>
          <p:cNvSpPr txBox="1"/>
          <p:nvPr/>
        </p:nvSpPr>
        <p:spPr>
          <a:xfrm>
            <a:off x="457200" y="1752480"/>
            <a:ext cx="4015800" cy="4373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lnSpcReduction="10000"/>
          </a:bodyPr>
          <a:lstStyle/>
          <a:p>
            <a:pPr marL="108000"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ru-RU" sz="2400" b="0" strike="noStrike" spc="-1" dirty="0" smtClean="0">
                <a:latin typeface="Linux Biolinum G"/>
              </a:rPr>
              <a:t>      МЕТОДЫ</a:t>
            </a:r>
            <a:r>
              <a:rPr lang="ru-RU" sz="2400" b="0" strike="noStrike" spc="-1" dirty="0">
                <a:latin typeface="Linux Biolinum G"/>
              </a:rPr>
              <a:t>: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>
                <a:latin typeface="Linux Biolinum G"/>
              </a:rPr>
              <a:t>Общественное поручение;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>
                <a:latin typeface="Linux Biolinum G"/>
              </a:rPr>
              <a:t>Общественное мнение;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>
                <a:latin typeface="Linux Biolinum G"/>
              </a:rPr>
              <a:t>Убеждение;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>
                <a:latin typeface="Linux Biolinum G"/>
              </a:rPr>
              <a:t>Просьба;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>
                <a:latin typeface="Linux Biolinum G"/>
              </a:rPr>
              <a:t>Поощрение;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>
                <a:latin typeface="Linux Biolinum G"/>
              </a:rPr>
              <a:t>Личный пример;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>
                <a:latin typeface="Linux Biolinum G"/>
              </a:rPr>
              <a:t>Совет.</a:t>
            </a:r>
          </a:p>
        </p:txBody>
      </p:sp>
      <p:sp>
        <p:nvSpPr>
          <p:cNvPr id="121" name="TextShape 3"/>
          <p:cNvSpPr txBox="1"/>
          <p:nvPr/>
        </p:nvSpPr>
        <p:spPr>
          <a:xfrm>
            <a:off x="4674240" y="1752480"/>
            <a:ext cx="4015800" cy="4373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108000"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ru-RU" sz="2400" b="0" strike="noStrike" spc="-1" dirty="0" smtClean="0">
                <a:latin typeface="Linux Biolinum G"/>
              </a:rPr>
              <a:t>           ФОРМЫ</a:t>
            </a:r>
            <a:r>
              <a:rPr lang="ru-RU" sz="2400" b="0" strike="noStrike" spc="-1" dirty="0">
                <a:latin typeface="Linux Biolinum G"/>
              </a:rPr>
              <a:t>: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>
                <a:latin typeface="Linux Biolinum G"/>
              </a:rPr>
              <a:t>Заседания школьного парламента;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>
                <a:latin typeface="Linux Biolinum G"/>
              </a:rPr>
              <a:t>Заседания Советов по направлениям деятельности;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>
                <a:latin typeface="Linux Biolinum G"/>
              </a:rPr>
              <a:t>Круглые столы, деловые игры.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trips dir="ld"/>
      </p:transition>
    </mc:Choice>
    <mc:Fallback xmlns:p15="http://schemas.microsoft.com/office/powerpoint/2012/main" xmlns="">
      <p:transition spd="slow">
        <p:strips dir="ld"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171</TotalTime>
  <Words>412</Words>
  <Application>Microsoft Office PowerPoint</Application>
  <PresentationFormat>Экран (4:3)</PresentationFormat>
  <Paragraphs>92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Office Theme</vt:lpstr>
      <vt:lpstr>Office Theme</vt:lpstr>
      <vt:lpstr>Документ Microsoft Word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ЭТАПЫ РЕАЛИЗАЦИИ</vt:lpstr>
      <vt:lpstr>Презентация PowerPoint</vt:lpstr>
      <vt:lpstr>Проект разрабатывали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admin</dc:creator>
  <dc:description/>
  <cp:lastModifiedBy>Ученик</cp:lastModifiedBy>
  <cp:revision>10</cp:revision>
  <dcterms:created xsi:type="dcterms:W3CDTF">2018-11-07T09:07:02Z</dcterms:created>
  <dcterms:modified xsi:type="dcterms:W3CDTF">2018-11-08T07:04:15Z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4</vt:i4>
  </property>
</Properties>
</file>