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gif" ContentType="image/gif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3"/>
  </p:notesMasterIdLst>
  <p:handoutMasterIdLst>
    <p:handoutMasterId r:id="rId34"/>
  </p:handoutMasterIdLst>
  <p:sldIdLst>
    <p:sldId id="292" r:id="rId2"/>
    <p:sldId id="289" r:id="rId3"/>
    <p:sldId id="293" r:id="rId4"/>
    <p:sldId id="256" r:id="rId5"/>
    <p:sldId id="269" r:id="rId6"/>
    <p:sldId id="271" r:id="rId7"/>
    <p:sldId id="257" r:id="rId8"/>
    <p:sldId id="272" r:id="rId9"/>
    <p:sldId id="259" r:id="rId10"/>
    <p:sldId id="276" r:id="rId11"/>
    <p:sldId id="260" r:id="rId12"/>
    <p:sldId id="273" r:id="rId13"/>
    <p:sldId id="261" r:id="rId14"/>
    <p:sldId id="277" r:id="rId15"/>
    <p:sldId id="262" r:id="rId16"/>
    <p:sldId id="278" r:id="rId17"/>
    <p:sldId id="263" r:id="rId18"/>
    <p:sldId id="279" r:id="rId19"/>
    <p:sldId id="264" r:id="rId20"/>
    <p:sldId id="280" r:id="rId21"/>
    <p:sldId id="265" r:id="rId22"/>
    <p:sldId id="281" r:id="rId23"/>
    <p:sldId id="266" r:id="rId24"/>
    <p:sldId id="282" r:id="rId25"/>
    <p:sldId id="267" r:id="rId26"/>
    <p:sldId id="283" r:id="rId27"/>
    <p:sldId id="268" r:id="rId28"/>
    <p:sldId id="275" r:id="rId29"/>
    <p:sldId id="288" r:id="rId30"/>
    <p:sldId id="286" r:id="rId31"/>
    <p:sldId id="291" r:id="rId3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00CC00"/>
    <a:srgbClr val="FFFF00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87" autoAdjust="0"/>
    <p:restoredTop sz="94713" autoAdjust="0"/>
  </p:normalViewPr>
  <p:slideViewPr>
    <p:cSldViewPr>
      <p:cViewPr>
        <p:scale>
          <a:sx n="66" d="100"/>
          <a:sy n="66" d="100"/>
        </p:scale>
        <p:origin x="-2934" y="-10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ru-RU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792A68C5-B62F-4EB1-81C1-F770C5578EEE}" type="datetimeFigureOut">
              <a:rPr lang="ru-RU"/>
              <a:pPr/>
              <a:t>15.01.2024</a:t>
            </a:fld>
            <a:endParaRPr lang="ru-RU"/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ru-RU"/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0F972FC1-8292-478A-A1F1-8D2BB120E30C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ru-RU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051E57C5-C207-49F4-B3A2-BFFAD1EECEEB}" type="datetimeFigureOut">
              <a:rPr lang="ru-RU"/>
              <a:pPr/>
              <a:t>15.01.2024</a:t>
            </a:fld>
            <a:endParaRPr lang="ru-RU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ru-RU"/>
          </a:p>
        </p:txBody>
      </p:sp>
      <p:sp>
        <p:nvSpPr>
          <p:cNvPr id="512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C338E696-39D7-4166-9545-C6B4CAD5BC14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5130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A6014-9E73-46B0-8F64-E6FC44CAE5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9892FE-BA2E-4C2C-BE6C-12730BAEFE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B24F88-37CE-46A3-A794-47EF6EAA9B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AB3DBE-CA80-440C-8518-42882248A5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C7AE4-5F06-4A25-BEA2-E8024787D9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D5CC0-50F9-4CF1-BA9F-9EE6FE1580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3AD472-3642-42A7-96D8-D57D54B5A1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AB1081-CC2B-41A3-9DF6-A279B537BD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CB72A-ECF0-4341-A3AD-F8ADBED616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4E18C-4551-4549-82C3-2F6E7EA212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9943C-5740-42F5-B925-70F67459F1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DBDBFC-67BB-4118-8249-7CB6D19390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4099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02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03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04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05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4106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10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>
              <a:defRPr/>
            </a:pPr>
            <a:fld id="{50530B83-3951-44F1-AD1C-19780A008B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4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gif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88;&#1080;&#1090;&#1072;\Desktop\WWW\&#1052;&#1091;&#1079;%20&#1089;&#1086;&#1087;&#1088;&#1086;&#1074;&#1086;&#1078;&#1076;&#1077;&#1085;&#1080;&#1077;\Homage_To_The_Mountain.mp3" TargetMode="External"/><Relationship Id="rId5" Type="http://schemas.openxmlformats.org/officeDocument/2006/relationships/image" Target="../media/image20.gif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88;&#1080;&#1090;&#1072;\Desktop\Ekseption_-_Dance_Macabre_-_CHto_Gde_Kogda__-_konets_igri_(get-tune.net).mp3" TargetMode="External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tod-kopilka.ru/" TargetMode="External"/><Relationship Id="rId2" Type="http://schemas.openxmlformats.org/officeDocument/2006/relationships/hyperlink" Target="http://skazvikt.ucoz.ru/forum/2-49-1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3klik.ru/info/bontiland-bontiliend/" TargetMode="External"/><Relationship Id="rId4" Type="http://schemas.openxmlformats.org/officeDocument/2006/relationships/hyperlink" Target="http://www.novostioede.ru/article/traditsionnye-novogodnie-blyuda-narodov-mira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5.xml"/><Relationship Id="rId18" Type="http://schemas.openxmlformats.org/officeDocument/2006/relationships/slide" Target="slide27.xml"/><Relationship Id="rId3" Type="http://schemas.openxmlformats.org/officeDocument/2006/relationships/notesSlide" Target="../notesSlides/notesSlide1.xml"/><Relationship Id="rId7" Type="http://schemas.openxmlformats.org/officeDocument/2006/relationships/slide" Target="slide5.xml"/><Relationship Id="rId12" Type="http://schemas.openxmlformats.org/officeDocument/2006/relationships/slide" Target="slide13.xml"/><Relationship Id="rId17" Type="http://schemas.openxmlformats.org/officeDocument/2006/relationships/slide" Target="slide25.xml"/><Relationship Id="rId2" Type="http://schemas.openxmlformats.org/officeDocument/2006/relationships/slideLayout" Target="../slideLayouts/slideLayout1.xml"/><Relationship Id="rId16" Type="http://schemas.openxmlformats.org/officeDocument/2006/relationships/slide" Target="slide23.xml"/><Relationship Id="rId1" Type="http://schemas.openxmlformats.org/officeDocument/2006/relationships/audio" Target="file:///C:\Users\&#1088;&#1080;&#1090;&#1072;\Desktop\WWW\&#1052;&#1091;&#1079;%20&#1089;&#1086;&#1087;&#1088;&#1086;&#1074;&#1086;&#1078;&#1076;&#1077;&#1085;&#1080;&#1077;\Wild_Horse.mp3" TargetMode="External"/><Relationship Id="rId6" Type="http://schemas.openxmlformats.org/officeDocument/2006/relationships/image" Target="../media/image5.png"/><Relationship Id="rId11" Type="http://schemas.openxmlformats.org/officeDocument/2006/relationships/slide" Target="slide11.xml"/><Relationship Id="rId5" Type="http://schemas.openxmlformats.org/officeDocument/2006/relationships/image" Target="../media/image4.png"/><Relationship Id="rId15" Type="http://schemas.openxmlformats.org/officeDocument/2006/relationships/slide" Target="slide21.xml"/><Relationship Id="rId10" Type="http://schemas.openxmlformats.org/officeDocument/2006/relationships/slide" Target="slide17.xml"/><Relationship Id="rId19" Type="http://schemas.openxmlformats.org/officeDocument/2006/relationships/image" Target="../media/image6.png"/><Relationship Id="rId4" Type="http://schemas.openxmlformats.org/officeDocument/2006/relationships/image" Target="../media/image3.jpeg"/><Relationship Id="rId9" Type="http://schemas.openxmlformats.org/officeDocument/2006/relationships/slide" Target="slide9.xml"/><Relationship Id="rId14" Type="http://schemas.openxmlformats.org/officeDocument/2006/relationships/slide" Target="slide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Новый год для </a:t>
            </a:r>
            <a:r>
              <a:rPr lang="ru-RU" dirty="0" err="1" smtClean="0">
                <a:solidFill>
                  <a:srgbClr val="C00000"/>
                </a:solidFill>
              </a:rPr>
              <a:t>педколлектива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7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Викторина «ЧТО?ГДЕ?КОГДА?</a:t>
            </a:r>
            <a:endParaRPr lang="ru-RU" sz="7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277813"/>
            <a:ext cx="8186737" cy="579437"/>
          </a:xfrm>
        </p:spPr>
        <p:txBody>
          <a:bodyPr/>
          <a:lstStyle/>
          <a:p>
            <a:r>
              <a:rPr lang="ru-RU" dirty="0" smtClean="0"/>
              <a:t>Ответ 3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732588" y="1557338"/>
            <a:ext cx="1971675" cy="4530725"/>
          </a:xfr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             </a:t>
            </a:r>
            <a:endParaRPr lang="ru-RU" sz="2800" dirty="0"/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9213" y="4652963"/>
            <a:ext cx="215900" cy="844550"/>
            <a:chOff x="1338" y="2160"/>
            <a:chExt cx="125" cy="578"/>
          </a:xfrm>
        </p:grpSpPr>
        <p:sp>
          <p:nvSpPr>
            <p:cNvPr id="36870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871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872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873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874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875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876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877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878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879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880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881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882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883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884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885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886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887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888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889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890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6891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36892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36893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894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36895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896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897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98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35825" y="4076700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901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804025" y="1773238"/>
            <a:ext cx="2106613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FF3300"/>
                </a:solidFill>
              </a:rPr>
              <a:t>ОТВЕТ</a:t>
            </a:r>
          </a:p>
        </p:txBody>
      </p:sp>
      <p:sp>
        <p:nvSpPr>
          <p:cNvPr id="36903" name="Text Box 39"/>
          <p:cNvSpPr txBox="1">
            <a:spLocks noChangeArrowheads="1"/>
          </p:cNvSpPr>
          <p:nvPr/>
        </p:nvSpPr>
        <p:spPr bwMode="auto">
          <a:xfrm>
            <a:off x="1857356" y="1071546"/>
            <a:ext cx="503078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5400" b="1" dirty="0" smtClean="0">
                <a:effectLst>
                  <a:outerShdw blurRad="38100" dist="38100" dir="2700000" algn="tl">
                    <a:srgbClr val="010199"/>
                  </a:outerShdw>
                </a:effectLst>
              </a:rPr>
              <a:t>оливье</a:t>
            </a:r>
            <a:endParaRPr lang="ru-RU" sz="5400" b="1" dirty="0">
              <a:effectLst>
                <a:outerShdw blurRad="38100" dist="38100" dir="2700000" algn="tl">
                  <a:srgbClr val="010199"/>
                </a:outerShdw>
              </a:effectLst>
            </a:endParaRPr>
          </a:p>
        </p:txBody>
      </p:sp>
      <p:pic>
        <p:nvPicPr>
          <p:cNvPr id="44034" name="Picture 2" descr="http://cs5545.vkontakte.ru/u8620368/-14/y_be9029c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357290" y="2285992"/>
            <a:ext cx="5357818" cy="40183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277813"/>
            <a:ext cx="8186737" cy="579437"/>
          </a:xfrm>
        </p:spPr>
        <p:txBody>
          <a:bodyPr/>
          <a:lstStyle/>
          <a:p>
            <a:r>
              <a:rPr lang="ru-RU" dirty="0" smtClean="0"/>
              <a:t>Вопрос №4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468313" y="981075"/>
            <a:ext cx="6257925" cy="5572125"/>
          </a:xfrm>
        </p:spPr>
        <p:txBody>
          <a:bodyPr/>
          <a:lstStyle/>
          <a:p>
            <a:pPr lvl="0"/>
            <a:r>
              <a:rPr lang="ru-RU" sz="4400" dirty="0" smtClean="0"/>
              <a:t>Этот Дед Мороз носит белые одежды и короткую бороду, а приходит к детям ночью через окошко. Любит обитать на Украине, в Польше и Бельгии.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715125" y="1600200"/>
            <a:ext cx="1971675" cy="4530725"/>
          </a:xfr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             </a:t>
            </a:r>
            <a:endParaRPr lang="ru-RU" sz="2800" dirty="0"/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9213" y="4652963"/>
            <a:ext cx="215900" cy="844550"/>
            <a:chOff x="1338" y="2160"/>
            <a:chExt cx="125" cy="578"/>
          </a:xfrm>
        </p:grpSpPr>
        <p:sp>
          <p:nvSpPr>
            <p:cNvPr id="7187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8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9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0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1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2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3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4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5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6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7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8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9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00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01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02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03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04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05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06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07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7174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7180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7185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6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7181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2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3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84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69163" y="4043363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77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786563" y="1773238"/>
            <a:ext cx="2106612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FF3300"/>
                </a:solidFill>
              </a:rPr>
              <a:t>ОТВЕТ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277813"/>
            <a:ext cx="8186737" cy="579437"/>
          </a:xfrm>
        </p:spPr>
        <p:txBody>
          <a:bodyPr/>
          <a:lstStyle/>
          <a:p>
            <a:r>
              <a:rPr lang="ru-RU" dirty="0" smtClean="0"/>
              <a:t>Ответ 4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732588" y="1557338"/>
            <a:ext cx="1971675" cy="4530725"/>
          </a:xfr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             </a:t>
            </a:r>
            <a:endParaRPr lang="ru-RU" sz="2800" dirty="0"/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9213" y="4652963"/>
            <a:ext cx="215900" cy="844550"/>
            <a:chOff x="1338" y="2160"/>
            <a:chExt cx="125" cy="578"/>
          </a:xfrm>
        </p:grpSpPr>
        <p:sp>
          <p:nvSpPr>
            <p:cNvPr id="32774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775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776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777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778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779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780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781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782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783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784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785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786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787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788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789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790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791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792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793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794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2795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32796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32797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2798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32799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800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801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02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35825" y="4076700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805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804025" y="1773238"/>
            <a:ext cx="2106613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FF3300"/>
                </a:solidFill>
              </a:rPr>
              <a:t>ОТВЕТ</a:t>
            </a:r>
          </a:p>
        </p:txBody>
      </p:sp>
      <p:sp>
        <p:nvSpPr>
          <p:cNvPr id="32807" name="Text Box 39"/>
          <p:cNvSpPr txBox="1">
            <a:spLocks noChangeArrowheads="1"/>
          </p:cNvSpPr>
          <p:nvPr/>
        </p:nvSpPr>
        <p:spPr bwMode="auto">
          <a:xfrm>
            <a:off x="1500166" y="857232"/>
            <a:ext cx="478634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effectLst>
                  <a:outerShdw blurRad="38100" dist="38100" dir="2700000" algn="tl">
                    <a:srgbClr val="010199"/>
                  </a:outerShdw>
                </a:effectLst>
              </a:rPr>
              <a:t>Святой Николай</a:t>
            </a:r>
            <a:endParaRPr lang="ru-RU" sz="5400" b="1" dirty="0">
              <a:effectLst>
                <a:outerShdw blurRad="38100" dist="38100" dir="2700000" algn="tl">
                  <a:srgbClr val="010199"/>
                </a:outerShdw>
              </a:effectLst>
            </a:endParaRPr>
          </a:p>
        </p:txBody>
      </p:sp>
      <p:pic>
        <p:nvPicPr>
          <p:cNvPr id="39938" name="Picture 2" descr="http://www.sacredtreasures.org/St_Nichola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00298" y="2571744"/>
            <a:ext cx="2854713" cy="4286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277813"/>
            <a:ext cx="8186737" cy="579437"/>
          </a:xfrm>
        </p:spPr>
        <p:txBody>
          <a:bodyPr/>
          <a:lstStyle/>
          <a:p>
            <a:r>
              <a:rPr lang="ru-RU" dirty="0" smtClean="0"/>
              <a:t>Вопрос №5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468313" y="1844675"/>
            <a:ext cx="6257925" cy="4708525"/>
          </a:xfrm>
        </p:spPr>
        <p:txBody>
          <a:bodyPr/>
          <a:lstStyle/>
          <a:p>
            <a:pPr algn="ctr">
              <a:buNone/>
            </a:pPr>
            <a:r>
              <a:rPr lang="ru-RU" sz="2400" dirty="0" smtClean="0">
                <a:solidFill>
                  <a:srgbClr val="00B050"/>
                </a:solidFill>
              </a:rPr>
              <a:t>В Финляндии его прозвали так странно из-за того, что этот приветливый дедок разъезжает на небольшой повозке, в которую впряжен козел… В переводе с Финского имя значит «рождественский козел». Одет этот Дед Мороз в конусообразную шляпу красного цвета и красную короткую шубу. Рядом с ним всегда есть помощники-гномы, у него есть жена </a:t>
            </a:r>
            <a:r>
              <a:rPr lang="ru-RU" sz="2400" dirty="0" err="1" smtClean="0">
                <a:solidFill>
                  <a:srgbClr val="00B050"/>
                </a:solidFill>
              </a:rPr>
              <a:t>Муори</a:t>
            </a:r>
            <a:r>
              <a:rPr lang="ru-RU" sz="2400" dirty="0" smtClean="0">
                <a:solidFill>
                  <a:srgbClr val="00B050"/>
                </a:solidFill>
              </a:rPr>
              <a:t>, с которой они долго и счастливо живут много сотен (а может и тысяч?) лет на горе </a:t>
            </a:r>
            <a:r>
              <a:rPr lang="ru-RU" sz="2400" dirty="0" err="1" smtClean="0">
                <a:solidFill>
                  <a:srgbClr val="00B050"/>
                </a:solidFill>
              </a:rPr>
              <a:t>Корваптуптури</a:t>
            </a:r>
            <a:r>
              <a:rPr lang="ru-RU" sz="2400" dirty="0" smtClean="0">
                <a:solidFill>
                  <a:srgbClr val="00B050"/>
                </a:solidFill>
              </a:rPr>
              <a:t>.</a:t>
            </a:r>
          </a:p>
          <a:p>
            <a:pPr algn="ctr">
              <a:buFont typeface="Wingdings" pitchFamily="2" charset="2"/>
              <a:buNone/>
            </a:pPr>
            <a:endParaRPr lang="ru-RU" sz="2800" dirty="0" smtClean="0">
              <a:effectLst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715125" y="1600200"/>
            <a:ext cx="1971675" cy="4530725"/>
          </a:xfr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             </a:t>
            </a:r>
            <a:endParaRPr lang="ru-RU" sz="2800" dirty="0"/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9213" y="4652963"/>
            <a:ext cx="215900" cy="844550"/>
            <a:chOff x="1338" y="2160"/>
            <a:chExt cx="125" cy="578"/>
          </a:xfrm>
        </p:grpSpPr>
        <p:sp>
          <p:nvSpPr>
            <p:cNvPr id="8212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3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4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6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7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8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9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20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21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22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23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24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25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26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27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28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29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30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31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32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8198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8205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8210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211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8206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07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08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9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69163" y="4043363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01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786563" y="1773238"/>
            <a:ext cx="2106612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 dirty="0">
                <a:solidFill>
                  <a:srgbClr val="FF3300"/>
                </a:solidFill>
              </a:rPr>
              <a:t>ОТВЕТ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277813"/>
            <a:ext cx="8186737" cy="579437"/>
          </a:xfrm>
        </p:spPr>
        <p:txBody>
          <a:bodyPr/>
          <a:lstStyle/>
          <a:p>
            <a:r>
              <a:rPr lang="ru-RU" dirty="0" smtClean="0"/>
              <a:t>Ответ 5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732588" y="1557338"/>
            <a:ext cx="1971675" cy="4530725"/>
          </a:xfr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             </a:t>
            </a:r>
            <a:endParaRPr lang="ru-RU" sz="2800" dirty="0"/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9213" y="4652963"/>
            <a:ext cx="215900" cy="844550"/>
            <a:chOff x="1338" y="2160"/>
            <a:chExt cx="125" cy="578"/>
          </a:xfrm>
        </p:grpSpPr>
        <p:sp>
          <p:nvSpPr>
            <p:cNvPr id="37894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895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896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897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898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899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900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901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902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903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904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905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906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907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908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909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910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911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912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913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914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7915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37916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37917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18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37919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920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921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922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35825" y="4076700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925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804025" y="1773238"/>
            <a:ext cx="2106613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FF3300"/>
                </a:solidFill>
              </a:rPr>
              <a:t>ОТВЕТ</a:t>
            </a:r>
          </a:p>
        </p:txBody>
      </p:sp>
      <p:sp>
        <p:nvSpPr>
          <p:cNvPr id="37927" name="Text Box 39"/>
          <p:cNvSpPr txBox="1">
            <a:spLocks noChangeArrowheads="1"/>
          </p:cNvSpPr>
          <p:nvPr/>
        </p:nvSpPr>
        <p:spPr bwMode="auto">
          <a:xfrm>
            <a:off x="1500166" y="928670"/>
            <a:ext cx="523241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6600" b="1" i="1" dirty="0" err="1"/>
              <a:t>Йоулупукки</a:t>
            </a:r>
            <a:endParaRPr lang="ru-RU" sz="6600" b="1" dirty="0">
              <a:effectLst>
                <a:outerShdw blurRad="38100" dist="38100" dir="2700000" algn="tl">
                  <a:srgbClr val="010199"/>
                </a:outerShdw>
              </a:effectLst>
            </a:endParaRPr>
          </a:p>
        </p:txBody>
      </p:sp>
      <p:pic>
        <p:nvPicPr>
          <p:cNvPr id="35842" name="Picture 2" descr="http://ic.pics.livejournal.com/kardiologn/22588564/791644/791644_original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034" y="2143116"/>
            <a:ext cx="6231590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186737" cy="579438"/>
          </a:xfrm>
        </p:spPr>
        <p:txBody>
          <a:bodyPr/>
          <a:lstStyle/>
          <a:p>
            <a:r>
              <a:rPr lang="ru-RU" dirty="0" smtClean="0"/>
              <a:t>Вопрос №6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571472" y="1142984"/>
            <a:ext cx="6257925" cy="4708525"/>
          </a:xfrm>
        </p:spPr>
        <p:txBody>
          <a:bodyPr/>
          <a:lstStyle/>
          <a:p>
            <a:pPr lvl="0" algn="ctr">
              <a:buNone/>
            </a:pPr>
            <a:r>
              <a:rPr lang="ru-RU" sz="4800" dirty="0" smtClean="0"/>
              <a:t>Фотомодель с русою косою, всегда участвует в зимних праздниках. Появляется всегда в сопровождении родственника. </a:t>
            </a:r>
            <a:endParaRPr lang="ru-RU" sz="4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715125" y="1600200"/>
            <a:ext cx="1971675" cy="4530725"/>
          </a:xfr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             </a:t>
            </a:r>
            <a:endParaRPr lang="ru-RU" sz="2800" dirty="0"/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9213" y="4652963"/>
            <a:ext cx="215900" cy="844550"/>
            <a:chOff x="1338" y="2160"/>
            <a:chExt cx="125" cy="578"/>
          </a:xfrm>
        </p:grpSpPr>
        <p:sp>
          <p:nvSpPr>
            <p:cNvPr id="9235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6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7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8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9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40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41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42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43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44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45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46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47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48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49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50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51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52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53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54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55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9222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9228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9233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234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9229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0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1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32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69163" y="4043363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25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786563" y="1773238"/>
            <a:ext cx="2106612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FF3300"/>
                </a:solidFill>
              </a:rPr>
              <a:t>ОТВЕТ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277813"/>
            <a:ext cx="8186737" cy="579437"/>
          </a:xfrm>
        </p:spPr>
        <p:txBody>
          <a:bodyPr/>
          <a:lstStyle/>
          <a:p>
            <a:pPr algn="just"/>
            <a:r>
              <a:rPr lang="ru-RU" dirty="0" smtClean="0"/>
              <a:t>Ответ 6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468313" y="981075"/>
            <a:ext cx="6257925" cy="1090603"/>
          </a:xfrm>
          <a:noFill/>
          <a:ln/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6000" dirty="0" smtClean="0"/>
              <a:t>Снегурочка</a:t>
            </a:r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9213" y="4652963"/>
            <a:ext cx="215900" cy="844550"/>
            <a:chOff x="1338" y="2160"/>
            <a:chExt cx="125" cy="578"/>
          </a:xfrm>
        </p:grpSpPr>
        <p:sp>
          <p:nvSpPr>
            <p:cNvPr id="38918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919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920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921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922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923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924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925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926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927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928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929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930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931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932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933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934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935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936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937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938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8939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38940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38941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942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38943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944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945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946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35825" y="4076700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949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804025" y="1773238"/>
            <a:ext cx="2106613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FF3300"/>
                </a:solidFill>
              </a:rPr>
              <a:t>ОТВЕТ</a:t>
            </a:r>
          </a:p>
        </p:txBody>
      </p:sp>
      <p:pic>
        <p:nvPicPr>
          <p:cNvPr id="31746" name="Picture 2" descr="http://s2.uploads.ru/KD12o.jpg"/>
          <p:cNvPicPr>
            <a:picLocks noChangeAspect="1" noChangeArrowheads="1"/>
          </p:cNvPicPr>
          <p:nvPr/>
        </p:nvPicPr>
        <p:blipFill>
          <a:blip r:embed="rId6"/>
          <a:srcRect t="8507" b="5809"/>
          <a:stretch>
            <a:fillRect/>
          </a:stretch>
        </p:blipFill>
        <p:spPr bwMode="auto">
          <a:xfrm>
            <a:off x="1643042" y="1928802"/>
            <a:ext cx="4000528" cy="48968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277813"/>
            <a:ext cx="8186737" cy="579437"/>
          </a:xfrm>
        </p:spPr>
        <p:txBody>
          <a:bodyPr/>
          <a:lstStyle/>
          <a:p>
            <a:r>
              <a:rPr lang="ru-RU" dirty="0" smtClean="0"/>
              <a:t>Вопрос №7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0" y="1000108"/>
            <a:ext cx="6757959" cy="4564063"/>
          </a:xfrm>
        </p:spPr>
        <p:txBody>
          <a:bodyPr/>
          <a:lstStyle/>
          <a:p>
            <a:pPr algn="ctr">
              <a:buNone/>
            </a:pPr>
            <a:r>
              <a:rPr lang="ru-RU" sz="4000" dirty="0" smtClean="0"/>
              <a:t>В 1903 г. русская писательница Раиса Адамовна Кудашева написала стихотворение «Ёлка». Процитируйте две первые строчки, известные абсолютно всем. </a:t>
            </a:r>
            <a:endParaRPr lang="ru-RU" sz="4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715125" y="1600200"/>
            <a:ext cx="1971675" cy="4530725"/>
          </a:xfr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             </a:t>
            </a:r>
            <a:endParaRPr lang="ru-RU" sz="2800" dirty="0"/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9213" y="4652963"/>
            <a:ext cx="215900" cy="844550"/>
            <a:chOff x="1338" y="2160"/>
            <a:chExt cx="125" cy="578"/>
          </a:xfrm>
        </p:grpSpPr>
        <p:sp>
          <p:nvSpPr>
            <p:cNvPr id="10260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61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62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63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64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65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66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67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68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69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70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71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72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73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74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75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76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77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78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79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80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0246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10253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10258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259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0254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55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56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7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69163" y="4043363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49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786563" y="1773238"/>
            <a:ext cx="2106612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FF3300"/>
                </a:solidFill>
              </a:rPr>
              <a:t>ОТВЕТ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277813"/>
            <a:ext cx="8186737" cy="579437"/>
          </a:xfrm>
        </p:spPr>
        <p:txBody>
          <a:bodyPr/>
          <a:lstStyle/>
          <a:p>
            <a:r>
              <a:rPr lang="ru-RU" dirty="0" smtClean="0"/>
              <a:t>Ответ № 7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732588" y="1557338"/>
            <a:ext cx="1971675" cy="4530725"/>
          </a:xfr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             </a:t>
            </a:r>
            <a:endParaRPr lang="ru-RU" sz="2800" dirty="0"/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9213" y="4652963"/>
            <a:ext cx="215900" cy="844550"/>
            <a:chOff x="1338" y="2160"/>
            <a:chExt cx="125" cy="578"/>
          </a:xfrm>
        </p:grpSpPr>
        <p:sp>
          <p:nvSpPr>
            <p:cNvPr id="39942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943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944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945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946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947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948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949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950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951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952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953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954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955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956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957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958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959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960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961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962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9963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39964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39965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9966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39967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968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969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70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35825" y="4076700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9973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804025" y="1773238"/>
            <a:ext cx="2106613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FF3300"/>
                </a:solidFill>
              </a:rPr>
              <a:t>ОТВЕТ</a:t>
            </a:r>
          </a:p>
        </p:txBody>
      </p:sp>
      <p:sp>
        <p:nvSpPr>
          <p:cNvPr id="39975" name="Text Box 39"/>
          <p:cNvSpPr txBox="1">
            <a:spLocks noChangeArrowheads="1"/>
          </p:cNvSpPr>
          <p:nvPr/>
        </p:nvSpPr>
        <p:spPr bwMode="auto">
          <a:xfrm>
            <a:off x="642910" y="928670"/>
            <a:ext cx="535785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4800" b="1" i="1" dirty="0"/>
              <a:t>В лесу родилась ёлочка … </a:t>
            </a:r>
            <a:endParaRPr lang="ru-RU" sz="4800" dirty="0"/>
          </a:p>
        </p:txBody>
      </p:sp>
      <p:pic>
        <p:nvPicPr>
          <p:cNvPr id="27650" name="Picture 2" descr="http://s2.uploads.ru/eAfsI.jpg"/>
          <p:cNvPicPr>
            <a:picLocks noChangeAspect="1" noChangeArrowheads="1"/>
          </p:cNvPicPr>
          <p:nvPr/>
        </p:nvPicPr>
        <p:blipFill>
          <a:blip r:embed="rId6"/>
          <a:srcRect l="3867" t="12321" r="8095" b="3347"/>
          <a:stretch>
            <a:fillRect/>
          </a:stretch>
        </p:blipFill>
        <p:spPr bwMode="auto">
          <a:xfrm>
            <a:off x="857224" y="2428868"/>
            <a:ext cx="5072098" cy="42558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277813"/>
            <a:ext cx="8186737" cy="579437"/>
          </a:xfrm>
        </p:spPr>
        <p:txBody>
          <a:bodyPr/>
          <a:lstStyle/>
          <a:p>
            <a:r>
              <a:rPr lang="ru-RU" dirty="0" smtClean="0"/>
              <a:t>Вопрос №8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395288" y="1000109"/>
            <a:ext cx="6330950" cy="5553092"/>
          </a:xfrm>
        </p:spPr>
        <p:txBody>
          <a:bodyPr/>
          <a:lstStyle/>
          <a:p>
            <a:pPr algn="ctr">
              <a:buNone/>
            </a:pPr>
            <a:r>
              <a:rPr lang="ru-RU" sz="5400" b="1" i="1" dirty="0" smtClean="0"/>
              <a:t>Э</a:t>
            </a:r>
            <a:r>
              <a:rPr lang="ru-RU" sz="5400" dirty="0" smtClean="0"/>
              <a:t>тот деревянный человечек был выструган из итальянской сосны, оттого и носил такое имя. Какое? </a:t>
            </a:r>
            <a:endParaRPr lang="ru-RU" sz="5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715125" y="1600200"/>
            <a:ext cx="1971675" cy="4530725"/>
          </a:xfr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             </a:t>
            </a:r>
            <a:endParaRPr lang="ru-RU" sz="2800" dirty="0"/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9213" y="4652963"/>
            <a:ext cx="215900" cy="844550"/>
            <a:chOff x="1338" y="2160"/>
            <a:chExt cx="125" cy="578"/>
          </a:xfrm>
        </p:grpSpPr>
        <p:sp>
          <p:nvSpPr>
            <p:cNvPr id="11284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85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86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87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88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89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90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91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92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93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94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95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96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97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98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99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00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01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02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03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04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1270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11277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11282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283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1278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79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80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81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69163" y="4043363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73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786563" y="1773238"/>
            <a:ext cx="2106612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FF3300"/>
                </a:solidFill>
              </a:rPr>
              <a:t>ОТВЕТ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684" name="Picture 4" descr="http://static.brit.co.s3.amazonaws.com/wp-content/uploads/2012/11/18-StarLight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869" y="0"/>
            <a:ext cx="9150869" cy="6858000"/>
          </a:xfrm>
          <a:prstGeom prst="rect">
            <a:avLst/>
          </a:prstGeom>
          <a:noFill/>
        </p:spPr>
      </p:pic>
      <p:pic>
        <p:nvPicPr>
          <p:cNvPr id="71685" name="Picture 5" descr="C:\Users\М арго\Desktop\совушка.jpg"/>
          <p:cNvPicPr>
            <a:picLocks noChangeAspect="1" noChangeArrowheads="1"/>
          </p:cNvPicPr>
          <p:nvPr/>
        </p:nvPicPr>
        <p:blipFill>
          <a:blip r:embed="rId3"/>
          <a:srcRect l="17000" t="9255" r="15000" b="7746"/>
          <a:stretch>
            <a:fillRect/>
          </a:stretch>
        </p:blipFill>
        <p:spPr bwMode="auto">
          <a:xfrm>
            <a:off x="4071934" y="2755594"/>
            <a:ext cx="5072066" cy="41024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3357554" y="214290"/>
            <a:ext cx="578644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Что? Где? Когда?</a:t>
            </a:r>
            <a:endParaRPr lang="ru-RU" sz="8000" b="1" dirty="0">
              <a:solidFill>
                <a:srgbClr val="FFFF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277813"/>
            <a:ext cx="8186737" cy="579437"/>
          </a:xfrm>
        </p:spPr>
        <p:txBody>
          <a:bodyPr/>
          <a:lstStyle/>
          <a:p>
            <a:r>
              <a:rPr lang="ru-RU" dirty="0" smtClean="0"/>
              <a:t>Ответ 8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732588" y="1557338"/>
            <a:ext cx="1971675" cy="4530725"/>
          </a:xfr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             </a:t>
            </a:r>
            <a:endParaRPr lang="ru-RU" sz="2800" dirty="0"/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9213" y="4652963"/>
            <a:ext cx="215900" cy="844550"/>
            <a:chOff x="1338" y="2160"/>
            <a:chExt cx="125" cy="578"/>
          </a:xfrm>
        </p:grpSpPr>
        <p:sp>
          <p:nvSpPr>
            <p:cNvPr id="40966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67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68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69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70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71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72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73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74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75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76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77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78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79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80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81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82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83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84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85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86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0987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40988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40989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0990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40991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92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93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994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35825" y="4076700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997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804025" y="1773238"/>
            <a:ext cx="2106613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FF3300"/>
                </a:solidFill>
              </a:rPr>
              <a:t>ОТВЕТ</a:t>
            </a:r>
          </a:p>
        </p:txBody>
      </p:sp>
      <p:sp>
        <p:nvSpPr>
          <p:cNvPr id="40999" name="Text Box 39"/>
          <p:cNvSpPr txBox="1">
            <a:spLocks noChangeArrowheads="1"/>
          </p:cNvSpPr>
          <p:nvPr/>
        </p:nvSpPr>
        <p:spPr bwMode="auto">
          <a:xfrm>
            <a:off x="1500166" y="928670"/>
            <a:ext cx="503078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8000" dirty="0" err="1"/>
              <a:t>Пиноккио</a:t>
            </a:r>
            <a:endParaRPr lang="ru-RU" sz="8000" b="1" dirty="0">
              <a:effectLst>
                <a:outerShdw blurRad="38100" dist="38100" dir="2700000" algn="tl">
                  <a:srgbClr val="010199"/>
                </a:outerShdw>
              </a:effectLst>
            </a:endParaRPr>
          </a:p>
        </p:txBody>
      </p:sp>
      <p:pic>
        <p:nvPicPr>
          <p:cNvPr id="23554" name="Picture 2" descr="http://img.glimboo.com/desenhos/0066.gif"/>
          <p:cNvPicPr>
            <a:picLocks noChangeAspect="1" noChangeArrowheads="1"/>
          </p:cNvPicPr>
          <p:nvPr/>
        </p:nvPicPr>
        <p:blipFill>
          <a:blip r:embed="rId6"/>
          <a:srcRect b="8296"/>
          <a:stretch>
            <a:fillRect/>
          </a:stretch>
        </p:blipFill>
        <p:spPr bwMode="auto">
          <a:xfrm>
            <a:off x="2357422" y="2143116"/>
            <a:ext cx="3133060" cy="43863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277813"/>
            <a:ext cx="8186737" cy="579437"/>
          </a:xfrm>
        </p:spPr>
        <p:txBody>
          <a:bodyPr/>
          <a:lstStyle/>
          <a:p>
            <a:r>
              <a:rPr lang="ru-RU" dirty="0" smtClean="0"/>
              <a:t>Вопрос №9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468313" y="1142983"/>
            <a:ext cx="6246812" cy="5429267"/>
          </a:xfrm>
        </p:spPr>
        <p:txBody>
          <a:bodyPr/>
          <a:lstStyle/>
          <a:p>
            <a:pPr marL="533400" indent="-533400" algn="ctr">
              <a:buNone/>
            </a:pPr>
            <a:r>
              <a:rPr lang="ru-RU" sz="4800" dirty="0" smtClean="0"/>
              <a:t>Молочный  продукт,  поддерживающий температуру зимы, но употребляемый  в любое время года</a:t>
            </a:r>
            <a:endParaRPr lang="ru-RU" sz="4800" b="1" dirty="0" smtClean="0">
              <a:effectLst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715125" y="1600200"/>
            <a:ext cx="1971675" cy="4530725"/>
          </a:xfr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             </a:t>
            </a:r>
            <a:endParaRPr lang="ru-RU" sz="2800" dirty="0"/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9213" y="4652963"/>
            <a:ext cx="215900" cy="844550"/>
            <a:chOff x="1338" y="2160"/>
            <a:chExt cx="125" cy="578"/>
          </a:xfrm>
        </p:grpSpPr>
        <p:sp>
          <p:nvSpPr>
            <p:cNvPr id="12308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09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10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11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12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13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14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15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16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17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18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19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20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21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22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23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24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25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26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27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28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2294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12301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12306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07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302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03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04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5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69163" y="4043363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297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786563" y="1773238"/>
            <a:ext cx="2106612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FF3300"/>
                </a:solidFill>
              </a:rPr>
              <a:t>ОТВЕТ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277813"/>
            <a:ext cx="8186737" cy="579437"/>
          </a:xfrm>
        </p:spPr>
        <p:txBody>
          <a:bodyPr/>
          <a:lstStyle/>
          <a:p>
            <a:r>
              <a:rPr lang="ru-RU" dirty="0" smtClean="0"/>
              <a:t>Ответ 9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732588" y="1557338"/>
            <a:ext cx="1971675" cy="4530725"/>
          </a:xfr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             </a:t>
            </a:r>
            <a:endParaRPr lang="ru-RU" sz="2800" dirty="0"/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9213" y="4652963"/>
            <a:ext cx="215900" cy="844550"/>
            <a:chOff x="1338" y="2160"/>
            <a:chExt cx="125" cy="578"/>
          </a:xfrm>
        </p:grpSpPr>
        <p:sp>
          <p:nvSpPr>
            <p:cNvPr id="41990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91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92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93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94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95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96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97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98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99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000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001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002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003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004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005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006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007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008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009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010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2011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42012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42013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014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42015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016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017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018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35825" y="4076700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2021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804025" y="1773238"/>
            <a:ext cx="2106613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FF3300"/>
                </a:solidFill>
              </a:rPr>
              <a:t>ОТВЕТ</a:t>
            </a:r>
          </a:p>
        </p:txBody>
      </p:sp>
      <p:sp>
        <p:nvSpPr>
          <p:cNvPr id="42023" name="Text Box 39"/>
          <p:cNvSpPr txBox="1">
            <a:spLocks noChangeArrowheads="1"/>
          </p:cNvSpPr>
          <p:nvPr/>
        </p:nvSpPr>
        <p:spPr bwMode="auto">
          <a:xfrm>
            <a:off x="1000100" y="642918"/>
            <a:ext cx="558485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7200" b="1" dirty="0" smtClean="0">
                <a:effectLst>
                  <a:outerShdw blurRad="38100" dist="38100" dir="2700000" algn="tl">
                    <a:srgbClr val="010199"/>
                  </a:outerShdw>
                </a:effectLst>
              </a:rPr>
              <a:t>Мороженое</a:t>
            </a:r>
            <a:endParaRPr lang="ru-RU" sz="7200" b="1" dirty="0">
              <a:effectLst>
                <a:outerShdw blurRad="38100" dist="38100" dir="2700000" algn="tl">
                  <a:srgbClr val="010199"/>
                </a:outerShdw>
              </a:effectLst>
            </a:endParaRPr>
          </a:p>
        </p:txBody>
      </p:sp>
      <p:pic>
        <p:nvPicPr>
          <p:cNvPr id="19460" name="Picture 4" descr="http://zismo.biz/_fr/2002/6075877.jpg"/>
          <p:cNvPicPr>
            <a:picLocks noChangeAspect="1" noChangeArrowheads="1"/>
          </p:cNvPicPr>
          <p:nvPr/>
        </p:nvPicPr>
        <p:blipFill>
          <a:blip r:embed="rId6"/>
          <a:srcRect l="21951" r="20732"/>
          <a:stretch>
            <a:fillRect/>
          </a:stretch>
        </p:blipFill>
        <p:spPr bwMode="auto">
          <a:xfrm>
            <a:off x="2500298" y="1785926"/>
            <a:ext cx="2643206" cy="46115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186737" cy="1096948"/>
          </a:xfrm>
        </p:spPr>
        <p:txBody>
          <a:bodyPr/>
          <a:lstStyle/>
          <a:p>
            <a:r>
              <a:rPr lang="ru-RU" dirty="0" smtClean="0"/>
              <a:t>Вопрос 10</a:t>
            </a:r>
            <a:br>
              <a:rPr lang="ru-RU" dirty="0" smtClean="0"/>
            </a:br>
            <a:r>
              <a:rPr lang="ru-RU" dirty="0" smtClean="0"/>
              <a:t>Черный ящик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-1" y="1643050"/>
            <a:ext cx="6726239" cy="491015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Компания "</a:t>
            </a:r>
            <a:r>
              <a:rPr lang="ru-RU" dirty="0" err="1" smtClean="0"/>
              <a:t>Bontiland</a:t>
            </a:r>
            <a:r>
              <a:rPr lang="ru-RU" dirty="0" smtClean="0"/>
              <a:t>" предлагает к Новому году оригинальный товар. В банке вы найдете грунт и семена быстрорастущего сорта растения. Одно из слов в названии этого товара — часть тела. Назовите эту часть.</a:t>
            </a:r>
            <a:endParaRPr lang="ru-RU" dirty="0" smtClean="0">
              <a:effectLst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715125" y="1600200"/>
            <a:ext cx="1971675" cy="4530725"/>
          </a:xfr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             </a:t>
            </a:r>
            <a:endParaRPr lang="ru-RU" sz="2800" dirty="0"/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9213" y="4652963"/>
            <a:ext cx="215900" cy="844550"/>
            <a:chOff x="1338" y="2160"/>
            <a:chExt cx="125" cy="578"/>
          </a:xfrm>
        </p:grpSpPr>
        <p:sp>
          <p:nvSpPr>
            <p:cNvPr id="13332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33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34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35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36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37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38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39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40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41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42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43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44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45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46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47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48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49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50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51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52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3318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13325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13330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331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3326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27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28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9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69163" y="4043363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21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786563" y="1773238"/>
            <a:ext cx="2106612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FF3300"/>
                </a:solidFill>
              </a:rPr>
              <a:t>ОТВЕТ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277813"/>
            <a:ext cx="8186737" cy="579437"/>
          </a:xfrm>
        </p:spPr>
        <p:txBody>
          <a:bodyPr/>
          <a:lstStyle/>
          <a:p>
            <a:r>
              <a:rPr lang="ru-RU" dirty="0" smtClean="0"/>
              <a:t>Ответ</a:t>
            </a:r>
            <a:r>
              <a:rPr lang="en-US" dirty="0" smtClean="0"/>
              <a:t> 10</a:t>
            </a:r>
            <a:endParaRPr lang="ru-RU" dirty="0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732588" y="1557338"/>
            <a:ext cx="1971675" cy="4530725"/>
          </a:xfr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             </a:t>
            </a:r>
            <a:endParaRPr lang="ru-RU" sz="2800" dirty="0"/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9213" y="4652963"/>
            <a:ext cx="215900" cy="844550"/>
            <a:chOff x="1338" y="2160"/>
            <a:chExt cx="125" cy="578"/>
          </a:xfrm>
        </p:grpSpPr>
        <p:sp>
          <p:nvSpPr>
            <p:cNvPr id="43014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015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016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017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018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019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020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021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022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023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024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025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026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027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028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029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030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031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032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033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034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3035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43036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43037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3038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43039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040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041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42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35825" y="4076700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3045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804025" y="1773238"/>
            <a:ext cx="2106613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FF3300"/>
                </a:solidFill>
              </a:rPr>
              <a:t>ОТВЕТ</a:t>
            </a:r>
          </a:p>
        </p:txBody>
      </p:sp>
      <p:sp>
        <p:nvSpPr>
          <p:cNvPr id="43047" name="Text Box 39"/>
          <p:cNvSpPr txBox="1">
            <a:spLocks noChangeArrowheads="1"/>
          </p:cNvSpPr>
          <p:nvPr/>
        </p:nvSpPr>
        <p:spPr bwMode="auto">
          <a:xfrm>
            <a:off x="1500166" y="785794"/>
            <a:ext cx="5030788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8000" b="1" dirty="0" smtClean="0">
                <a:effectLst>
                  <a:outerShdw blurRad="38100" dist="38100" dir="2700000" algn="tl">
                    <a:srgbClr val="010199"/>
                  </a:outerShdw>
                </a:effectLst>
              </a:rPr>
              <a:t>Нос</a:t>
            </a:r>
            <a:endParaRPr lang="ru-RU" sz="8000" b="1" dirty="0">
              <a:effectLst>
                <a:outerShdw blurRad="38100" dist="38100" dir="2700000" algn="tl">
                  <a:srgbClr val="010199"/>
                </a:outerShdw>
              </a:effectLst>
            </a:endParaRPr>
          </a:p>
        </p:txBody>
      </p:sp>
      <p:pic>
        <p:nvPicPr>
          <p:cNvPr id="15362" name="Picture 2" descr="http://s13.postimg.org/bro0lmx93/4ba081658c504091e0a2239c4d43949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3108" y="2000240"/>
            <a:ext cx="3400425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277813"/>
            <a:ext cx="8186737" cy="579437"/>
          </a:xfrm>
        </p:spPr>
        <p:txBody>
          <a:bodyPr/>
          <a:lstStyle/>
          <a:p>
            <a:r>
              <a:rPr lang="ru-RU" dirty="0" smtClean="0"/>
              <a:t>Вопрос №11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468313" y="981075"/>
            <a:ext cx="6257925" cy="5572125"/>
          </a:xfrm>
        </p:spPr>
        <p:txBody>
          <a:bodyPr/>
          <a:lstStyle/>
          <a:p>
            <a:pPr lvl="0" algn="ctr">
              <a:buNone/>
            </a:pPr>
            <a:r>
              <a:rPr lang="ru-RU" sz="4400" dirty="0" smtClean="0"/>
              <a:t>Пожелание СДЕЛАТЬ ЭТО привело к тому, что "углы затрещали, крыша зашаталась, стена вылетела...". Назовите того, кто это пожелание высказал.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715125" y="1600200"/>
            <a:ext cx="1971675" cy="4530725"/>
          </a:xfr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             </a:t>
            </a:r>
            <a:endParaRPr lang="ru-RU" sz="2800" dirty="0"/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9213" y="4652963"/>
            <a:ext cx="215900" cy="844550"/>
            <a:chOff x="1338" y="2160"/>
            <a:chExt cx="125" cy="578"/>
          </a:xfrm>
        </p:grpSpPr>
        <p:sp>
          <p:nvSpPr>
            <p:cNvPr id="14356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57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58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59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60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61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62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63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64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65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66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67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68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69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70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71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72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73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74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75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76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4342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14349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14354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4355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4350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51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52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53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69163" y="4043363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45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786563" y="1773238"/>
            <a:ext cx="2106612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FF3300"/>
                </a:solidFill>
              </a:rPr>
              <a:t>ОТВЕТ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277813"/>
            <a:ext cx="8186737" cy="579437"/>
          </a:xfrm>
        </p:spPr>
        <p:txBody>
          <a:bodyPr/>
          <a:lstStyle/>
          <a:p>
            <a:r>
              <a:rPr lang="ru-RU" dirty="0" smtClean="0"/>
              <a:t>Ответ</a:t>
            </a:r>
            <a:r>
              <a:rPr lang="en-US" dirty="0" smtClean="0"/>
              <a:t> 11</a:t>
            </a:r>
            <a:endParaRPr lang="ru-RU" dirty="0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732588" y="1557338"/>
            <a:ext cx="1971675" cy="4530725"/>
          </a:xfr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             </a:t>
            </a:r>
            <a:endParaRPr lang="ru-RU" sz="2800" dirty="0"/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9213" y="4652963"/>
            <a:ext cx="215900" cy="844550"/>
            <a:chOff x="1338" y="2160"/>
            <a:chExt cx="125" cy="578"/>
          </a:xfrm>
        </p:grpSpPr>
        <p:sp>
          <p:nvSpPr>
            <p:cNvPr id="44038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39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40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41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42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43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44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45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46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47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48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49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50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51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52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53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54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55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56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57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58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4059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44060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44061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4062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44063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64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65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66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35825" y="4076700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4069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804025" y="1773238"/>
            <a:ext cx="2106613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FF3300"/>
                </a:solidFill>
              </a:rPr>
              <a:t>ОТВЕТ</a:t>
            </a:r>
          </a:p>
        </p:txBody>
      </p:sp>
      <p:sp>
        <p:nvSpPr>
          <p:cNvPr id="44071" name="Text Box 39"/>
          <p:cNvSpPr txBox="1">
            <a:spLocks noChangeArrowheads="1"/>
          </p:cNvSpPr>
          <p:nvPr/>
        </p:nvSpPr>
        <p:spPr bwMode="auto">
          <a:xfrm>
            <a:off x="2000232" y="642918"/>
            <a:ext cx="503078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effectLst>
                  <a:outerShdw blurRad="38100" dist="38100" dir="2700000" algn="tl">
                    <a:srgbClr val="010199"/>
                  </a:outerShdw>
                </a:effectLst>
              </a:rPr>
              <a:t>Емеля</a:t>
            </a:r>
            <a:endParaRPr lang="ru-RU" sz="5400" b="1" dirty="0">
              <a:effectLst>
                <a:outerShdw blurRad="38100" dist="38100" dir="2700000" algn="tl">
                  <a:srgbClr val="010199"/>
                </a:outerShdw>
              </a:effectLst>
            </a:endParaRPr>
          </a:p>
        </p:txBody>
      </p:sp>
      <p:pic>
        <p:nvPicPr>
          <p:cNvPr id="11266" name="Picture 2" descr="http://parnasse.ru/images/photos/medium/article16531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85918" y="1625513"/>
            <a:ext cx="3976690" cy="52324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277813"/>
            <a:ext cx="8186737" cy="1936741"/>
          </a:xfrm>
        </p:spPr>
        <p:txBody>
          <a:bodyPr/>
          <a:lstStyle/>
          <a:p>
            <a:r>
              <a:rPr lang="ru-RU" sz="6000" dirty="0" smtClean="0"/>
              <a:t>Вопрос №12</a:t>
            </a:r>
            <a:br>
              <a:rPr lang="ru-RU" sz="6000" dirty="0" smtClean="0"/>
            </a:br>
            <a:r>
              <a:rPr lang="ru-RU" sz="6000" dirty="0" smtClean="0"/>
              <a:t>Блиц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715125" y="1600200"/>
            <a:ext cx="1971675" cy="4530725"/>
          </a:xfr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             </a:t>
            </a:r>
            <a:endParaRPr lang="ru-RU" sz="2800" dirty="0"/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9213" y="4652963"/>
            <a:ext cx="215900" cy="844550"/>
            <a:chOff x="1338" y="2160"/>
            <a:chExt cx="125" cy="578"/>
          </a:xfrm>
        </p:grpSpPr>
        <p:sp>
          <p:nvSpPr>
            <p:cNvPr id="15380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1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2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3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4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5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6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7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8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9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90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91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92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93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94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95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96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97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98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99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00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5366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15373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15378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5379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5374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75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76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7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69163" y="4043363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9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786563" y="1773238"/>
            <a:ext cx="2106612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FF3300"/>
                </a:solidFill>
              </a:rPr>
              <a:t>ОТВЕТ</a:t>
            </a: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285720" y="2428868"/>
            <a:ext cx="5929354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1. Как называются огни на железной палочке, которые зажигают в Новый год?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2. Как называются множество огоньков на ёлке?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3. Напиток, который пьют за новогодним столом при встрече нового года?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277813"/>
            <a:ext cx="8186737" cy="579437"/>
          </a:xfrm>
        </p:spPr>
        <p:txBody>
          <a:bodyPr/>
          <a:lstStyle/>
          <a:p>
            <a:r>
              <a:rPr lang="ru-RU" dirty="0" smtClean="0"/>
              <a:t>Ответ</a:t>
            </a:r>
            <a:r>
              <a:rPr lang="en-US" dirty="0" smtClean="0"/>
              <a:t> 12</a:t>
            </a:r>
            <a:endParaRPr 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468313" y="1285860"/>
            <a:ext cx="6257925" cy="5267340"/>
          </a:xfrm>
          <a:noFill/>
          <a:ln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5400" b="1" dirty="0" smtClean="0"/>
              <a:t>А) Бенгальские огни</a:t>
            </a:r>
          </a:p>
          <a:p>
            <a:pPr>
              <a:buFont typeface="Wingdings" pitchFamily="2" charset="2"/>
              <a:buNone/>
            </a:pPr>
            <a:r>
              <a:rPr lang="ru-RU" sz="5400" b="1" dirty="0" smtClean="0"/>
              <a:t>Б) Гирлянда</a:t>
            </a:r>
          </a:p>
          <a:p>
            <a:pPr>
              <a:buFont typeface="Wingdings" pitchFamily="2" charset="2"/>
              <a:buNone/>
            </a:pPr>
            <a:r>
              <a:rPr lang="ru-RU" sz="5400" b="1" dirty="0" smtClean="0"/>
              <a:t>В) шампанское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732588" y="1557338"/>
            <a:ext cx="1971675" cy="4530725"/>
          </a:xfr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             </a:t>
            </a:r>
            <a:endParaRPr lang="ru-RU" sz="2800" dirty="0"/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9213" y="4652963"/>
            <a:ext cx="215900" cy="844550"/>
            <a:chOff x="1338" y="2160"/>
            <a:chExt cx="125" cy="578"/>
          </a:xfrm>
        </p:grpSpPr>
        <p:sp>
          <p:nvSpPr>
            <p:cNvPr id="34822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23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24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25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26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27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28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29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30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31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32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33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34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35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36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37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38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39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40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41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42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4843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34844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34845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4846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34847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48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49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850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35825" y="4076700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53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804025" y="1773238"/>
            <a:ext cx="2106613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FF3300"/>
                </a:solidFill>
              </a:rPr>
              <a:t>ОТВЕТ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268413"/>
            <a:ext cx="7678760" cy="374637"/>
          </a:xfrm>
          <a:noFill/>
          <a:ln/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8000" b="1" dirty="0" smtClean="0">
                <a:solidFill>
                  <a:srgbClr val="FF66FF"/>
                </a:solidFill>
                <a:effectLst/>
              </a:rPr>
              <a:t>!</a:t>
            </a:r>
          </a:p>
        </p:txBody>
      </p:sp>
      <p:pic>
        <p:nvPicPr>
          <p:cNvPr id="82950" name="Homage_To_The_Mountain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95288" y="6308725"/>
            <a:ext cx="304800" cy="304800"/>
          </a:xfrm>
          <a:prstGeom prst="rect">
            <a:avLst/>
          </a:prstGeom>
          <a:noFill/>
        </p:spPr>
      </p:pic>
      <p:pic>
        <p:nvPicPr>
          <p:cNvPr id="17410" name="Picture 2" descr="http://s61.radikal.ru/i171/1312/a5/8125ef9f0e41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29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295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557338"/>
            <a:ext cx="8229600" cy="3881437"/>
          </a:xfrm>
          <a:noFill/>
          <a:ln/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8000" b="1" dirty="0" smtClean="0">
                <a:solidFill>
                  <a:schemeClr val="accent1"/>
                </a:solidFill>
                <a:effectLst/>
                <a:latin typeface="Franklin Gothic Demi Cond" pitchFamily="34" charset="0"/>
              </a:rPr>
              <a:t>Спасибо за внимание!</a:t>
            </a:r>
          </a:p>
        </p:txBody>
      </p:sp>
      <p:pic>
        <p:nvPicPr>
          <p:cNvPr id="48132" name="Ekseption_-_Dance_Macabre_-_CHto_Gde_Kogda__-_konets_igri_(get-tune.net)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50825" y="63087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540" fill="hold"/>
                                        <p:tgtEl>
                                          <p:spTgt spid="481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13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Используемые ресурсы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>
                <a:hlinkClick r:id="rId2"/>
              </a:rPr>
              <a:t>http://skazvikt.ucoz.ru/forum/2-49-1</a:t>
            </a:r>
            <a:endParaRPr lang="ru-RU" dirty="0" smtClean="0"/>
          </a:p>
          <a:p>
            <a:r>
              <a:rPr lang="de-DE" dirty="0" smtClean="0">
                <a:hlinkClick r:id="rId3"/>
              </a:rPr>
              <a:t>http://www.metod-kopilka.ru/</a:t>
            </a:r>
            <a:endParaRPr lang="ru-RU" dirty="0" smtClean="0"/>
          </a:p>
          <a:p>
            <a:r>
              <a:rPr lang="de-DE" dirty="0" smtClean="0">
                <a:hlinkClick r:id="rId4"/>
              </a:rPr>
              <a:t>http://www.novostioede.ru/article/traditsionnye-novogodnie-blyuda-narodov-mira/</a:t>
            </a:r>
            <a:endParaRPr lang="ru-RU" dirty="0" smtClean="0"/>
          </a:p>
          <a:p>
            <a:r>
              <a:rPr lang="de-DE" dirty="0" smtClean="0">
                <a:hlinkClick r:id="rId5"/>
              </a:rPr>
              <a:t>http://www.3klik.ru/info/bontiland-bontiliend/</a:t>
            </a:r>
            <a:endParaRPr lang="ru-RU" dirty="0" smtClean="0"/>
          </a:p>
          <a:p>
            <a:r>
              <a:rPr lang="de-DE" dirty="0" smtClean="0"/>
              <a:t>https://yandex.ru/images/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i2.imageban.ru/out/2011/12/27/9e3ee6b2c9a814ba24e924516593da2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258324" cy="6858000"/>
          </a:xfrm>
          <a:prstGeom prst="rect">
            <a:avLst/>
          </a:prstGeom>
          <a:noFill/>
        </p:spPr>
      </p:pic>
      <p:pic>
        <p:nvPicPr>
          <p:cNvPr id="3074" name="Picture 82" descr="Рисунок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3850" y="476250"/>
            <a:ext cx="5973763" cy="598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31" name="Picture 83" descr="Рисунок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58888" y="1412875"/>
            <a:ext cx="4164012" cy="415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32" name="AutoShape 84"/>
          <p:cNvSpPr>
            <a:spLocks noChangeArrowheads="1"/>
          </p:cNvSpPr>
          <p:nvPr/>
        </p:nvSpPr>
        <p:spPr bwMode="auto">
          <a:xfrm>
            <a:off x="2339975" y="5516563"/>
            <a:ext cx="647700" cy="649287"/>
          </a:xfrm>
          <a:prstGeom prst="flowChartSummingJunction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33" name="AutoShape 85"/>
          <p:cNvSpPr>
            <a:spLocks noChangeArrowheads="1"/>
          </p:cNvSpPr>
          <p:nvPr/>
        </p:nvSpPr>
        <p:spPr bwMode="auto">
          <a:xfrm>
            <a:off x="4716463" y="1412875"/>
            <a:ext cx="647700" cy="649288"/>
          </a:xfrm>
          <a:prstGeom prst="flowChartSummingJunction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34" name="AutoShape 86"/>
          <p:cNvSpPr>
            <a:spLocks noChangeArrowheads="1"/>
          </p:cNvSpPr>
          <p:nvPr/>
        </p:nvSpPr>
        <p:spPr bwMode="auto">
          <a:xfrm>
            <a:off x="1187450" y="4797425"/>
            <a:ext cx="647700" cy="649288"/>
          </a:xfrm>
          <a:prstGeom prst="flowChartSummingJunction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35" name="AutoShape 87"/>
          <p:cNvSpPr>
            <a:spLocks noChangeArrowheads="1"/>
          </p:cNvSpPr>
          <p:nvPr/>
        </p:nvSpPr>
        <p:spPr bwMode="auto">
          <a:xfrm>
            <a:off x="5364163" y="3716338"/>
            <a:ext cx="647700" cy="649287"/>
          </a:xfrm>
          <a:prstGeom prst="flowChartSummingJunction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36" name="AutoShape 88"/>
          <p:cNvSpPr>
            <a:spLocks noChangeArrowheads="1"/>
          </p:cNvSpPr>
          <p:nvPr/>
        </p:nvSpPr>
        <p:spPr bwMode="auto">
          <a:xfrm>
            <a:off x="3635375" y="765175"/>
            <a:ext cx="647700" cy="649288"/>
          </a:xfrm>
          <a:prstGeom prst="flowChartSummingJunction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37" name="AutoShape 89"/>
          <p:cNvSpPr>
            <a:spLocks noChangeArrowheads="1"/>
          </p:cNvSpPr>
          <p:nvPr/>
        </p:nvSpPr>
        <p:spPr bwMode="auto">
          <a:xfrm>
            <a:off x="611188" y="2492375"/>
            <a:ext cx="647700" cy="649288"/>
          </a:xfrm>
          <a:prstGeom prst="flowChartSummingJunction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38" name="AutoShape 90"/>
          <p:cNvSpPr>
            <a:spLocks noChangeArrowheads="1"/>
          </p:cNvSpPr>
          <p:nvPr/>
        </p:nvSpPr>
        <p:spPr bwMode="auto">
          <a:xfrm>
            <a:off x="4787900" y="4797425"/>
            <a:ext cx="647700" cy="649288"/>
          </a:xfrm>
          <a:prstGeom prst="flowChartSummingJunction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39" name="AutoShape 91"/>
          <p:cNvSpPr>
            <a:spLocks noChangeArrowheads="1"/>
          </p:cNvSpPr>
          <p:nvPr/>
        </p:nvSpPr>
        <p:spPr bwMode="auto">
          <a:xfrm>
            <a:off x="611188" y="3789363"/>
            <a:ext cx="647700" cy="649287"/>
          </a:xfrm>
          <a:prstGeom prst="flowChartSummingJunction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40" name="AutoShape 92"/>
          <p:cNvSpPr>
            <a:spLocks noChangeArrowheads="1"/>
          </p:cNvSpPr>
          <p:nvPr/>
        </p:nvSpPr>
        <p:spPr bwMode="auto">
          <a:xfrm>
            <a:off x="1331913" y="1412875"/>
            <a:ext cx="647700" cy="649288"/>
          </a:xfrm>
          <a:prstGeom prst="flowChartSummingJunction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41" name="AutoShape 93"/>
          <p:cNvSpPr>
            <a:spLocks noChangeArrowheads="1"/>
          </p:cNvSpPr>
          <p:nvPr/>
        </p:nvSpPr>
        <p:spPr bwMode="auto">
          <a:xfrm>
            <a:off x="2339975" y="765175"/>
            <a:ext cx="647700" cy="649288"/>
          </a:xfrm>
          <a:prstGeom prst="flowChartSummingJunction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42" name="AutoShape 94"/>
          <p:cNvSpPr>
            <a:spLocks noChangeArrowheads="1"/>
          </p:cNvSpPr>
          <p:nvPr/>
        </p:nvSpPr>
        <p:spPr bwMode="auto">
          <a:xfrm>
            <a:off x="5364163" y="2565400"/>
            <a:ext cx="647700" cy="649288"/>
          </a:xfrm>
          <a:prstGeom prst="flowChartSummingJunction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43" name="AutoShape 95"/>
          <p:cNvSpPr>
            <a:spLocks noChangeArrowheads="1"/>
          </p:cNvSpPr>
          <p:nvPr/>
        </p:nvSpPr>
        <p:spPr bwMode="auto">
          <a:xfrm>
            <a:off x="3708400" y="5516563"/>
            <a:ext cx="647700" cy="649287"/>
          </a:xfrm>
          <a:prstGeom prst="flowChartSummingJunction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2195" name="Group 147"/>
          <p:cNvGraphicFramePr>
            <a:graphicFrameLocks noGrp="1"/>
          </p:cNvGraphicFramePr>
          <p:nvPr/>
        </p:nvGraphicFramePr>
        <p:xfrm>
          <a:off x="6877050" y="333375"/>
          <a:ext cx="2051050" cy="6048378"/>
        </p:xfrm>
        <a:graphic>
          <a:graphicData uri="http://schemas.openxmlformats.org/drawingml/2006/table">
            <a:tbl>
              <a:tblPr/>
              <a:tblGrid>
                <a:gridCol w="1025525"/>
                <a:gridCol w="1025525"/>
              </a:tblGrid>
              <a:tr h="1008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6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6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6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6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6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6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6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</a:tbl>
          </a:graphicData>
        </a:graphic>
      </p:graphicFrame>
      <p:sp>
        <p:nvSpPr>
          <p:cNvPr id="2190" name="Text Box 142"/>
          <p:cNvSpPr txBox="1">
            <a:spLocks noChangeArrowheads="1"/>
          </p:cNvSpPr>
          <p:nvPr/>
        </p:nvSpPr>
        <p:spPr bwMode="auto">
          <a:xfrm>
            <a:off x="6877050" y="333375"/>
            <a:ext cx="10080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>
                <a:solidFill>
                  <a:schemeClr val="bg1"/>
                </a:solidFill>
                <a:hlinkClick r:id="rId7" action="ppaction://hlinksldjump"/>
              </a:rPr>
              <a:t>1</a:t>
            </a:r>
            <a:endParaRPr lang="ru-RU" sz="6000" b="1">
              <a:solidFill>
                <a:schemeClr val="bg1"/>
              </a:solidFill>
            </a:endParaRPr>
          </a:p>
        </p:txBody>
      </p:sp>
      <p:sp>
        <p:nvSpPr>
          <p:cNvPr id="2192" name="Text Box 144"/>
          <p:cNvSpPr txBox="1">
            <a:spLocks noChangeArrowheads="1"/>
          </p:cNvSpPr>
          <p:nvPr/>
        </p:nvSpPr>
        <p:spPr bwMode="auto">
          <a:xfrm>
            <a:off x="6877050" y="1341438"/>
            <a:ext cx="10080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>
                <a:solidFill>
                  <a:schemeClr val="bg1"/>
                </a:solidFill>
                <a:hlinkClick r:id="rId8" action="ppaction://hlinksldjump"/>
              </a:rPr>
              <a:t>2</a:t>
            </a:r>
            <a:endParaRPr lang="ru-RU" sz="6000" b="1">
              <a:solidFill>
                <a:schemeClr val="bg1"/>
              </a:solidFill>
            </a:endParaRPr>
          </a:p>
        </p:txBody>
      </p:sp>
      <p:sp>
        <p:nvSpPr>
          <p:cNvPr id="2193" name="Text Box 145"/>
          <p:cNvSpPr txBox="1">
            <a:spLocks noChangeArrowheads="1"/>
          </p:cNvSpPr>
          <p:nvPr/>
        </p:nvSpPr>
        <p:spPr bwMode="auto">
          <a:xfrm>
            <a:off x="6877050" y="2349500"/>
            <a:ext cx="10080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>
                <a:solidFill>
                  <a:schemeClr val="bg1"/>
                </a:solidFill>
                <a:hlinkClick r:id="rId9" action="ppaction://hlinksldjump"/>
              </a:rPr>
              <a:t>3</a:t>
            </a:r>
            <a:endParaRPr lang="ru-RU" sz="6000" b="1">
              <a:solidFill>
                <a:schemeClr val="bg1"/>
              </a:solidFill>
            </a:endParaRPr>
          </a:p>
        </p:txBody>
      </p:sp>
      <p:sp>
        <p:nvSpPr>
          <p:cNvPr id="2197" name="Text Box 149"/>
          <p:cNvSpPr txBox="1">
            <a:spLocks noChangeArrowheads="1"/>
          </p:cNvSpPr>
          <p:nvPr/>
        </p:nvSpPr>
        <p:spPr bwMode="auto">
          <a:xfrm>
            <a:off x="7885113" y="333375"/>
            <a:ext cx="100806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>
                <a:solidFill>
                  <a:schemeClr val="bg1"/>
                </a:solidFill>
                <a:hlinkClick r:id="rId10" action="ppaction://hlinksldjump"/>
              </a:rPr>
              <a:t>7</a:t>
            </a:r>
            <a:endParaRPr lang="ru-RU" sz="6000" b="1">
              <a:solidFill>
                <a:schemeClr val="bg1"/>
              </a:solidFill>
            </a:endParaRPr>
          </a:p>
        </p:txBody>
      </p:sp>
      <p:sp>
        <p:nvSpPr>
          <p:cNvPr id="2198" name="Text Box 150"/>
          <p:cNvSpPr txBox="1">
            <a:spLocks noChangeArrowheads="1"/>
          </p:cNvSpPr>
          <p:nvPr/>
        </p:nvSpPr>
        <p:spPr bwMode="auto">
          <a:xfrm>
            <a:off x="6877050" y="3357563"/>
            <a:ext cx="10080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>
                <a:solidFill>
                  <a:schemeClr val="bg1"/>
                </a:solidFill>
                <a:hlinkClick r:id="rId11" action="ppaction://hlinksldjump"/>
              </a:rPr>
              <a:t>4</a:t>
            </a:r>
            <a:endParaRPr lang="ru-RU" sz="6000" b="1">
              <a:solidFill>
                <a:schemeClr val="bg1"/>
              </a:solidFill>
            </a:endParaRPr>
          </a:p>
        </p:txBody>
      </p:sp>
      <p:sp>
        <p:nvSpPr>
          <p:cNvPr id="2199" name="Text Box 151"/>
          <p:cNvSpPr txBox="1">
            <a:spLocks noChangeArrowheads="1"/>
          </p:cNvSpPr>
          <p:nvPr/>
        </p:nvSpPr>
        <p:spPr bwMode="auto">
          <a:xfrm>
            <a:off x="6877050" y="4365625"/>
            <a:ext cx="10080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>
                <a:solidFill>
                  <a:schemeClr val="bg1"/>
                </a:solidFill>
                <a:hlinkClick r:id="rId12" action="ppaction://hlinksldjump"/>
              </a:rPr>
              <a:t>5</a:t>
            </a:r>
            <a:endParaRPr lang="ru-RU" sz="6000" b="1">
              <a:solidFill>
                <a:schemeClr val="bg1"/>
              </a:solidFill>
            </a:endParaRPr>
          </a:p>
        </p:txBody>
      </p:sp>
      <p:sp>
        <p:nvSpPr>
          <p:cNvPr id="2200" name="Text Box 152"/>
          <p:cNvSpPr txBox="1">
            <a:spLocks noChangeArrowheads="1"/>
          </p:cNvSpPr>
          <p:nvPr/>
        </p:nvSpPr>
        <p:spPr bwMode="auto">
          <a:xfrm>
            <a:off x="6877050" y="5373688"/>
            <a:ext cx="10080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>
                <a:solidFill>
                  <a:schemeClr val="bg1"/>
                </a:solidFill>
                <a:hlinkClick r:id="rId13" action="ppaction://hlinksldjump"/>
              </a:rPr>
              <a:t>6</a:t>
            </a:r>
            <a:endParaRPr lang="ru-RU" sz="6000" b="1">
              <a:solidFill>
                <a:schemeClr val="bg1"/>
              </a:solidFill>
            </a:endParaRPr>
          </a:p>
        </p:txBody>
      </p:sp>
      <p:sp>
        <p:nvSpPr>
          <p:cNvPr id="2201" name="Text Box 153"/>
          <p:cNvSpPr txBox="1">
            <a:spLocks noChangeArrowheads="1"/>
          </p:cNvSpPr>
          <p:nvPr/>
        </p:nvSpPr>
        <p:spPr bwMode="auto">
          <a:xfrm>
            <a:off x="7885113" y="1341438"/>
            <a:ext cx="100806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>
                <a:solidFill>
                  <a:schemeClr val="bg1"/>
                </a:solidFill>
                <a:hlinkClick r:id="rId14" action="ppaction://hlinksldjump"/>
              </a:rPr>
              <a:t>8</a:t>
            </a:r>
            <a:endParaRPr lang="ru-RU" sz="6000" b="1">
              <a:solidFill>
                <a:schemeClr val="bg1"/>
              </a:solidFill>
            </a:endParaRPr>
          </a:p>
        </p:txBody>
      </p:sp>
      <p:sp>
        <p:nvSpPr>
          <p:cNvPr id="2202" name="Text Box 154"/>
          <p:cNvSpPr txBox="1">
            <a:spLocks noChangeArrowheads="1"/>
          </p:cNvSpPr>
          <p:nvPr/>
        </p:nvSpPr>
        <p:spPr bwMode="auto">
          <a:xfrm>
            <a:off x="7885113" y="2349500"/>
            <a:ext cx="100806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>
                <a:solidFill>
                  <a:schemeClr val="bg1"/>
                </a:solidFill>
                <a:hlinkClick r:id="rId15" action="ppaction://hlinksldjump"/>
              </a:rPr>
              <a:t>9</a:t>
            </a:r>
            <a:endParaRPr lang="ru-RU" sz="6000" b="1">
              <a:solidFill>
                <a:schemeClr val="bg1"/>
              </a:solidFill>
            </a:endParaRPr>
          </a:p>
        </p:txBody>
      </p:sp>
      <p:sp>
        <p:nvSpPr>
          <p:cNvPr id="2203" name="Text Box 155"/>
          <p:cNvSpPr txBox="1">
            <a:spLocks noChangeArrowheads="1"/>
          </p:cNvSpPr>
          <p:nvPr/>
        </p:nvSpPr>
        <p:spPr bwMode="auto">
          <a:xfrm>
            <a:off x="7885113" y="3357563"/>
            <a:ext cx="100806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5400" b="1">
                <a:solidFill>
                  <a:schemeClr val="bg1"/>
                </a:solidFill>
                <a:hlinkClick r:id="rId16" action="ppaction://hlinksldjump"/>
              </a:rPr>
              <a:t>10</a:t>
            </a:r>
            <a:endParaRPr lang="ru-RU" sz="5400" b="1">
              <a:solidFill>
                <a:schemeClr val="bg1"/>
              </a:solidFill>
            </a:endParaRPr>
          </a:p>
        </p:txBody>
      </p:sp>
      <p:sp>
        <p:nvSpPr>
          <p:cNvPr id="2204" name="Text Box 156"/>
          <p:cNvSpPr txBox="1">
            <a:spLocks noChangeArrowheads="1"/>
          </p:cNvSpPr>
          <p:nvPr/>
        </p:nvSpPr>
        <p:spPr bwMode="auto">
          <a:xfrm>
            <a:off x="7885113" y="4365625"/>
            <a:ext cx="100806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5400" b="1">
                <a:solidFill>
                  <a:schemeClr val="bg1"/>
                </a:solidFill>
                <a:hlinkClick r:id="rId17" action="ppaction://hlinksldjump"/>
              </a:rPr>
              <a:t>11</a:t>
            </a:r>
            <a:endParaRPr lang="ru-RU" sz="5400" b="1">
              <a:solidFill>
                <a:schemeClr val="bg1"/>
              </a:solidFill>
            </a:endParaRPr>
          </a:p>
        </p:txBody>
      </p:sp>
      <p:sp>
        <p:nvSpPr>
          <p:cNvPr id="2205" name="Text Box 157"/>
          <p:cNvSpPr txBox="1">
            <a:spLocks noChangeArrowheads="1"/>
          </p:cNvSpPr>
          <p:nvPr/>
        </p:nvSpPr>
        <p:spPr bwMode="auto">
          <a:xfrm>
            <a:off x="7885113" y="5373688"/>
            <a:ext cx="100806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5400" b="1">
                <a:solidFill>
                  <a:schemeClr val="bg1"/>
                </a:solidFill>
                <a:hlinkClick r:id="rId18" action="ppaction://hlinksldjump"/>
              </a:rPr>
              <a:t>12</a:t>
            </a:r>
            <a:endParaRPr lang="ru-RU" sz="5400" b="1">
              <a:solidFill>
                <a:schemeClr val="bg1"/>
              </a:solidFill>
            </a:endParaRPr>
          </a:p>
        </p:txBody>
      </p:sp>
      <p:pic>
        <p:nvPicPr>
          <p:cNvPr id="3124" name="Wild_Horse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19"/>
          <a:srcRect/>
          <a:stretch>
            <a:fillRect/>
          </a:stretch>
        </p:blipFill>
        <p:spPr bwMode="auto">
          <a:xfrm>
            <a:off x="3203575" y="3068638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7600000">
                                      <p:cBhvr>
                                        <p:cTn id="6" dur="2000" fill="hold"/>
                                        <p:tgtEl>
                                          <p:spTgt spid="2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4800000">
                                      <p:cBhvr>
                                        <p:cTn id="14" dur="2000" fill="hold"/>
                                        <p:tgtEl>
                                          <p:spTgt spid="2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2700000">
                                      <p:cBhvr>
                                        <p:cTn id="22" dur="2000" fill="hold"/>
                                        <p:tgtEl>
                                          <p:spTgt spid="2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6700000">
                                      <p:cBhvr>
                                        <p:cTn id="30" dur="2000" fill="hold"/>
                                        <p:tgtEl>
                                          <p:spTgt spid="2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9400000">
                                      <p:cBhvr>
                                        <p:cTn id="38" dur="2000" fill="hold"/>
                                        <p:tgtEl>
                                          <p:spTgt spid="2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60000000">
                                      <p:cBhvr>
                                        <p:cTn id="46" dur="2000" fill="hold"/>
                                        <p:tgtEl>
                                          <p:spTgt spid="2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2400000">
                                      <p:cBhvr>
                                        <p:cTn id="54" dur="2000" fill="hold"/>
                                        <p:tgtEl>
                                          <p:spTgt spid="2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9200000">
                                      <p:cBhvr>
                                        <p:cTn id="62" dur="2000" fill="hold"/>
                                        <p:tgtEl>
                                          <p:spTgt spid="2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5800000">
                                      <p:cBhvr>
                                        <p:cTn id="70" dur="2000" fill="hold"/>
                                        <p:tgtEl>
                                          <p:spTgt spid="2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63600000">
                                      <p:cBhvr>
                                        <p:cTn id="78" dur="2000" fill="hold"/>
                                        <p:tgtEl>
                                          <p:spTgt spid="2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0">
                                      <p:cBhvr>
                                        <p:cTn id="86" dur="2000" fill="hold"/>
                                        <p:tgtEl>
                                          <p:spTgt spid="2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0000000">
                                      <p:cBhvr>
                                        <p:cTn id="94" dur="2000" fill="hold"/>
                                        <p:tgtEl>
                                          <p:spTgt spid="2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1" dur="1" fill="hold"/>
                                        <p:tgtEl>
                                          <p:spTgt spid="31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21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06" dur="500" autoRev="1" fill="hold"/>
                                        <p:tgtEl>
                                          <p:spTgt spid="2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7" dur="500" autoRev="1" fill="hold"/>
                                        <p:tgtEl>
                                          <p:spTgt spid="2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8" dur="500" autoRev="1" fill="hold"/>
                                        <p:tgtEl>
                                          <p:spTgt spid="2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90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21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13" dur="500" autoRev="1" fill="hold"/>
                                        <p:tgtEl>
                                          <p:spTgt spid="2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4" dur="500" autoRev="1" fill="hold"/>
                                        <p:tgtEl>
                                          <p:spTgt spid="2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5" dur="500" autoRev="1" fill="hold"/>
                                        <p:tgtEl>
                                          <p:spTgt spid="2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97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1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20" dur="500" autoRev="1" fill="hold"/>
                                        <p:tgtEl>
                                          <p:spTgt spid="21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1" dur="500" autoRev="1" fill="hold"/>
                                        <p:tgtEl>
                                          <p:spTgt spid="21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2" dur="500" autoRev="1" fill="hold"/>
                                        <p:tgtEl>
                                          <p:spTgt spid="21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92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21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27" dur="500" autoRev="1" fill="hold"/>
                                        <p:tgtEl>
                                          <p:spTgt spid="21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8" dur="500" autoRev="1" fill="hold"/>
                                        <p:tgtEl>
                                          <p:spTgt spid="21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9" dur="500" autoRev="1" fill="hold"/>
                                        <p:tgtEl>
                                          <p:spTgt spid="21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93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2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34" dur="500" autoRev="1" fill="hold"/>
                                        <p:tgtEl>
                                          <p:spTgt spid="21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5" dur="500" autoRev="1" fill="hold"/>
                                        <p:tgtEl>
                                          <p:spTgt spid="21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6" dur="500" autoRev="1" fill="hold"/>
                                        <p:tgtEl>
                                          <p:spTgt spid="21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98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21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41" dur="500" autoRev="1" fill="hold"/>
                                        <p:tgtEl>
                                          <p:spTgt spid="21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2" dur="500" autoRev="1" fill="hold"/>
                                        <p:tgtEl>
                                          <p:spTgt spid="21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3" dur="500" autoRev="1" fill="hold"/>
                                        <p:tgtEl>
                                          <p:spTgt spid="21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99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22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48" dur="500" autoRev="1" fill="hold"/>
                                        <p:tgtEl>
                                          <p:spTgt spid="22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9" dur="500" autoRev="1" fill="hold"/>
                                        <p:tgtEl>
                                          <p:spTgt spid="22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0" dur="500" autoRev="1" fill="hold"/>
                                        <p:tgtEl>
                                          <p:spTgt spid="22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0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2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55" dur="500" autoRev="1" fill="hold"/>
                                        <p:tgtEl>
                                          <p:spTgt spid="22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6" dur="500" autoRev="1" fill="hold"/>
                                        <p:tgtEl>
                                          <p:spTgt spid="22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7" dur="500" autoRev="1" fill="hold"/>
                                        <p:tgtEl>
                                          <p:spTgt spid="22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1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2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62" dur="500" autoRev="1" fill="hold"/>
                                        <p:tgtEl>
                                          <p:spTgt spid="22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3" dur="500" autoRev="1" fill="hold"/>
                                        <p:tgtEl>
                                          <p:spTgt spid="22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4" dur="500" autoRev="1" fill="hold"/>
                                        <p:tgtEl>
                                          <p:spTgt spid="22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2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22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69" dur="500" autoRev="1" fill="hold"/>
                                        <p:tgtEl>
                                          <p:spTgt spid="22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0" dur="500" autoRev="1" fill="hold"/>
                                        <p:tgtEl>
                                          <p:spTgt spid="22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1" dur="500" autoRev="1" fill="hold"/>
                                        <p:tgtEl>
                                          <p:spTgt spid="22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3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22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76" dur="500" autoRev="1" fill="hold"/>
                                        <p:tgtEl>
                                          <p:spTgt spid="22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7" dur="500" autoRev="1" fill="hold"/>
                                        <p:tgtEl>
                                          <p:spTgt spid="22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8" dur="500" autoRev="1" fill="hold"/>
                                        <p:tgtEl>
                                          <p:spTgt spid="22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4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22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83" dur="500" autoRev="1" fill="hold"/>
                                        <p:tgtEl>
                                          <p:spTgt spid="22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4" dur="500" autoRev="1" fill="hold"/>
                                        <p:tgtEl>
                                          <p:spTgt spid="22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5" dur="500" autoRev="1" fill="hold"/>
                                        <p:tgtEl>
                                          <p:spTgt spid="22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5"/>
                  </p:tgtEl>
                </p:cond>
              </p:nextCondLst>
            </p:seq>
            <p:audio>
              <p:cMediaNode>
                <p:cTn id="186" repeatCount="indefinite" fill="remove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24"/>
                </p:tgtEl>
              </p:cMediaNode>
            </p:audio>
          </p:childTnLst>
        </p:cTn>
      </p:par>
    </p:tnLst>
    <p:bldLst>
      <p:bldP spid="2132" grpId="0" animBg="1"/>
      <p:bldP spid="2133" grpId="0" animBg="1"/>
      <p:bldP spid="2134" grpId="0" animBg="1"/>
      <p:bldP spid="2135" grpId="0" animBg="1"/>
      <p:bldP spid="2136" grpId="0" animBg="1"/>
      <p:bldP spid="2137" grpId="0" animBg="1"/>
      <p:bldP spid="2138" grpId="0" animBg="1"/>
      <p:bldP spid="2139" grpId="0" animBg="1"/>
      <p:bldP spid="2140" grpId="0" animBg="1"/>
      <p:bldP spid="2141" grpId="0" animBg="1"/>
      <p:bldP spid="2142" grpId="0" animBg="1"/>
      <p:bldP spid="2143" grpId="0" animBg="1"/>
      <p:bldP spid="2192" grpId="0"/>
      <p:bldP spid="2193" grpId="0"/>
      <p:bldP spid="2198" grpId="0"/>
      <p:bldP spid="2199" grpId="0"/>
      <p:bldP spid="2200" grpId="0"/>
      <p:bldP spid="2201" grpId="0"/>
      <p:bldP spid="2202" grpId="0"/>
      <p:bldP spid="2203" grpId="0"/>
      <p:bldP spid="2204" grpId="0"/>
      <p:bldP spid="220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277813"/>
            <a:ext cx="8186737" cy="579437"/>
          </a:xfrm>
        </p:spPr>
        <p:txBody>
          <a:bodyPr/>
          <a:lstStyle/>
          <a:p>
            <a:r>
              <a:rPr lang="ru-RU" dirty="0" smtClean="0"/>
              <a:t>Вопрос №1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468313" y="981075"/>
            <a:ext cx="6257925" cy="5572125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endParaRPr lang="ru-RU" sz="6000" b="1" dirty="0" smtClean="0"/>
          </a:p>
          <a:p>
            <a:pPr algn="ctr">
              <a:buNone/>
            </a:pPr>
            <a:r>
              <a:rPr lang="ru-RU" sz="4000" b="1" i="1" dirty="0" smtClean="0"/>
              <a:t>Природное явление, вызывающее неустойчивость и высокую «</a:t>
            </a:r>
            <a:r>
              <a:rPr lang="ru-RU" sz="4000" b="1" i="1" dirty="0" err="1" smtClean="0"/>
              <a:t>падучесть</a:t>
            </a:r>
            <a:r>
              <a:rPr lang="ru-RU" sz="4000" b="1" i="1" dirty="0" smtClean="0"/>
              <a:t>» населения зимой </a:t>
            </a:r>
            <a:endParaRPr lang="ru-RU" sz="4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732588" y="1557338"/>
            <a:ext cx="1971675" cy="4530725"/>
          </a:xfr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             </a:t>
            </a:r>
            <a:endParaRPr lang="ru-RU" sz="2800" dirty="0"/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7625" y="4652963"/>
            <a:ext cx="215900" cy="844550"/>
            <a:chOff x="1338" y="2160"/>
            <a:chExt cx="125" cy="578"/>
          </a:xfrm>
        </p:grpSpPr>
        <p:sp>
          <p:nvSpPr>
            <p:cNvPr id="4117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18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19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0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1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2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3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4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5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6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7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8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9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0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1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2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3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4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6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7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102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4110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4115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16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4111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12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13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14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69163" y="4043363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05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804025" y="1773238"/>
            <a:ext cx="2106613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FF3300"/>
                </a:solidFill>
              </a:rPr>
              <a:t>ОТВЕТ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277813"/>
            <a:ext cx="8186737" cy="579437"/>
          </a:xfrm>
        </p:spPr>
        <p:txBody>
          <a:bodyPr/>
          <a:lstStyle/>
          <a:p>
            <a:r>
              <a:rPr lang="ru-RU" dirty="0" smtClean="0"/>
              <a:t>Ответ 1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732588" y="1557338"/>
            <a:ext cx="1971675" cy="4530725"/>
          </a:xfr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             </a:t>
            </a:r>
            <a:endParaRPr lang="ru-RU" sz="2800" dirty="0"/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9213" y="4652963"/>
            <a:ext cx="215900" cy="844550"/>
            <a:chOff x="1338" y="2160"/>
            <a:chExt cx="125" cy="578"/>
          </a:xfrm>
        </p:grpSpPr>
        <p:sp>
          <p:nvSpPr>
            <p:cNvPr id="30726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27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28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29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30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31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32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33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34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35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36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37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38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39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40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41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42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43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44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45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46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0747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30748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30749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750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30751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52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53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54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35825" y="4076700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57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804025" y="1773238"/>
            <a:ext cx="2106613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FF3300"/>
                </a:solidFill>
              </a:rPr>
              <a:t>ОТВЕТ</a:t>
            </a:r>
          </a:p>
        </p:txBody>
      </p:sp>
      <p:sp>
        <p:nvSpPr>
          <p:cNvPr id="30759" name="Text Box 39"/>
          <p:cNvSpPr txBox="1">
            <a:spLocks noChangeArrowheads="1"/>
          </p:cNvSpPr>
          <p:nvPr/>
        </p:nvSpPr>
        <p:spPr bwMode="auto">
          <a:xfrm>
            <a:off x="1643042" y="1214422"/>
            <a:ext cx="405296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7200" b="1" i="1" dirty="0"/>
              <a:t>Гололед</a:t>
            </a:r>
            <a:endParaRPr lang="ru-RU" sz="7200" dirty="0"/>
          </a:p>
        </p:txBody>
      </p:sp>
      <p:pic>
        <p:nvPicPr>
          <p:cNvPr id="52226" name="Picture 2" descr="http://aksakal.info/uploads/posts/2012-12/1356801050_y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00166" y="2357430"/>
            <a:ext cx="4214842" cy="4214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277813"/>
            <a:ext cx="8186737" cy="579437"/>
          </a:xfrm>
        </p:spPr>
        <p:txBody>
          <a:bodyPr/>
          <a:lstStyle/>
          <a:p>
            <a:r>
              <a:rPr lang="ru-RU" dirty="0" smtClean="0"/>
              <a:t>Вопрос №2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9" y="981075"/>
            <a:ext cx="6369080" cy="5572125"/>
          </a:xfrm>
        </p:spPr>
        <p:txBody>
          <a:bodyPr/>
          <a:lstStyle/>
          <a:p>
            <a:pPr marL="533400" indent="-533400" algn="ctr">
              <a:buNone/>
            </a:pPr>
            <a:r>
              <a:rPr lang="ru-RU" sz="4400" dirty="0" smtClean="0"/>
              <a:t>В Испании и на Кубе под каждый удар часов в новогоднюю ночь необходимо съедать по этой ягоде и загадывать желание</a:t>
            </a:r>
            <a:r>
              <a:rPr lang="ru-RU" sz="4800" dirty="0" smtClean="0"/>
              <a:t>.</a:t>
            </a:r>
            <a:r>
              <a:rPr lang="ru-RU" sz="4800" b="1" i="1" dirty="0" smtClean="0"/>
              <a:t> </a:t>
            </a:r>
            <a:endParaRPr lang="ru-RU" sz="4800" dirty="0" smtClean="0"/>
          </a:p>
          <a:p>
            <a:pPr marL="533400" indent="-533400" algn="ctr">
              <a:buFont typeface="Wingdings" pitchFamily="2" charset="2"/>
              <a:buNone/>
            </a:pPr>
            <a:endParaRPr lang="ru-RU" sz="4800" dirty="0" smtClean="0">
              <a:effectLst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715125" y="1600200"/>
            <a:ext cx="1971675" cy="4530725"/>
          </a:xfrm>
        </p:spPr>
        <p:txBody>
          <a:bodyPr/>
          <a:lstStyle/>
          <a:p>
            <a:pPr>
              <a:defRPr/>
            </a:pPr>
            <a:endParaRPr lang="ru-RU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dirty="0" smtClean="0"/>
              <a:t>             </a:t>
            </a:r>
            <a:endParaRPr lang="ru-RU" dirty="0"/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9213" y="4652963"/>
            <a:ext cx="215900" cy="844550"/>
            <a:chOff x="1338" y="2160"/>
            <a:chExt cx="125" cy="578"/>
          </a:xfrm>
        </p:grpSpPr>
        <p:sp>
          <p:nvSpPr>
            <p:cNvPr id="5140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1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2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3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4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5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6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7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8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9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50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51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52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53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54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55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56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57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58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59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60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5126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5133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5138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39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5134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35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36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37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69163" y="4043363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9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786563" y="1773238"/>
            <a:ext cx="2106612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FF3300"/>
                </a:solidFill>
              </a:rPr>
              <a:t>ОТВЕТ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277813"/>
            <a:ext cx="8186737" cy="579437"/>
          </a:xfrm>
        </p:spPr>
        <p:txBody>
          <a:bodyPr/>
          <a:lstStyle/>
          <a:p>
            <a:r>
              <a:rPr lang="ru-RU" dirty="0" smtClean="0"/>
              <a:t>Ответ 2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732588" y="1557338"/>
            <a:ext cx="1971675" cy="4530725"/>
          </a:xfr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             </a:t>
            </a:r>
            <a:endParaRPr lang="ru-RU" sz="2800" dirty="0"/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9213" y="4652963"/>
            <a:ext cx="215900" cy="844550"/>
            <a:chOff x="1338" y="2160"/>
            <a:chExt cx="125" cy="578"/>
          </a:xfrm>
        </p:grpSpPr>
        <p:sp>
          <p:nvSpPr>
            <p:cNvPr id="31750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51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52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53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54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55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56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57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58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59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60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61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62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63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64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65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66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67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68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69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70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1771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31772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31773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774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31775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76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77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78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35825" y="4076700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81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804025" y="1773238"/>
            <a:ext cx="2106613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FF3300"/>
                </a:solidFill>
              </a:rPr>
              <a:t>ОТВЕТ</a:t>
            </a:r>
          </a:p>
        </p:txBody>
      </p:sp>
      <p:sp>
        <p:nvSpPr>
          <p:cNvPr id="31783" name="Text Box 39"/>
          <p:cNvSpPr txBox="1">
            <a:spLocks noChangeArrowheads="1"/>
          </p:cNvSpPr>
          <p:nvPr/>
        </p:nvSpPr>
        <p:spPr bwMode="auto">
          <a:xfrm>
            <a:off x="2214546" y="785794"/>
            <a:ext cx="424026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7200" dirty="0" smtClean="0"/>
              <a:t>Виноград</a:t>
            </a:r>
            <a:endParaRPr lang="ru-RU" sz="7200" dirty="0"/>
          </a:p>
        </p:txBody>
      </p:sp>
      <p:pic>
        <p:nvPicPr>
          <p:cNvPr id="48130" name="Picture 2" descr="http://img.wallpaperstock.net:81/grape-underwater-wallpapers_7582_1600x12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42976" y="2143116"/>
            <a:ext cx="5286380" cy="39647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277813"/>
            <a:ext cx="8186737" cy="579437"/>
          </a:xfrm>
        </p:spPr>
        <p:txBody>
          <a:bodyPr/>
          <a:lstStyle/>
          <a:p>
            <a:r>
              <a:rPr lang="ru-RU" dirty="0" smtClean="0"/>
              <a:t>Вопрос №3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468313" y="981075"/>
            <a:ext cx="6257925" cy="5572125"/>
          </a:xfrm>
        </p:spPr>
        <p:txBody>
          <a:bodyPr/>
          <a:lstStyle/>
          <a:p>
            <a:pPr algn="ctr">
              <a:buNone/>
            </a:pPr>
            <a:r>
              <a:rPr lang="ru-RU" sz="4800" dirty="0" smtClean="0"/>
              <a:t>Последние 20 лет большинство опрошенных  россиян готовят этот салат на Новый год.</a:t>
            </a:r>
          </a:p>
          <a:p>
            <a:pPr marL="533400" indent="-533400"/>
            <a:endParaRPr lang="ru-RU" sz="4800" b="1" dirty="0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715125" y="1600200"/>
            <a:ext cx="1971675" cy="4530725"/>
          </a:xfr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             </a:t>
            </a:r>
            <a:endParaRPr lang="ru-RU" sz="2800" dirty="0"/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9213" y="4652963"/>
            <a:ext cx="215900" cy="844550"/>
            <a:chOff x="1338" y="2160"/>
            <a:chExt cx="125" cy="578"/>
          </a:xfrm>
        </p:grpSpPr>
        <p:sp>
          <p:nvSpPr>
            <p:cNvPr id="6164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65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66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67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68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69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70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71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72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73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74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75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76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77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78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79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80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81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82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83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84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150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6157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6162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63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158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59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60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61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69163" y="4043363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3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786563" y="1773238"/>
            <a:ext cx="2106612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FF3300"/>
                </a:solidFill>
              </a:rPr>
              <a:t>ОТВЕТ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</p:bldLst>
  </p:timing>
</p:sld>
</file>

<file path=ppt/theme/theme1.xml><?xml version="1.0" encoding="utf-8"?>
<a:theme xmlns:a="http://schemas.openxmlformats.org/drawingml/2006/main" name="Презентация2">
  <a:themeElements>
    <a:clrScheme name="ЧГК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ЧГК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ЧГК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ЧГК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ЧГК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ЧГК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ЧГК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ЧГК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ЧГК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ЧГК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ЧГК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Презентация2</Template>
  <TotalTime>361</TotalTime>
  <Words>510</Words>
  <Application>Microsoft Office PowerPoint</Application>
  <PresentationFormat>Экран (4:3)</PresentationFormat>
  <Paragraphs>146</Paragraphs>
  <Slides>31</Slides>
  <Notes>27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Презентация2</vt:lpstr>
      <vt:lpstr>Новый год для педколлектива</vt:lpstr>
      <vt:lpstr>Слайд 2</vt:lpstr>
      <vt:lpstr>Слайд 3</vt:lpstr>
      <vt:lpstr>Слайд 4</vt:lpstr>
      <vt:lpstr>Вопрос №1</vt:lpstr>
      <vt:lpstr>Ответ 1</vt:lpstr>
      <vt:lpstr>Вопрос №2</vt:lpstr>
      <vt:lpstr>Ответ 2</vt:lpstr>
      <vt:lpstr>Вопрос №3</vt:lpstr>
      <vt:lpstr>Ответ 3</vt:lpstr>
      <vt:lpstr>Вопрос №4 </vt:lpstr>
      <vt:lpstr>Ответ 4</vt:lpstr>
      <vt:lpstr>Вопрос №5 </vt:lpstr>
      <vt:lpstr>Ответ 5</vt:lpstr>
      <vt:lpstr>Вопрос №6</vt:lpstr>
      <vt:lpstr>Ответ 6</vt:lpstr>
      <vt:lpstr>Вопрос №7</vt:lpstr>
      <vt:lpstr>Ответ № 7</vt:lpstr>
      <vt:lpstr>Вопрос №8</vt:lpstr>
      <vt:lpstr>Ответ 8</vt:lpstr>
      <vt:lpstr>Вопрос №9</vt:lpstr>
      <vt:lpstr>Ответ 9</vt:lpstr>
      <vt:lpstr>Вопрос 10 Черный ящик</vt:lpstr>
      <vt:lpstr>Ответ 10</vt:lpstr>
      <vt:lpstr>Вопрос №11</vt:lpstr>
      <vt:lpstr>Ответ 11</vt:lpstr>
      <vt:lpstr>Вопрос №12 Блиц</vt:lpstr>
      <vt:lpstr>Ответ 12</vt:lpstr>
      <vt:lpstr>Слайд 29</vt:lpstr>
      <vt:lpstr>Слайд 30</vt:lpstr>
      <vt:lpstr>Используемые ресурсы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28</cp:revision>
  <dcterms:created xsi:type="dcterms:W3CDTF">2010-11-14T08:57:36Z</dcterms:created>
  <dcterms:modified xsi:type="dcterms:W3CDTF">2024-01-15T09:46:28Z</dcterms:modified>
</cp:coreProperties>
</file>