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58" r:id="rId4"/>
    <p:sldId id="267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7" r:id="rId38"/>
    <p:sldId id="288" r:id="rId39"/>
    <p:sldId id="289" r:id="rId40"/>
    <p:sldId id="290" r:id="rId41"/>
    <p:sldId id="291" r:id="rId42"/>
    <p:sldId id="292" r:id="rId43"/>
    <p:sldId id="293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50F2-B8DC-4177-A327-04A35DB1EEAD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58069-56E3-4885-AF75-6E573E4BD9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ыб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202148"/>
            <a:ext cx="80421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Курганская область, Петуховский район, МОУ «Новогеоргиевская СОШ»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5214950"/>
            <a:ext cx="37971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Составила:</a:t>
            </a:r>
          </a:p>
          <a:p>
            <a:r>
              <a:rPr lang="ru-RU" sz="2000" dirty="0" smtClean="0"/>
              <a:t>Учитель биологии и химии</a:t>
            </a:r>
          </a:p>
          <a:p>
            <a:r>
              <a:rPr lang="ru-RU" sz="2000" dirty="0" smtClean="0"/>
              <a:t>Яковлева Лариса Александровна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042955" y="3862992"/>
            <a:ext cx="4600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Костные рыбы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5720" y="357166"/>
            <a:ext cx="6477028" cy="4857771"/>
            <a:chOff x="285720" y="357166"/>
            <a:chExt cx="6477028" cy="4857771"/>
          </a:xfrm>
        </p:grpSpPr>
        <p:pic>
          <p:nvPicPr>
            <p:cNvPr id="2" name="Рисунок 1" descr="Амурский осётр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20" y="357166"/>
              <a:ext cx="6477028" cy="4857771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71538" y="928670"/>
              <a:ext cx="26193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chemeClr val="bg1"/>
                  </a:solidFill>
                </a:rPr>
                <a:t>Амурский осётр</a:t>
              </a:r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00034" y="785794"/>
            <a:ext cx="8261657" cy="4718898"/>
            <a:chOff x="500034" y="785794"/>
            <a:chExt cx="8261657" cy="4718898"/>
          </a:xfrm>
        </p:grpSpPr>
        <p:pic>
          <p:nvPicPr>
            <p:cNvPr id="5" name="Рисунок 4" descr="Балтийский осётр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34" y="785794"/>
              <a:ext cx="8261657" cy="471889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071802" y="1285860"/>
              <a:ext cx="3280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/>
                <a:t>Балтийский осётр</a:t>
              </a:r>
              <a:endParaRPr lang="ru-RU" sz="3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857224" y="1285860"/>
            <a:ext cx="7567149" cy="5017348"/>
            <a:chOff x="857224" y="1285860"/>
            <a:chExt cx="7567149" cy="5017348"/>
          </a:xfrm>
        </p:grpSpPr>
        <p:pic>
          <p:nvPicPr>
            <p:cNvPr id="8" name="Рисунок 7" descr="Русский осётр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7224" y="1285860"/>
              <a:ext cx="7567149" cy="501734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4572000" y="2000240"/>
              <a:ext cx="26174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solidFill>
                    <a:schemeClr val="bg1"/>
                  </a:solidFill>
                </a:rPr>
                <a:t>Русский осётр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142976" y="1766740"/>
            <a:ext cx="7524756" cy="4557852"/>
            <a:chOff x="1142976" y="1766740"/>
            <a:chExt cx="7524756" cy="4557852"/>
          </a:xfrm>
        </p:grpSpPr>
        <p:pic>
          <p:nvPicPr>
            <p:cNvPr id="11" name="Рисунок 10" descr="Сахалинский осётр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2976" y="1766740"/>
              <a:ext cx="7524756" cy="455785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4357686" y="2214554"/>
              <a:ext cx="34918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solidFill>
                    <a:schemeClr val="bg1"/>
                  </a:solidFill>
                </a:rPr>
                <a:t>Сахалинский осётр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28596" y="1544555"/>
            <a:ext cx="7143800" cy="4780042"/>
            <a:chOff x="428596" y="1544555"/>
            <a:chExt cx="7143800" cy="4780042"/>
          </a:xfrm>
        </p:grpSpPr>
        <p:pic>
          <p:nvPicPr>
            <p:cNvPr id="14" name="Рисунок 13" descr="Шип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8596" y="1544555"/>
              <a:ext cx="7143800" cy="478004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29124" y="2071678"/>
              <a:ext cx="9749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solidFill>
                    <a:schemeClr val="bg1"/>
                  </a:solidFill>
                </a:rPr>
                <a:t>Шип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500166" y="1857364"/>
            <a:ext cx="6734275" cy="4441138"/>
            <a:chOff x="1500166" y="1857364"/>
            <a:chExt cx="6734275" cy="4441138"/>
          </a:xfrm>
        </p:grpSpPr>
        <p:pic>
          <p:nvPicPr>
            <p:cNvPr id="20" name="Рисунок 19" descr="Севрюга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00166" y="1857364"/>
              <a:ext cx="6734275" cy="4441138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5214942" y="2500306"/>
              <a:ext cx="16564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solidFill>
                    <a:schemeClr val="bg1"/>
                  </a:solidFill>
                </a:rPr>
                <a:t>Севрюга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57158" y="1428736"/>
            <a:ext cx="7269037" cy="5143185"/>
            <a:chOff x="1142976" y="1071546"/>
            <a:chExt cx="7269037" cy="5143185"/>
          </a:xfrm>
        </p:grpSpPr>
        <p:pic>
          <p:nvPicPr>
            <p:cNvPr id="24" name="Рисунок 23" descr="Стерлядь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42976" y="1071546"/>
              <a:ext cx="7269037" cy="5143185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571604" y="1357298"/>
              <a:ext cx="17967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solidFill>
                    <a:schemeClr val="bg1"/>
                  </a:solidFill>
                </a:rPr>
                <a:t>Стерлядь</a:t>
              </a:r>
              <a:endParaRPr lang="ru-RU" sz="3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Амуре обитает </a:t>
            </a:r>
            <a:r>
              <a:rPr lang="ru-RU" dirty="0" err="1" smtClean="0"/>
              <a:t>калуга</a:t>
            </a:r>
            <a:r>
              <a:rPr lang="ru-RU" dirty="0" smtClean="0"/>
              <a:t> – амурская белуга</a:t>
            </a:r>
            <a:endParaRPr lang="ru-RU" dirty="0"/>
          </a:p>
        </p:txBody>
      </p:sp>
      <p:pic>
        <p:nvPicPr>
          <p:cNvPr id="4" name="Содержимое 3" descr="калуг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000240"/>
            <a:ext cx="7711120" cy="35202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бассейне Миссисипи встречаются лопатоносы</a:t>
            </a:r>
            <a:endParaRPr lang="ru-RU" dirty="0"/>
          </a:p>
        </p:txBody>
      </p:sp>
      <p:pic>
        <p:nvPicPr>
          <p:cNvPr id="4" name="Содержимое 3" descr="лопатоно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500174"/>
            <a:ext cx="7639502" cy="50538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Лжелопатоносы</a:t>
            </a:r>
            <a:r>
              <a:rPr lang="ru-RU" dirty="0" smtClean="0"/>
              <a:t> встречаются в Амударье и Сырдарье</a:t>
            </a:r>
            <a:endParaRPr lang="ru-RU" dirty="0"/>
          </a:p>
        </p:txBody>
      </p:sp>
      <p:pic>
        <p:nvPicPr>
          <p:cNvPr id="4" name="Содержимое 3" descr="лжелопатоно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751808"/>
            <a:ext cx="7769757" cy="45347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Веслоносы</a:t>
            </a:r>
            <a:r>
              <a:rPr lang="ru-RU" dirty="0" smtClean="0"/>
              <a:t> обитают в Северной Америке и Китае</a:t>
            </a:r>
            <a:endParaRPr lang="ru-RU" dirty="0"/>
          </a:p>
        </p:txBody>
      </p:sp>
      <p:pic>
        <p:nvPicPr>
          <p:cNvPr id="4" name="Содержимое 3" descr="Веслонос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142976" y="1500174"/>
            <a:ext cx="6742233" cy="50546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06" y="1600200"/>
            <a:ext cx="4329114" cy="4525963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Имеют большое практическое значение. Типичный представитель – атлантическая сельдь. Нагуливается атлантическая сельдь в Норвежском, Баренцевом, северном морях, питаясь планктоном и ракообразными, достигает 40 см в длину.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73219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Отряд Сельдеобразные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4429124" y="1857364"/>
            <a:ext cx="4333850" cy="4333850"/>
            <a:chOff x="571472" y="500042"/>
            <a:chExt cx="4333850" cy="4333850"/>
          </a:xfrm>
        </p:grpSpPr>
        <p:pic>
          <p:nvPicPr>
            <p:cNvPr id="7" name="Рисунок 6" descr="сельдь атлантическая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472" y="500042"/>
              <a:ext cx="4333850" cy="433385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42910" y="571480"/>
              <a:ext cx="31205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Сельдь атлантическая</a:t>
              </a:r>
              <a:endParaRPr lang="ru-RU" sz="2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714356"/>
            <a:ext cx="3829048" cy="564360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Широко распространены и активно промышляются более мелкие сельдевые: шпроты (они же кильки), тюльки и более крупные  - сардины: европейская и дальневосточная (иваси).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85720" y="214290"/>
            <a:ext cx="4667256" cy="3500442"/>
            <a:chOff x="285720" y="214290"/>
            <a:chExt cx="4667256" cy="3500442"/>
          </a:xfrm>
        </p:grpSpPr>
        <p:pic>
          <p:nvPicPr>
            <p:cNvPr id="4" name="Рисунок 3" descr="шпроты килька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5720" y="214290"/>
              <a:ext cx="4667256" cy="3500442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714480" y="571480"/>
              <a:ext cx="16163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dirty="0" smtClean="0">
                  <a:solidFill>
                    <a:srgbClr val="FF0000"/>
                  </a:solidFill>
                </a:rPr>
                <a:t>Шпроты</a:t>
              </a:r>
              <a:endParaRPr lang="ru-RU" sz="3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85786" y="642918"/>
            <a:ext cx="3571900" cy="5238110"/>
            <a:chOff x="857224" y="1571630"/>
            <a:chExt cx="3571900" cy="5238110"/>
          </a:xfrm>
        </p:grpSpPr>
        <p:pic>
          <p:nvPicPr>
            <p:cNvPr id="9" name="Рисунок 8" descr="тюлька.jpg"/>
            <p:cNvPicPr>
              <a:picLocks noChangeAspect="1"/>
            </p:cNvPicPr>
            <p:nvPr/>
          </p:nvPicPr>
          <p:blipFill>
            <a:blip r:embed="rId3"/>
            <a:srcRect l="22916" r="25000"/>
            <a:stretch>
              <a:fillRect/>
            </a:stretch>
          </p:blipFill>
          <p:spPr>
            <a:xfrm>
              <a:off x="857224" y="1571630"/>
              <a:ext cx="3571900" cy="514351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00166" y="6286520"/>
              <a:ext cx="127066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FF0000"/>
                  </a:solidFill>
                </a:rPr>
                <a:t>Тюлька</a:t>
              </a:r>
              <a:endParaRPr lang="ru-RU" sz="28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00034" y="3714752"/>
            <a:ext cx="4352925" cy="2762250"/>
            <a:chOff x="500034" y="3714752"/>
            <a:chExt cx="4352925" cy="2762250"/>
          </a:xfrm>
        </p:grpSpPr>
        <p:pic>
          <p:nvPicPr>
            <p:cNvPr id="12" name="Рисунок 11" descr="иваси дальневосточная сардина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0034" y="3714752"/>
              <a:ext cx="4352925" cy="276225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1285852" y="5857892"/>
              <a:ext cx="11047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/>
                <a:t>Иваси</a:t>
              </a:r>
              <a:endParaRPr lang="ru-RU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18585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Не менее известно семейство анчоусов: черноморский анчоус (хамса) и перуанский анчоус</a:t>
            </a:r>
            <a:endParaRPr lang="ru-RU" dirty="0"/>
          </a:p>
        </p:txBody>
      </p:sp>
      <p:pic>
        <p:nvPicPr>
          <p:cNvPr id="4" name="Рисунок 3" descr="анчоус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14422"/>
            <a:ext cx="7000884" cy="5250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Семейство лососевых – проходные пресноводные рыбы средних и крупных размеров. Тихоокеанские лососи: кета, горбуша, чавыча, </a:t>
            </a:r>
            <a:r>
              <a:rPr lang="ru-RU" dirty="0" err="1" smtClean="0"/>
              <a:t>кижуч</a:t>
            </a:r>
            <a:r>
              <a:rPr lang="ru-RU" dirty="0" smtClean="0"/>
              <a:t>, нерка, </a:t>
            </a:r>
            <a:r>
              <a:rPr lang="ru-RU" dirty="0" err="1" smtClean="0"/>
              <a:t>сима</a:t>
            </a:r>
            <a:r>
              <a:rPr lang="ru-RU" dirty="0" smtClean="0"/>
              <a:t> – дают красную икру и прекрасное мясо. Все они идут в реки на нерест один раз в жизни.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85728"/>
            <a:ext cx="72026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Отряд лососеобразные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5720" y="214290"/>
            <a:ext cx="6191250" cy="2571750"/>
            <a:chOff x="285720" y="214290"/>
            <a:chExt cx="6191250" cy="2571750"/>
          </a:xfrm>
        </p:grpSpPr>
        <p:pic>
          <p:nvPicPr>
            <p:cNvPr id="2" name="Рисунок 1" descr="кета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20" y="214290"/>
              <a:ext cx="6191250" cy="257175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785786" y="2285992"/>
              <a:ext cx="7657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Кета</a:t>
              </a:r>
              <a:endParaRPr lang="ru-RU" sz="24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071802" y="1142984"/>
            <a:ext cx="5797175" cy="2576522"/>
            <a:chOff x="3071802" y="1142984"/>
            <a:chExt cx="5797175" cy="2576522"/>
          </a:xfrm>
        </p:grpSpPr>
        <p:pic>
          <p:nvPicPr>
            <p:cNvPr id="5" name="Рисунок 4" descr="горбуша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802" y="1142984"/>
              <a:ext cx="5797175" cy="257652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428992" y="3214686"/>
              <a:ext cx="12810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Горбуша</a:t>
              </a:r>
              <a:endParaRPr lang="ru-RU" sz="24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57158" y="1285860"/>
            <a:ext cx="6119839" cy="4589879"/>
            <a:chOff x="357158" y="1285860"/>
            <a:chExt cx="6119839" cy="4589879"/>
          </a:xfrm>
        </p:grpSpPr>
        <p:pic>
          <p:nvPicPr>
            <p:cNvPr id="8" name="Рисунок 7" descr="чавыча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7158" y="1285860"/>
              <a:ext cx="6119839" cy="458987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14348" y="1857364"/>
              <a:ext cx="11480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Чавыча</a:t>
              </a:r>
              <a:endParaRPr lang="ru-RU" sz="24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285984" y="2143116"/>
            <a:ext cx="6621861" cy="2900375"/>
            <a:chOff x="2285984" y="2143116"/>
            <a:chExt cx="6621861" cy="2900375"/>
          </a:xfrm>
        </p:grpSpPr>
        <p:pic>
          <p:nvPicPr>
            <p:cNvPr id="11" name="Рисунок 10" descr="кижуч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5984" y="2143116"/>
              <a:ext cx="6621861" cy="2900375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714612" y="2428868"/>
              <a:ext cx="10134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err="1" smtClean="0"/>
                <a:t>Кижуч</a:t>
              </a:r>
              <a:endParaRPr lang="ru-RU" sz="24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85720" y="3286124"/>
            <a:ext cx="6191250" cy="2838450"/>
            <a:chOff x="1285852" y="3286124"/>
            <a:chExt cx="6191250" cy="2838450"/>
          </a:xfrm>
        </p:grpSpPr>
        <p:pic>
          <p:nvPicPr>
            <p:cNvPr id="14" name="Рисунок 13" descr="нерка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5852" y="3286124"/>
              <a:ext cx="6191250" cy="283845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521825" y="3467401"/>
              <a:ext cx="9784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Нерка</a:t>
              </a:r>
              <a:endParaRPr lang="ru-RU" sz="24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214678" y="2714620"/>
            <a:ext cx="5715000" cy="3648075"/>
            <a:chOff x="3214678" y="2714620"/>
            <a:chExt cx="5715000" cy="3648075"/>
          </a:xfrm>
        </p:grpSpPr>
        <p:pic>
          <p:nvPicPr>
            <p:cNvPr id="17" name="Рисунок 16" descr="сима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214678" y="2714620"/>
              <a:ext cx="5715000" cy="3648075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714744" y="3357562"/>
              <a:ext cx="870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Сима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квариу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20"/>
            <a:ext cx="9144000" cy="5715000"/>
          </a:xfrm>
          <a:prstGeom prst="rect">
            <a:avLst/>
          </a:prstGeom>
        </p:spPr>
      </p:pic>
      <p:pic>
        <p:nvPicPr>
          <p:cNvPr id="3" name="Рисунок 2" descr="рыб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1000138"/>
            <a:ext cx="6667507" cy="5000630"/>
          </a:xfrm>
          <a:prstGeom prst="rect">
            <a:avLst/>
          </a:prstGeom>
        </p:spPr>
      </p:pic>
      <p:pic>
        <p:nvPicPr>
          <p:cNvPr id="4" name="Рисунок 3" descr="рыки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7166"/>
            <a:ext cx="9144000" cy="6016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00670" y="428604"/>
            <a:ext cx="3900486" cy="621510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 атлантических лососей – сёмги и кумжи – брачный наряд не очень выражен. После нереста они не погибают и могут нереститься неоднократно. </a:t>
            </a:r>
          </a:p>
          <a:p>
            <a:r>
              <a:rPr lang="ru-RU" dirty="0" smtClean="0"/>
              <a:t>Кумжа легко переходит к оседлой жизни в озёрах и ручьях, становясь некрупной, яркоокрашенной форель.</a:t>
            </a:r>
            <a:endParaRPr lang="ru-RU" dirty="0"/>
          </a:p>
        </p:txBody>
      </p:sp>
      <p:pic>
        <p:nvPicPr>
          <p:cNvPr id="4" name="Рисунок 3" descr="сёмг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285728"/>
            <a:ext cx="4762500" cy="32575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0166" y="1142984"/>
            <a:ext cx="960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Сёмга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57158" y="1225628"/>
            <a:ext cx="4786346" cy="3565828"/>
            <a:chOff x="357158" y="1225628"/>
            <a:chExt cx="4786346" cy="3565828"/>
          </a:xfrm>
        </p:grpSpPr>
        <p:pic>
          <p:nvPicPr>
            <p:cNvPr id="8" name="Рисунок 7" descr="кумжа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7158" y="1225628"/>
              <a:ext cx="4786346" cy="356582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286116" y="1785926"/>
              <a:ext cx="10448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Кумжа</a:t>
              </a:r>
              <a:endParaRPr lang="ru-RU" sz="24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928662" y="2071678"/>
            <a:ext cx="3671894" cy="4589868"/>
            <a:chOff x="928662" y="2071678"/>
            <a:chExt cx="3671894" cy="4589868"/>
          </a:xfrm>
        </p:grpSpPr>
        <p:pic>
          <p:nvPicPr>
            <p:cNvPr id="11" name="Рисунок 10" descr="форель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28662" y="2071678"/>
              <a:ext cx="3671894" cy="4589868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357422" y="2786058"/>
              <a:ext cx="11733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Форель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Среди карпообразных имеются растительноядные, всеядные и хищные. К хищным видам относятся пираньи и электрический угорь. Растительноядные – карась, карп, линь и т.д.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85728"/>
            <a:ext cx="69565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Отряд карпообразные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5720" y="285728"/>
            <a:ext cx="6786578" cy="4521558"/>
            <a:chOff x="285720" y="285728"/>
            <a:chExt cx="6786578" cy="4521558"/>
          </a:xfrm>
        </p:grpSpPr>
        <p:pic>
          <p:nvPicPr>
            <p:cNvPr id="2" name="Рисунок 1" descr="плотва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85720" y="285728"/>
              <a:ext cx="6786578" cy="452155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785918" y="1000108"/>
              <a:ext cx="11057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Плотва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214414" y="642918"/>
            <a:ext cx="6786610" cy="4419600"/>
            <a:chOff x="1214414" y="642918"/>
            <a:chExt cx="6786610" cy="4419600"/>
          </a:xfrm>
        </p:grpSpPr>
        <p:pic>
          <p:nvPicPr>
            <p:cNvPr id="5" name="Рисунок 4" descr="елец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642918"/>
              <a:ext cx="6786610" cy="44196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571736" y="1214422"/>
              <a:ext cx="8091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Елец</a:t>
              </a:r>
              <a:endParaRPr lang="ru-RU" sz="24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85720" y="1214422"/>
            <a:ext cx="7434468" cy="4315772"/>
            <a:chOff x="285720" y="1214422"/>
            <a:chExt cx="7434468" cy="4315772"/>
          </a:xfrm>
        </p:grpSpPr>
        <p:pic>
          <p:nvPicPr>
            <p:cNvPr id="8" name="Рисунок 7" descr="жерех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720" y="1214422"/>
              <a:ext cx="7434468" cy="431577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85786" y="1857364"/>
              <a:ext cx="10284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Жерех</a:t>
              </a:r>
              <a:endParaRPr lang="ru-RU" sz="24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00034" y="1643050"/>
            <a:ext cx="6655626" cy="4643460"/>
            <a:chOff x="500034" y="1643050"/>
            <a:chExt cx="6655626" cy="4643460"/>
          </a:xfrm>
        </p:grpSpPr>
        <p:pic>
          <p:nvPicPr>
            <p:cNvPr id="11" name="Рисунок 10" descr="линь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0034" y="1643050"/>
              <a:ext cx="6655626" cy="46434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285984" y="2143116"/>
              <a:ext cx="8483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Линь</a:t>
              </a:r>
              <a:endParaRPr lang="ru-RU" sz="24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143108" y="1643050"/>
            <a:ext cx="6515104" cy="4490410"/>
            <a:chOff x="2143108" y="1643050"/>
            <a:chExt cx="6515104" cy="4490410"/>
          </a:xfrm>
        </p:grpSpPr>
        <p:pic>
          <p:nvPicPr>
            <p:cNvPr id="14" name="Рисунок 13" descr="карась золотой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43108" y="1643050"/>
              <a:ext cx="6515104" cy="449041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2214546" y="1857364"/>
              <a:ext cx="21966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Карась золотой</a:t>
              </a:r>
              <a:endParaRPr lang="ru-RU" sz="24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2428860" y="1785926"/>
            <a:ext cx="6326214" cy="4728845"/>
            <a:chOff x="2428860" y="1785926"/>
            <a:chExt cx="6326214" cy="4728845"/>
          </a:xfrm>
        </p:grpSpPr>
        <p:pic>
          <p:nvPicPr>
            <p:cNvPr id="17" name="Рисунок 16" descr="карась серебряный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28860" y="1785926"/>
              <a:ext cx="6326214" cy="4728845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715008" y="2214554"/>
              <a:ext cx="27578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Карась серебряный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762000" y="500042"/>
            <a:ext cx="7620000" cy="5715000"/>
            <a:chOff x="762000" y="1000148"/>
            <a:chExt cx="7620000" cy="5715000"/>
          </a:xfrm>
        </p:grpSpPr>
        <p:pic>
          <p:nvPicPr>
            <p:cNvPr id="20" name="Рисунок 19" descr="Карп.jpg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2000" y="1000148"/>
              <a:ext cx="7620000" cy="571500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214414" y="6039169"/>
              <a:ext cx="7925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/>
                <a:t>карп</a:t>
              </a:r>
              <a:endParaRPr lang="ru-RU" sz="2400" dirty="0"/>
            </a:p>
          </p:txBody>
        </p:sp>
      </p:grpSp>
      <p:pic>
        <p:nvPicPr>
          <p:cNvPr id="23" name="Рисунок 22" descr="золотая рыбка аквариум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224" y="714356"/>
            <a:ext cx="7302488" cy="54768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Самая многочисленная по видовому составу группа рыб. Распространены они в водоёмах всех материков и океанах. Длина тела от 1 см до 5м и масса от менее 1г до 1000кг и более.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357166"/>
            <a:ext cx="6936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Отряд окунеобразные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Луна – рыба бывает длиной до 3м и массой до 100кг и более</a:t>
            </a:r>
            <a:endParaRPr lang="ru-RU" sz="3200" dirty="0"/>
          </a:p>
        </p:txBody>
      </p:sp>
      <p:pic>
        <p:nvPicPr>
          <p:cNvPr id="4" name="Содержимое 3" descr="луна рыб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571612"/>
            <a:ext cx="7455270" cy="49204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кун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6832570" cy="4270356"/>
          </a:xfrm>
        </p:spPr>
      </p:pic>
      <p:grpSp>
        <p:nvGrpSpPr>
          <p:cNvPr id="7" name="Группа 6"/>
          <p:cNvGrpSpPr/>
          <p:nvPr/>
        </p:nvGrpSpPr>
        <p:grpSpPr>
          <a:xfrm>
            <a:off x="1000100" y="1000108"/>
            <a:ext cx="6715125" cy="4476750"/>
            <a:chOff x="785786" y="785794"/>
            <a:chExt cx="6715125" cy="4476750"/>
          </a:xfrm>
        </p:grpSpPr>
        <p:pic>
          <p:nvPicPr>
            <p:cNvPr id="5" name="Рисунок 4" descr="судак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786" y="785794"/>
              <a:ext cx="6715125" cy="447675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857488" y="1142984"/>
              <a:ext cx="9374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Судак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071670" y="1214422"/>
            <a:ext cx="6500822" cy="5309005"/>
            <a:chOff x="2071670" y="1214422"/>
            <a:chExt cx="6500822" cy="5309005"/>
          </a:xfrm>
        </p:grpSpPr>
        <p:pic>
          <p:nvPicPr>
            <p:cNvPr id="8" name="Рисунок 7" descr="скумбрия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1670" y="1214422"/>
              <a:ext cx="6500822" cy="530900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215074" y="2000240"/>
              <a:ext cx="14747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Скумбрия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2285992"/>
            <a:ext cx="683796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Интересные сведения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о рыбах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 тепловодных свистулек, морских игл рыло вытянуто в длинную трубку</a:t>
            </a:r>
            <a:endParaRPr lang="ru-RU" dirty="0"/>
          </a:p>
        </p:txBody>
      </p:sp>
      <p:pic>
        <p:nvPicPr>
          <p:cNvPr id="5" name="Рисунок 4" descr="игл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7620" y="3214686"/>
            <a:ext cx="4882624" cy="3288990"/>
          </a:xfrm>
          <a:prstGeom prst="rect">
            <a:avLst/>
          </a:prstGeom>
        </p:spPr>
      </p:pic>
      <p:pic>
        <p:nvPicPr>
          <p:cNvPr id="7" name="Содержимое 3" descr="свистулька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85720" y="1500174"/>
            <a:ext cx="5034485" cy="3775864"/>
          </a:xfrm>
        </p:spPr>
      </p:pic>
      <p:sp>
        <p:nvSpPr>
          <p:cNvPr id="8" name="TextBox 7"/>
          <p:cNvSpPr txBox="1"/>
          <p:nvPr/>
        </p:nvSpPr>
        <p:spPr>
          <a:xfrm>
            <a:off x="1571604" y="1714488"/>
            <a:ext cx="1867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Свистулька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У морских коньков икру вынашивает самец в специальной сумке на брюхе</a:t>
            </a:r>
            <a:endParaRPr lang="ru-RU" sz="3600" dirty="0"/>
          </a:p>
        </p:txBody>
      </p:sp>
      <p:pic>
        <p:nvPicPr>
          <p:cNvPr id="4" name="Содержимое 3" descr="морской конё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571612"/>
            <a:ext cx="6315316" cy="49831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428604"/>
            <a:ext cx="3157502" cy="600079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Рыбы-брызгуны </a:t>
            </a:r>
            <a:r>
              <a:rPr lang="ru-RU" dirty="0"/>
              <a:t>для охоты на насекомых высовывают рот над поверхностью водоёма и сбивают их плевком воды.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брызгун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42910" y="0"/>
            <a:ext cx="43891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С детства мы знакомы с рыбами, они окружают нас повсюду: оглянитесь, они на картинах, в поделках, даже в ледяных скульптурах. О них пишут стихи, поют песни.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Так что рыбы явно заслуживают нашего внимания.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1828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 тропических прилипал первый спинной плавник сместился на голову и превратился в присоску. Хотя они неплохо плавают, они не упускают случая «прокатиться», присосавшись к крупной рыбе, киту, а то и к днищу судна.</a:t>
            </a:r>
            <a:endParaRPr lang="ru-RU" dirty="0"/>
          </a:p>
        </p:txBody>
      </p:sp>
      <p:pic>
        <p:nvPicPr>
          <p:cNvPr id="4" name="Рисунок 3" descr="прилипал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834" y="1881210"/>
            <a:ext cx="63500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150019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 морских дракончиков, зарывающихся в песок, а также у звездочётов в первом спинном плавнике и жаберных крышках есть ядовитые шипы, укол которых вызывает у человека мучительную боль, а иногда и смерть. Водятся в Чёрном море.</a:t>
            </a:r>
            <a:endParaRPr lang="ru-RU" dirty="0"/>
          </a:p>
        </p:txBody>
      </p:sp>
      <p:pic>
        <p:nvPicPr>
          <p:cNvPr id="4" name="Рисунок 3" descr="дракончи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714488"/>
            <a:ext cx="7493024" cy="4542646"/>
          </a:xfrm>
          <a:prstGeom prst="rect">
            <a:avLst/>
          </a:prstGeom>
        </p:spPr>
      </p:pic>
      <p:pic>
        <p:nvPicPr>
          <p:cNvPr id="5" name="Рисунок 4" descr="звездочё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1500174"/>
            <a:ext cx="4605067" cy="51292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50019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антарктических морях обитают нототении, кровь которых бесцветная. Дышат они посредством диффузии кислорода через поверхность кожи </a:t>
            </a:r>
            <a:r>
              <a:rPr lang="ru-RU" dirty="0"/>
              <a:t>у</a:t>
            </a:r>
            <a:r>
              <a:rPr lang="ru-RU" dirty="0" smtClean="0"/>
              <a:t> плавников</a:t>
            </a:r>
            <a:endParaRPr lang="ru-RU" dirty="0"/>
          </a:p>
        </p:txBody>
      </p:sp>
      <p:pic>
        <p:nvPicPr>
          <p:cNvPr id="4" name="Рисунок 3" descr="нототен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857364"/>
            <a:ext cx="6895472" cy="4586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4001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тропиках среди обычных есть илистые прыгуны, которые большую часть времени проводят вне воды, на прибрежных камнях и стволах деревьев. Дышат с помощью особого наджаберного органа, иногда прыгая в воду и смачивая жабры.</a:t>
            </a:r>
            <a:endParaRPr lang="ru-RU" dirty="0"/>
          </a:p>
        </p:txBody>
      </p:sp>
      <p:pic>
        <p:nvPicPr>
          <p:cNvPr id="4" name="Рисунок 3" descr="илистый прыгу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941" y="1714488"/>
            <a:ext cx="7133959" cy="470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8229600" cy="12858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Меч – рыба достигает в длину 4,5м. Её воспел Хемингуэй в повести «Старик и море»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7363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Подотряд скумбриевых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Рисунок 4" descr="меч- рыб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2214554"/>
            <a:ext cx="3793194" cy="4421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Парусники могут развивать скорость свыше 130 км/ч</a:t>
            </a:r>
            <a:endParaRPr lang="ru-RU" dirty="0"/>
          </a:p>
        </p:txBody>
      </p:sp>
      <p:pic>
        <p:nvPicPr>
          <p:cNvPr id="4" name="Содержимое 3" descr="парусни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428736"/>
            <a:ext cx="6979745" cy="52348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 этому же отряду относятся и аквариумные рыбки</a:t>
            </a:r>
            <a:endParaRPr lang="ru-RU" dirty="0"/>
          </a:p>
        </p:txBody>
      </p:sp>
      <p:pic>
        <p:nvPicPr>
          <p:cNvPr id="4" name="Содержимое 3" descr="гурам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102" y="1604649"/>
            <a:ext cx="5003800" cy="3810000"/>
          </a:xfrm>
        </p:spPr>
      </p:pic>
      <p:sp>
        <p:nvSpPr>
          <p:cNvPr id="5" name="TextBox 4"/>
          <p:cNvSpPr txBox="1"/>
          <p:nvPr/>
        </p:nvSpPr>
        <p:spPr>
          <a:xfrm>
            <a:off x="857224" y="1928802"/>
            <a:ext cx="112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solidFill>
                  <a:schemeClr val="bg1"/>
                </a:solidFill>
              </a:rPr>
              <a:t>Гурами</a:t>
            </a:r>
            <a:endParaRPr lang="ru-RU" sz="2400" dirty="0">
              <a:solidFill>
                <a:schemeClr val="bg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3571868" y="2571744"/>
            <a:ext cx="5143509" cy="3857632"/>
            <a:chOff x="3571868" y="2571744"/>
            <a:chExt cx="5143509" cy="3857632"/>
          </a:xfrm>
        </p:grpSpPr>
        <p:pic>
          <p:nvPicPr>
            <p:cNvPr id="6" name="Рисунок 5" descr="лялиус.jp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571868" y="2571744"/>
              <a:ext cx="5143509" cy="385763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143768" y="2786058"/>
              <a:ext cx="11099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err="1" smtClean="0"/>
                <a:t>Лялиус</a:t>
              </a:r>
              <a:endParaRPr lang="ru-RU" sz="24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85720" y="1857364"/>
            <a:ext cx="6223628" cy="4608636"/>
            <a:chOff x="285720" y="1643050"/>
            <a:chExt cx="6223628" cy="4608636"/>
          </a:xfrm>
        </p:grpSpPr>
        <p:pic>
          <p:nvPicPr>
            <p:cNvPr id="13" name="Рисунок 12" descr="макропод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85720" y="1643050"/>
              <a:ext cx="6223628" cy="4608636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4293312" y="5500702"/>
              <a:ext cx="15466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/>
                <a:t>М</a:t>
              </a:r>
              <a:r>
                <a:rPr lang="ru-RU" sz="2400" dirty="0" smtClean="0"/>
                <a:t>акропод</a:t>
              </a:r>
              <a:endParaRPr lang="ru-RU" sz="2400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285984" y="1714488"/>
            <a:ext cx="6350016" cy="4762512"/>
            <a:chOff x="2285984" y="1714488"/>
            <a:chExt cx="6350016" cy="4762512"/>
          </a:xfrm>
        </p:grpSpPr>
        <p:pic>
          <p:nvPicPr>
            <p:cNvPr id="16" name="Рисунок 15" descr="бойцовая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5984" y="1714488"/>
              <a:ext cx="6350016" cy="4762512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714612" y="1928802"/>
              <a:ext cx="24194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</a:rPr>
                <a:t>Бойцовые рыбки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3643338" cy="6000792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Кистепёрые рыбы 380 </a:t>
            </a:r>
            <a:r>
              <a:rPr lang="ru-RU" dirty="0" err="1" smtClean="0"/>
              <a:t>млн</a:t>
            </a:r>
            <a:r>
              <a:rPr lang="ru-RU" dirty="0" smtClean="0"/>
              <a:t> лет назад были распространены повсеместно. Единственный их уцелевший представитель – латимерия – была названа в честь директора местного краеведческого музея мисс </a:t>
            </a:r>
            <a:r>
              <a:rPr lang="ru-RU" dirty="0" err="1" smtClean="0"/>
              <a:t>Куртенэ</a:t>
            </a:r>
            <a:r>
              <a:rPr lang="ru-RU" dirty="0" smtClean="0"/>
              <a:t> – </a:t>
            </a:r>
            <a:r>
              <a:rPr lang="ru-RU" dirty="0" err="1" smtClean="0"/>
              <a:t>Латимер</a:t>
            </a:r>
            <a:r>
              <a:rPr lang="ru-RU" dirty="0" smtClean="0"/>
              <a:t>, догадавшейся, что рыбаки доставили её ценный экземпляр, и сохранившей его, благодаря чему мир узнал о существовании кистепёрой рыбы</a:t>
            </a:r>
            <a:endParaRPr lang="ru-RU" dirty="0"/>
          </a:p>
        </p:txBody>
      </p:sp>
      <p:pic>
        <p:nvPicPr>
          <p:cNvPr id="4" name="Рисунок 3" descr="латимер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642918"/>
            <a:ext cx="4133660" cy="5554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285728"/>
            <a:ext cx="4114800" cy="628654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Африканские </a:t>
            </a:r>
            <a:r>
              <a:rPr lang="ru-RU" dirty="0"/>
              <a:t>двоякодышащие рыбы протоптеры могут несколько месяцев жить вне воды в норах под затвердевшим слоем грязи. Местные жители ходят на рыбалку на протоптеров с лопатами и мотыгами. Выкопанную рыбу они могут снова закапывать около своих домов, и в таком виде протоптеры ещё долго не портятся.</a:t>
            </a:r>
          </a:p>
          <a:p>
            <a:endParaRPr lang="ru-RU" dirty="0"/>
          </a:p>
        </p:txBody>
      </p:sp>
      <p:pic>
        <p:nvPicPr>
          <p:cNvPr id="4" name="Рисунок 3" descr="протоптер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428604"/>
            <a:ext cx="4191009" cy="3143257"/>
          </a:xfrm>
          <a:prstGeom prst="rect">
            <a:avLst/>
          </a:prstGeom>
        </p:spPr>
      </p:pic>
      <p:pic>
        <p:nvPicPr>
          <p:cNvPr id="6" name="Рисунок 5" descr="протоптер 1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28662" y="2676547"/>
            <a:ext cx="314325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4525963"/>
          </a:xfrm>
        </p:spPr>
        <p:txBody>
          <a:bodyPr/>
          <a:lstStyle/>
          <a:p>
            <a:r>
              <a:rPr lang="ru-RU" dirty="0"/>
              <a:t>Выражение «нем, как рыба» не совсем соответствует действительности, так как многие рыбы издают разнообразные звуки. Они могут крякать, кудахтать, каркать, щебетать, пищать и стучать. Все эти звуки возникают при колебании стенок плавательного пузыря, при скрежетании зубами или при трении жаберных пластинок друг о друга.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4257676" cy="57689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В третий раз закинул он невод, -</a:t>
            </a:r>
          </a:p>
          <a:p>
            <a:pPr>
              <a:buNone/>
            </a:pPr>
            <a:r>
              <a:rPr lang="ru-RU" sz="2000" dirty="0" smtClean="0"/>
              <a:t>Пришёл невод с одною рыбкой. </a:t>
            </a:r>
          </a:p>
          <a:p>
            <a:pPr>
              <a:buNone/>
            </a:pPr>
            <a:r>
              <a:rPr lang="ru-RU" sz="2000" dirty="0" smtClean="0"/>
              <a:t>С непростою рыбкой, - золотою.</a:t>
            </a:r>
          </a:p>
          <a:p>
            <a:pPr>
              <a:buNone/>
            </a:pPr>
            <a:r>
              <a:rPr lang="ru-RU" sz="2000" dirty="0" smtClean="0"/>
              <a:t>Как взмолится золотая рыбка!</a:t>
            </a:r>
          </a:p>
          <a:p>
            <a:pPr>
              <a:buNone/>
            </a:pPr>
            <a:r>
              <a:rPr lang="ru-RU" sz="2000" dirty="0" smtClean="0"/>
              <a:t>Голосом молвит человечьим:</a:t>
            </a:r>
          </a:p>
          <a:p>
            <a:pPr>
              <a:buNone/>
            </a:pPr>
            <a:r>
              <a:rPr lang="ru-RU" sz="2000" dirty="0" smtClean="0"/>
              <a:t>"Отпусти ты, старче, меня в море,</a:t>
            </a:r>
          </a:p>
          <a:p>
            <a:pPr>
              <a:buNone/>
            </a:pPr>
            <a:r>
              <a:rPr lang="ru-RU" sz="2000" dirty="0" smtClean="0"/>
              <a:t>Дорогой за себя дам откуп: </a:t>
            </a:r>
          </a:p>
          <a:p>
            <a:pPr>
              <a:buNone/>
            </a:pPr>
            <a:r>
              <a:rPr lang="ru-RU" sz="2000" dirty="0" smtClean="0"/>
              <a:t>Откуплюсь чем только пожелаешь".</a:t>
            </a:r>
          </a:p>
          <a:p>
            <a:pPr>
              <a:buNone/>
            </a:pPr>
            <a:r>
              <a:rPr lang="ru-RU" sz="2000" dirty="0" smtClean="0"/>
              <a:t> Удивился старик, испугался: </a:t>
            </a:r>
          </a:p>
          <a:p>
            <a:pPr>
              <a:buNone/>
            </a:pPr>
            <a:r>
              <a:rPr lang="ru-RU" sz="2000" dirty="0" smtClean="0"/>
              <a:t>Он рыбачил тридцать лет и три года</a:t>
            </a:r>
          </a:p>
          <a:p>
            <a:pPr>
              <a:buNone/>
            </a:pPr>
            <a:r>
              <a:rPr lang="ru-RU" sz="2000" dirty="0" smtClean="0"/>
              <a:t>И не слыхивал, чтоб рыба говорила. </a:t>
            </a:r>
          </a:p>
          <a:p>
            <a:pPr>
              <a:buNone/>
            </a:pPr>
            <a:r>
              <a:rPr lang="ru-RU" sz="2000" dirty="0" smtClean="0"/>
              <a:t>Отпустил он рыбку золотую</a:t>
            </a:r>
          </a:p>
          <a:p>
            <a:pPr>
              <a:buNone/>
            </a:pPr>
            <a:r>
              <a:rPr lang="ru-RU" sz="2000" dirty="0" smtClean="0"/>
              <a:t>И сказал ей ласковое слово:</a:t>
            </a:r>
          </a:p>
          <a:p>
            <a:pPr>
              <a:buNone/>
            </a:pPr>
            <a:r>
              <a:rPr lang="ru-RU" sz="2000" dirty="0" smtClean="0"/>
              <a:t>"Бог с тобою, золотая рыбка!</a:t>
            </a:r>
          </a:p>
          <a:p>
            <a:pPr>
              <a:buNone/>
            </a:pPr>
            <a:r>
              <a:rPr lang="ru-RU" sz="2000" dirty="0" smtClean="0"/>
              <a:t>Твоего мне откупа не надо; </a:t>
            </a:r>
          </a:p>
          <a:p>
            <a:pPr>
              <a:buNone/>
            </a:pPr>
            <a:r>
              <a:rPr lang="ru-RU" sz="2000" dirty="0" smtClean="0"/>
              <a:t>Ступай себе в синее море, </a:t>
            </a:r>
          </a:p>
          <a:p>
            <a:pPr>
              <a:buNone/>
            </a:pPr>
            <a:r>
              <a:rPr lang="ru-RU" sz="2000" dirty="0" smtClean="0"/>
              <a:t>Гуляй там себе на просторе".</a:t>
            </a:r>
            <a:endParaRPr lang="ru-RU" sz="2000" dirty="0"/>
          </a:p>
        </p:txBody>
      </p:sp>
      <p:pic>
        <p:nvPicPr>
          <p:cNvPr id="4" name="Рисунок 3" descr="Пушки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714620"/>
            <a:ext cx="4191640" cy="32423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628" y="571480"/>
            <a:ext cx="343478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А. С. Пушкин</a:t>
            </a:r>
          </a:p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«Сказка о рыбаке </a:t>
            </a:r>
          </a:p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 рыбке»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121444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/>
              <a:t>Macropinna</a:t>
            </a:r>
            <a:r>
              <a:rPr lang="ru-RU" b="1" dirty="0"/>
              <a:t> </a:t>
            </a:r>
            <a:r>
              <a:rPr lang="ru-RU" b="1" dirty="0" err="1"/>
              <a:t>microstoma</a:t>
            </a:r>
            <a:r>
              <a:rPr lang="ru-RU" dirty="0"/>
              <a:t> — глубоководная рыба отряда </a:t>
            </a:r>
            <a:r>
              <a:rPr lang="ru-RU" dirty="0" err="1"/>
              <a:t>корюшкообразных</a:t>
            </a:r>
            <a:r>
              <a:rPr lang="ru-RU" dirty="0"/>
              <a:t>. У неё прозрачная голова, сквозь которую она может видеть своими трубчатыми глазами. Голова, сквозь которую рыба следит за добычей, помогает защитить глаза.</a:t>
            </a:r>
          </a:p>
          <a:p>
            <a:endParaRPr lang="ru-RU" dirty="0"/>
          </a:p>
        </p:txBody>
      </p:sp>
      <p:pic>
        <p:nvPicPr>
          <p:cNvPr id="4" name="Рисунок 3" descr="Macropinna_microstoma_-_dea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643050"/>
            <a:ext cx="7385616" cy="49275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61448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Рыба-свеча, обитающая в водах Тихого океана, получила своё название потому, что обладает исключительно высоким содержанием жира. Индейцы Северной Америки помимо употребления этой рыбы в пищу высушивали её, продевали сквозь неё фитиль и жгли как обычную свечу.</a:t>
            </a:r>
          </a:p>
          <a:p>
            <a:endParaRPr lang="ru-RU" dirty="0"/>
          </a:p>
        </p:txBody>
      </p:sp>
      <p:pic>
        <p:nvPicPr>
          <p:cNvPr id="4" name="Рисунок 3" descr="свеч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2357430"/>
            <a:ext cx="7620000" cy="349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147161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Рыбы-чистильщики живут семьями по 6-8 особей — самец и «гарем» самок. Когда самец умирает, сильнейшая самка начинает меняться и постепенно превращается в самца.</a:t>
            </a:r>
          </a:p>
          <a:p>
            <a:endParaRPr lang="ru-RU" dirty="0"/>
          </a:p>
        </p:txBody>
      </p:sp>
      <p:pic>
        <p:nvPicPr>
          <p:cNvPr id="4" name="Рисунок 3" descr="чистильщик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1928822"/>
            <a:ext cx="4643450" cy="46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скандинавских странах распространены блюда из протухшей или забродившей рыбы. Например, исландское блюдо </a:t>
            </a:r>
            <a:r>
              <a:rPr lang="ru-RU" dirty="0" err="1"/>
              <a:t>хакарл</a:t>
            </a:r>
            <a:r>
              <a:rPr lang="ru-RU" dirty="0"/>
              <a:t> готовится из протухшего мяса акулы, а шведское </a:t>
            </a:r>
            <a:r>
              <a:rPr lang="ru-RU" dirty="0" err="1"/>
              <a:t>сюрстрёмминг</a:t>
            </a:r>
            <a:r>
              <a:rPr lang="ru-RU" dirty="0"/>
              <a:t> — из прокисшей сельди.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ыбы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8128000" cy="5829300"/>
          </a:xfrm>
          <a:prstGeom prst="rect">
            <a:avLst/>
          </a:prstGeom>
        </p:spPr>
      </p:pic>
      <p:pic>
        <p:nvPicPr>
          <p:cNvPr id="3" name="Рисунок 2" descr="рыбка 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1472" y="642918"/>
            <a:ext cx="5715000" cy="5715000"/>
          </a:xfrm>
          <a:prstGeom prst="rect">
            <a:avLst/>
          </a:prstGeom>
        </p:spPr>
      </p:pic>
      <p:pic>
        <p:nvPicPr>
          <p:cNvPr id="4" name="Рисунок 3" descr="рыбка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928670"/>
            <a:ext cx="7620000" cy="5381625"/>
          </a:xfrm>
          <a:prstGeom prst="rect">
            <a:avLst/>
          </a:prstGeom>
        </p:spPr>
      </p:pic>
      <p:pic>
        <p:nvPicPr>
          <p:cNvPr id="5" name="Рисунок 4" descr="Рыбка 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00" y="1000108"/>
            <a:ext cx="6453221" cy="5549770"/>
          </a:xfrm>
          <a:prstGeom prst="rect">
            <a:avLst/>
          </a:prstGeom>
        </p:spPr>
      </p:pic>
      <p:pic>
        <p:nvPicPr>
          <p:cNvPr id="6" name="Рисунок 5" descr="рыбка 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357290" y="1142984"/>
            <a:ext cx="7513201" cy="5496704"/>
          </a:xfrm>
          <a:prstGeom prst="rect">
            <a:avLst/>
          </a:prstGeom>
        </p:spPr>
      </p:pic>
      <p:pic>
        <p:nvPicPr>
          <p:cNvPr id="7" name="Рисунок 6" descr="рыбка 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8728" y="857232"/>
            <a:ext cx="7505700" cy="575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42910" y="2143116"/>
            <a:ext cx="3000396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Осетрообразные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14678" y="642918"/>
            <a:ext cx="3000396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Лососеобразные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43570" y="2143116"/>
            <a:ext cx="3000396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С</a:t>
            </a:r>
            <a:r>
              <a:rPr lang="ru-RU" sz="2800" dirty="0" smtClean="0">
                <a:solidFill>
                  <a:schemeClr val="tx1"/>
                </a:solidFill>
              </a:rPr>
              <a:t>ельдеобразные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5072074"/>
            <a:ext cx="3000396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Карпообразные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72132" y="5072074"/>
            <a:ext cx="3000396" cy="100013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Окунеобразные</a:t>
            </a:r>
            <a:endParaRPr lang="ru-RU" sz="28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 flipH="1" flipV="1">
            <a:off x="3696883" y="2553885"/>
            <a:ext cx="1857390" cy="357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5893603" y="3178967"/>
            <a:ext cx="357190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V="1">
            <a:off x="2786050" y="3214686"/>
            <a:ext cx="285752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2750331" y="4536289"/>
            <a:ext cx="500066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 flipH="1">
            <a:off x="6000760" y="4572008"/>
            <a:ext cx="428628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2143108" y="3500438"/>
            <a:ext cx="4643470" cy="11430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i="1" dirty="0" smtClean="0">
                <a:solidFill>
                  <a:schemeClr val="tx1"/>
                </a:solidFill>
              </a:rPr>
              <a:t>Отряды  костных рыб</a:t>
            </a:r>
            <a:endParaRPr lang="ru-RU" sz="36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Это  - живые ископаемые, уцелевшая ветвь древней группы хряще – костных рыб. Осетровые славятся высокими гастрономическими качествами. Тело голое, с пятью рядами костных пластинок (жучек). Осетрообразные – это проходные и пресноводные рыбы северного полушария.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9598" y="142852"/>
            <a:ext cx="7284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Отряд Осетрообразные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7"/>
            <a:ext cx="8229600" cy="157163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Самая крупная из осетровых – белуга, живущая в Каспийском, Чёрном, Адриатическом морях, - достигает 8 метров длины и 11 – 12 </a:t>
            </a:r>
            <a:r>
              <a:rPr lang="ru-RU" dirty="0" err="1" smtClean="0"/>
              <a:t>ц</a:t>
            </a:r>
            <a:r>
              <a:rPr lang="ru-RU" dirty="0" smtClean="0"/>
              <a:t> массы. До таких размеров доживают белуги к столетнему возрасту.</a:t>
            </a:r>
            <a:endParaRPr lang="ru-RU" dirty="0"/>
          </a:p>
        </p:txBody>
      </p:sp>
      <p:pic>
        <p:nvPicPr>
          <p:cNvPr id="4" name="Рисунок 3" descr="Белу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785926"/>
            <a:ext cx="3379827" cy="4801760"/>
          </a:xfrm>
          <a:prstGeom prst="rect">
            <a:avLst/>
          </a:prstGeom>
        </p:spPr>
      </p:pic>
      <p:pic>
        <p:nvPicPr>
          <p:cNvPr id="5" name="Рисунок 4" descr="Белуга 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2143116"/>
            <a:ext cx="5048252" cy="37861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Русский осётр достигает длины 2 м и 80 – 100 </a:t>
            </a:r>
            <a:r>
              <a:rPr lang="ru-RU" dirty="0" err="1" smtClean="0"/>
              <a:t>ц</a:t>
            </a:r>
            <a:r>
              <a:rPr lang="ru-RU" dirty="0" smtClean="0"/>
              <a:t> массы, водится в Каспийском, Азовском, Чёрном морях. Род осетров включает 16 видов, у нас в стране встречается 8: балтийский, сахалинский, амурский, сибирский, русский осетры, шип , севрюга, стерлядь. Все они чрезвычайно ценные промысловые рыбы, но варварский вылов, загрязнение рек, плотины, перегородившие рыбе путь к нерестилищам, привели к значительному снижению их численности.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1146</Words>
  <Application>Microsoft Office PowerPoint</Application>
  <PresentationFormat>Экран (4:3)</PresentationFormat>
  <Paragraphs>117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 Амуре обитает калуга – амурская белуга</vt:lpstr>
      <vt:lpstr>В бассейне Миссисипи встречаются лопатоносы</vt:lpstr>
      <vt:lpstr>Лжелопатоносы встречаются в Амударье и Сырдарье</vt:lpstr>
      <vt:lpstr>Веслоносы обитают в Северной Америке и Китае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Луна – рыба бывает длиной до 3м и массой до 100кг и более</vt:lpstr>
      <vt:lpstr>Слайд 25</vt:lpstr>
      <vt:lpstr>Слайд 26</vt:lpstr>
      <vt:lpstr>У тепловодных свистулек, морских игл рыло вытянуто в длинную трубку</vt:lpstr>
      <vt:lpstr>У морских коньков икру вынашивает самец в специальной сумке на брюхе</vt:lpstr>
      <vt:lpstr>Слайд 29</vt:lpstr>
      <vt:lpstr>Слайд 30</vt:lpstr>
      <vt:lpstr>Слайд 31</vt:lpstr>
      <vt:lpstr>Слайд 32</vt:lpstr>
      <vt:lpstr>Слайд 33</vt:lpstr>
      <vt:lpstr>Слайд 34</vt:lpstr>
      <vt:lpstr>Парусники могут развивать скорость свыше 130 км/ч</vt:lpstr>
      <vt:lpstr>К этому же отряду относятся и аквариумные рыбки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Юлька</cp:lastModifiedBy>
  <cp:revision>31</cp:revision>
  <dcterms:created xsi:type="dcterms:W3CDTF">2009-11-10T17:39:21Z</dcterms:created>
  <dcterms:modified xsi:type="dcterms:W3CDTF">2014-03-19T12:58:49Z</dcterms:modified>
</cp:coreProperties>
</file>