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6" r:id="rId41"/>
    <p:sldId id="295" r:id="rId42"/>
    <p:sldId id="297" r:id="rId43"/>
    <p:sldId id="298" r:id="rId4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06799F8-075E-4A3A-A7F6-7FBC6576F1A4}" styleName="Стиль из темы 2 - акцент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05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7EC532-663E-4596-94EB-BFA605482C1D}" type="datetimeFigureOut">
              <a:rPr lang="ru-RU" smtClean="0"/>
              <a:pPr/>
              <a:t>28.01.2011</a:t>
            </a:fld>
            <a:endParaRPr lang="ru-RU" dirty="0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A40D2-C6CC-46C8-A0DF-DEFA4C199DBB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7EC532-663E-4596-94EB-BFA605482C1D}" type="datetimeFigureOut">
              <a:rPr lang="ru-RU" smtClean="0"/>
              <a:pPr/>
              <a:t>28.01.2011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A40D2-C6CC-46C8-A0DF-DEFA4C199DBB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7EC532-663E-4596-94EB-BFA605482C1D}" type="datetimeFigureOut">
              <a:rPr lang="ru-RU" smtClean="0"/>
              <a:pPr/>
              <a:t>28.01.2011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A40D2-C6CC-46C8-A0DF-DEFA4C199DBB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7EC532-663E-4596-94EB-BFA605482C1D}" type="datetimeFigureOut">
              <a:rPr lang="ru-RU" smtClean="0"/>
              <a:pPr/>
              <a:t>28.01.2011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A40D2-C6CC-46C8-A0DF-DEFA4C199DBB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7EC532-663E-4596-94EB-BFA605482C1D}" type="datetimeFigureOut">
              <a:rPr lang="ru-RU" smtClean="0"/>
              <a:pPr/>
              <a:t>28.01.2011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9F2A40D2-C6CC-46C8-A0DF-DEFA4C199DBB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7EC532-663E-4596-94EB-BFA605482C1D}" type="datetimeFigureOut">
              <a:rPr lang="ru-RU" smtClean="0"/>
              <a:pPr/>
              <a:t>28.01.2011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A40D2-C6CC-46C8-A0DF-DEFA4C199DBB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7EC532-663E-4596-94EB-BFA605482C1D}" type="datetimeFigureOut">
              <a:rPr lang="ru-RU" smtClean="0"/>
              <a:pPr/>
              <a:t>28.01.2011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A40D2-C6CC-46C8-A0DF-DEFA4C199DBB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7EC532-663E-4596-94EB-BFA605482C1D}" type="datetimeFigureOut">
              <a:rPr lang="ru-RU" smtClean="0"/>
              <a:pPr/>
              <a:t>28.01.2011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A40D2-C6CC-46C8-A0DF-DEFA4C199DBB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7EC532-663E-4596-94EB-BFA605482C1D}" type="datetimeFigureOut">
              <a:rPr lang="ru-RU" smtClean="0"/>
              <a:pPr/>
              <a:t>28.01.2011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A40D2-C6CC-46C8-A0DF-DEFA4C199DBB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7EC532-663E-4596-94EB-BFA605482C1D}" type="datetimeFigureOut">
              <a:rPr lang="ru-RU" smtClean="0"/>
              <a:pPr/>
              <a:t>28.01.2011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A40D2-C6CC-46C8-A0DF-DEFA4C199DBB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dirty="0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7EC532-663E-4596-94EB-BFA605482C1D}" type="datetimeFigureOut">
              <a:rPr lang="ru-RU" smtClean="0"/>
              <a:pPr/>
              <a:t>28.01.2011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A40D2-C6CC-46C8-A0DF-DEFA4C199DBB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917EC532-663E-4596-94EB-BFA605482C1D}" type="datetimeFigureOut">
              <a:rPr lang="ru-RU" smtClean="0"/>
              <a:pPr/>
              <a:t>28.01.2011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9F2A40D2-C6CC-46C8-A0DF-DEFA4C199DBB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8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8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b="1" u="sng" dirty="0"/>
              <a:t>Класс </a:t>
            </a:r>
            <a:r>
              <a:rPr lang="ru-RU" b="1" u="sng" dirty="0" smtClean="0"/>
              <a:t>птиц.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ru-RU" sz="3200" b="1" u="sng" dirty="0" smtClean="0"/>
              <a:t>общая характеристика класса.</a:t>
            </a:r>
            <a:endParaRPr lang="ru-RU" sz="3200" dirty="0"/>
          </a:p>
        </p:txBody>
      </p:sp>
    </p:spTree>
  </p:cSld>
  <p:clrMapOvr>
    <a:masterClrMapping/>
  </p:clrMapOvr>
  <p:transition>
    <p:dissolv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42326" y="0"/>
            <a:ext cx="5848234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dissolv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69072"/>
          </a:xfrm>
        </p:spPr>
        <p:txBody>
          <a:bodyPr/>
          <a:lstStyle/>
          <a:p>
            <a:r>
              <a:rPr lang="ru-RU" sz="5400" dirty="0" smtClean="0"/>
              <a:t>Круги кровообращения.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ransition>
    <p:dissolv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214282" y="214290"/>
            <a:ext cx="8715436" cy="6429420"/>
          </a:xfrm>
        </p:spPr>
        <p:txBody>
          <a:bodyPr>
            <a:normAutofit/>
          </a:bodyPr>
          <a:lstStyle/>
          <a:p>
            <a:pPr algn="just"/>
            <a:r>
              <a:rPr lang="ru-RU" sz="1800" b="1" dirty="0" smtClean="0"/>
              <a:t>8) </a:t>
            </a:r>
            <a:r>
              <a:rPr lang="ru-RU" sz="1800" dirty="0" smtClean="0"/>
              <a:t>Органы выделения представлены двумя крупными почками, лежащими в глубине таза. Их масса составляет 1-2% от массы тела. По двум мочеточникам мочевая кислота стекает в клоаку и выделяется вместе с экскрементами наружу. Мочевого пузыря нет, что облегчает вес птицы.</a:t>
            </a:r>
          </a:p>
          <a:p>
            <a:pPr algn="just"/>
            <a:r>
              <a:rPr lang="ru-RU" sz="1800" b="1" dirty="0" smtClean="0"/>
              <a:t>9)</a:t>
            </a:r>
            <a:r>
              <a:rPr lang="ru-RU" sz="1800" dirty="0" smtClean="0"/>
              <a:t>  Птицы - теплокровные животные, у них постоянная температура тела (в среднем 42</a:t>
            </a:r>
            <a:r>
              <a:rPr lang="ru-RU" sz="1800" baseline="30000" dirty="0" smtClean="0"/>
              <a:t>о</a:t>
            </a:r>
            <a:r>
              <a:rPr lang="ru-RU" sz="1800" dirty="0" smtClean="0"/>
              <a:t>С). Теплокровность обусловлена повышением уровня обмена веществ путем интенсификации пищеварения, дыхания, кровообращения, выделения и наличием теплоизолирующих покровов. Постоянство температуры окружающей среды - важный прогрессивный признак птиц по сравнению с предыдущими классами животных. </a:t>
            </a:r>
          </a:p>
          <a:p>
            <a:pPr algn="just"/>
            <a:r>
              <a:rPr lang="ru-RU" sz="1800" b="1" dirty="0" smtClean="0"/>
              <a:t>10)</a:t>
            </a:r>
            <a:r>
              <a:rPr lang="ru-RU" sz="1800" dirty="0" smtClean="0"/>
              <a:t> Нервная система птиц по сравнению с нервной системой пресмыкающихся значительно усложнилась. Высокое развитие центральной нервной системы обусловлено более сложное поведение птиц. Оно проявляется в различных формах заботы о потомстве (гнездостроение, откладка и насиживание яиц, обогревание птенцов, их кормление), в сезонных перемещениях, в развитии звуковой сигнализации. Представлена головным, спинным мозгом и отходящими нервами. Головной мозг заключен в объемную мозговую коробку. Большие полушария переднего мозга крупных размеров и образованы полосатыми телами. Средний мозг имеет развитые зрительные доли. Мозжечок обеспечивает сохранение равновесия и точную координацию птицы во время полета. Обонятельные доли развиты слабо. Черепно-мозговых нервов 12 пар.</a:t>
            </a:r>
          </a:p>
          <a:p>
            <a:pPr algn="just"/>
            <a:r>
              <a:rPr lang="ru-RU" sz="1800" dirty="0" smtClean="0"/>
              <a:t>Сложные формы заботы о потомстве у птиц - это прогрессивные особенности, сложившиеся в процессе их исторического развития.</a:t>
            </a:r>
            <a:endParaRPr lang="ru-RU" sz="1800" dirty="0"/>
          </a:p>
        </p:txBody>
      </p:sp>
    </p:spTree>
  </p:cSld>
  <p:clrMapOvr>
    <a:masterClrMapping/>
  </p:clrMapOvr>
  <p:transition>
    <p:dissolv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214282" y="214291"/>
            <a:ext cx="8715436" cy="1357321"/>
          </a:xfrm>
        </p:spPr>
        <p:txBody>
          <a:bodyPr/>
          <a:lstStyle/>
          <a:p>
            <a:pPr algn="just"/>
            <a:r>
              <a:rPr lang="ru-RU" sz="2400" dirty="0" smtClean="0"/>
              <a:t>1-сердце; 2-сосуды большого круга кровообращения; 3-сосуды малого круга кровообращения; венозная кровь показана синим цветом, артериальная – красным, смешанная – фиолетовым.</a:t>
            </a:r>
          </a:p>
          <a:p>
            <a:endParaRPr lang="ru-RU" dirty="0"/>
          </a:p>
        </p:txBody>
      </p:sp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28662" y="1928802"/>
            <a:ext cx="7024135" cy="46011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69072"/>
          </a:xfrm>
        </p:spPr>
        <p:txBody>
          <a:bodyPr>
            <a:normAutofit/>
          </a:bodyPr>
          <a:lstStyle/>
          <a:p>
            <a:r>
              <a:rPr lang="ru-RU" sz="5400" dirty="0" smtClean="0"/>
              <a:t>Нервная система и головной мозг.</a:t>
            </a:r>
            <a:endParaRPr lang="ru-RU" sz="5400" dirty="0"/>
          </a:p>
        </p:txBody>
      </p:sp>
    </p:spTree>
  </p:cSld>
  <p:clrMapOvr>
    <a:masterClrMapping/>
  </p:clrMapOvr>
  <p:transition>
    <p:dissolv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0" y="0"/>
            <a:ext cx="9144000" cy="6858000"/>
          </a:xfrm>
        </p:spPr>
        <p:txBody>
          <a:bodyPr>
            <a:normAutofit/>
          </a:bodyPr>
          <a:lstStyle/>
          <a:p>
            <a:pPr algn="just"/>
            <a:r>
              <a:rPr lang="ru-RU" b="1" dirty="0" smtClean="0"/>
              <a:t>11) </a:t>
            </a:r>
            <a:r>
              <a:rPr lang="ru-RU" dirty="0" smtClean="0"/>
              <a:t>Важнейшие органы чувств - органы зрения и слуха. Глаза у них крупные, снабжены верхним и нижним веками и третьим веком, или мигательной перепонкой. Все птицы обладают цветовым зрением. Острота зрения в несколько раз выше, чем у человека. Орган слуха, как и у пресмыкающихся, представлен внутренним и средним ухом. Во внутреннем ухе лучше развита улитка, в ней увеличено число чувствительных клеток. Полость среднего уха большая - единственная слуховая косточка - стремечко - более сложной формы. Барабанная перепонка находится глубже, чем поверхность кожи, к ней ведет канал - наружный слуховой проход. Слух очень острый. По сравнению с пресмыкающимися у птиц увеличена поверхность носовой полости и обонятельного эпителия. У некоторых птиц (утки, кулики, питающиеся падалью хищники) обоняние хорошо развито и используется при поиске корма. У других птиц развито слабо. Органы вкуса представлены вкусовыми почками в слизистой оболочке ротовой полости, на языке и у его основания. Многие птицы различают соленое, сладкое и горькое.</a:t>
            </a:r>
          </a:p>
          <a:p>
            <a:pPr algn="just"/>
            <a:r>
              <a:rPr lang="ru-RU" b="1" dirty="0" smtClean="0"/>
              <a:t>12)</a:t>
            </a:r>
            <a:r>
              <a:rPr lang="ru-RU" dirty="0" smtClean="0"/>
              <a:t> Птицы раздельнополы, оплодотворение у них внутренние. У самки функционирует только левый яичник и левый яйцевод, правый яичник и правый яйцевод редуцированы. Это связано с крупными размерами яиц: при наличии двух яичников их большая масса и жесткая скорлупа затруднили бы полет и продвижение яиц по яйцеводу. У самцов семенники парные, их протоки открываются в клоаку. Яйцеклетки птиц имеют крупные размеры из-за содержания в них большого количества питательных веществ. Собственно яйцо (или яйцеклетку) птиц называют желтком. На его поверхности находится зародышевый диск, из которого развивается зародыш. Основная масса желтка служит запасом питательных веществ и воды. Проходя по яйцеводу, яйцо окружается сначала слоем белка, предохраняющего его от механических повреждений и служащего источником воды для развития зародыша, затем одевается подскорлуповой оболочкой и, наконец, прочной известковой скорлупой. Скорлупа пронизана мельчайшими порами, обеспечивающими газообмен зародыша с внешней средой. Надскорлуповая оболочка предохраняет яйцо от проникновения бактерий. Когда яйцеклетка поступает в яйцевод, развитие зародыша в нем только начинается. Для продолжения развития вне организма необходимо, чтобы яйцо обогревалось. У птиц выработался инстинкт насиживания, во время которого в яйце осуществляется эмбриональное развитие. На самых ранних стадиях развития зародыша птиц имеет большое сходство с зародышами своих предков - закладывается хорда, жаберные щели и жаберные артерии, появляется длинный хвост - свидетельство того, что далекие предки птиц были водными животными. Палеонтологические находки свидетельствуют, что непосредственными предками птиц были пресмыкающиеся. </a:t>
            </a:r>
          </a:p>
          <a:p>
            <a:pPr algn="just"/>
            <a:endParaRPr lang="ru-RU" dirty="0"/>
          </a:p>
        </p:txBody>
      </p:sp>
    </p:spTree>
  </p:cSld>
  <p:clrMapOvr>
    <a:masterClrMapping/>
  </p:clrMapOvr>
  <p:transition>
    <p:dissolv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214282" y="214290"/>
            <a:ext cx="4214842" cy="6429420"/>
          </a:xfrm>
        </p:spPr>
        <p:txBody>
          <a:bodyPr>
            <a:normAutofit/>
          </a:bodyPr>
          <a:lstStyle/>
          <a:p>
            <a:pPr algn="just"/>
            <a:r>
              <a:rPr lang="ru-RU" b="1" dirty="0" smtClean="0"/>
              <a:t>13)</a:t>
            </a:r>
            <a:r>
              <a:rPr lang="ru-RU" dirty="0" smtClean="0"/>
              <a:t> По степени физиологической зрелости птенцов в момент вылупления всех птиц делят на две группы - выводковых и птенцовых. У выводковых, птенцы сразу после вылупления покрыты пухом, зрячие, могут передвигаться и находить корм. Взрослые птицы защищают свой выводок, периодически греют птенцов (особенно в впервые дни жизни), помогают в поисках корма. Сюда относятся все курообразные (тетерева, рябчики, куропатки, фазаны и другие), гусеобразные (гуси, утки, лебеди, гаги), журавли, дрофы, страусы. У птенцовых птиц птенцы вначале слепые, глухие, голые или слабо опушенные, не могут передвигаться, в гнезде остаются долго (у воробьиных - 10-12 дней, у некоторых- до двух месяцев). В это время родители их обогревают и выкармливают. Сюда относится голуби, попугаи, воробьиные, дятлообразные и многие другие. Птенцы покидают гнездо оперенными, почти достигнув размеров взрослых птиц,  но с неуверенным полетом – одна-две недели после вылета родители продолжают кормить и обучать поиску корма. Благодаря разнообразным формам заботы о потомстве плодовитость птиц гораздо ниже, чем у пресмыкающихся, рыб, земноводных.</a:t>
            </a:r>
          </a:p>
          <a:p>
            <a:pPr algn="just"/>
            <a:endParaRPr lang="ru-RU" dirty="0"/>
          </a:p>
        </p:txBody>
      </p:sp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/>
          </a:p>
        </p:txBody>
      </p:sp>
      <p:pic>
        <p:nvPicPr>
          <p:cNvPr id="21505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429123" y="1221554"/>
            <a:ext cx="4754609" cy="42791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1507" name="Rectangle 3"/>
          <p:cNvSpPr>
            <a:spLocks noChangeArrowheads="1"/>
          </p:cNvSpPr>
          <p:nvPr/>
        </p:nvSpPr>
        <p:spPr bwMode="auto">
          <a:xfrm>
            <a:off x="0" y="18002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/>
            </a:r>
            <a:b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</a:b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/>
            </a:r>
            <a:b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</a:b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ransition>
    <p:dissolv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297634"/>
          </a:xfrm>
        </p:spPr>
        <p:txBody>
          <a:bodyPr/>
          <a:lstStyle/>
          <a:p>
            <a:r>
              <a:rPr lang="ru-RU" sz="5400" dirty="0" smtClean="0"/>
              <a:t>Птенцы.</a:t>
            </a:r>
            <a:endParaRPr lang="ru-RU" sz="5400" dirty="0"/>
          </a:p>
        </p:txBody>
      </p:sp>
    </p:spTree>
  </p:cSld>
  <p:clrMapOvr>
    <a:masterClrMapping/>
  </p:clrMapOvr>
  <p:transition>
    <p:dissolv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214282" y="214290"/>
            <a:ext cx="3857652" cy="6357982"/>
          </a:xfrm>
        </p:spPr>
        <p:txBody>
          <a:bodyPr>
            <a:normAutofit/>
          </a:bodyPr>
          <a:lstStyle/>
          <a:p>
            <a:pPr algn="just"/>
            <a:r>
              <a:rPr lang="ru-RU" sz="2400" b="1" dirty="0" smtClean="0"/>
              <a:t>1-птенцовой птицы (полевого конька);</a:t>
            </a:r>
          </a:p>
          <a:p>
            <a:pPr algn="just"/>
            <a:r>
              <a:rPr lang="ru-RU" sz="2400" b="1" dirty="0" smtClean="0"/>
              <a:t>  2-выводковой птицы (серой куропатки)</a:t>
            </a:r>
          </a:p>
          <a:p>
            <a:pPr algn="just"/>
            <a:endParaRPr lang="ru-RU" sz="2800" b="1" dirty="0"/>
          </a:p>
        </p:txBody>
      </p:sp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43438" y="0"/>
            <a:ext cx="4071966" cy="665141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dissolve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u="sng" dirty="0" smtClean="0"/>
              <a:t>Сезонные явления в жизни птиц.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sz="3600" b="1" u="sng" dirty="0" smtClean="0"/>
              <a:t>гнездование, </a:t>
            </a:r>
            <a:endParaRPr lang="ru-RU" sz="3600" b="1" dirty="0" smtClean="0"/>
          </a:p>
          <a:p>
            <a:r>
              <a:rPr lang="ru-RU" sz="3600" b="1" u="sng" dirty="0" smtClean="0"/>
              <a:t>кочевки и перелеты.</a:t>
            </a:r>
            <a:endParaRPr lang="ru-RU" sz="3600" b="1" dirty="0" smtClean="0"/>
          </a:p>
          <a:p>
            <a:endParaRPr lang="ru-RU" dirty="0"/>
          </a:p>
        </p:txBody>
      </p:sp>
    </p:spTree>
  </p:cSld>
  <p:clrMapOvr>
    <a:masterClrMapping/>
  </p:clrMapOvr>
  <p:transition>
    <p:dissolv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357158" y="214290"/>
            <a:ext cx="8501122" cy="6357982"/>
          </a:xfrm>
        </p:spPr>
        <p:txBody>
          <a:bodyPr>
            <a:noAutofit/>
          </a:bodyPr>
          <a:lstStyle/>
          <a:p>
            <a:pPr algn="just"/>
            <a:r>
              <a:rPr lang="ru-RU" sz="1800" dirty="0" smtClean="0"/>
              <a:t>Птицы - высокоорганизованные позвоночные животные, тело которых покрыто перьями, а передние конечности превращены в крылья. Способность передвигаться в воздухе, теплокровность и другие особенности строения и жизнедеятельности дали им возможность широко расселиться на Земле. Особенно разнообразны виды птиц в тропических лесах. Всего насчитывается около 9000 видов.</a:t>
            </a:r>
          </a:p>
          <a:p>
            <a:pPr algn="just"/>
            <a:r>
              <a:rPr lang="ru-RU" sz="1800" dirty="0" smtClean="0"/>
              <a:t>Это высокоспециализированный и широко распространенный класс высших позвоночных, представляющий собой прогрессивную ветвь пресмыкающихся, приспособившихся к полету. </a:t>
            </a:r>
          </a:p>
          <a:p>
            <a:pPr algn="just"/>
            <a:r>
              <a:rPr lang="ru-RU" sz="1800" dirty="0" smtClean="0"/>
              <a:t> </a:t>
            </a:r>
          </a:p>
          <a:p>
            <a:pPr algn="just"/>
            <a:r>
              <a:rPr lang="ru-RU" sz="1800" b="1" i="1" dirty="0" smtClean="0"/>
              <a:t>О сходстве птиц с пресмыкающимися свидетельствуют общие признаки:</a:t>
            </a:r>
            <a:endParaRPr lang="ru-RU" sz="1800" dirty="0" smtClean="0"/>
          </a:p>
          <a:p>
            <a:pPr algn="just"/>
            <a:r>
              <a:rPr lang="ru-RU" sz="1800" dirty="0" smtClean="0"/>
              <a:t>1) тонкая, бедная железами кожа; </a:t>
            </a:r>
          </a:p>
          <a:p>
            <a:pPr algn="just"/>
            <a:r>
              <a:rPr lang="ru-RU" sz="1800" dirty="0" smtClean="0"/>
              <a:t>2) сильное развитие на теле роговых образований; </a:t>
            </a:r>
          </a:p>
          <a:p>
            <a:pPr algn="just"/>
            <a:r>
              <a:rPr lang="ru-RU" sz="1800" dirty="0" smtClean="0"/>
              <a:t>3) наличие клоаки и другие.</a:t>
            </a:r>
          </a:p>
          <a:p>
            <a:pPr algn="just"/>
            <a:r>
              <a:rPr lang="ru-RU" sz="1800" b="1" dirty="0" smtClean="0"/>
              <a:t> </a:t>
            </a:r>
            <a:endParaRPr lang="ru-RU" sz="1800" dirty="0" smtClean="0"/>
          </a:p>
          <a:p>
            <a:pPr algn="just"/>
            <a:r>
              <a:rPr lang="ru-RU" sz="1800" b="1" i="1" dirty="0" smtClean="0"/>
              <a:t>К числу прогрессивных черт, отличающих их от пресмыкающихся, относятся:</a:t>
            </a:r>
            <a:endParaRPr lang="ru-RU" sz="1800" dirty="0" smtClean="0"/>
          </a:p>
          <a:p>
            <a:pPr algn="just"/>
            <a:r>
              <a:rPr lang="ru-RU" sz="1800" dirty="0" smtClean="0"/>
              <a:t>а) более высокий уровень развития центральной нервной системы, обуславливающий приспособительное поведение птиц; </a:t>
            </a:r>
          </a:p>
          <a:p>
            <a:pPr algn="just"/>
            <a:r>
              <a:rPr lang="ru-RU" sz="1800" dirty="0" smtClean="0"/>
              <a:t>б) высокая (41-42 градуса) и постоянная температура тела, поддерживаемая сложной системой терморегуляции; </a:t>
            </a:r>
          </a:p>
          <a:p>
            <a:pPr algn="just"/>
            <a:r>
              <a:rPr lang="ru-RU" sz="1800" dirty="0" smtClean="0"/>
              <a:t>в) совершенные органы размножения (гнездостроение, насиживание яиц и выкармливание птенцов).</a:t>
            </a:r>
          </a:p>
          <a:p>
            <a:pPr algn="just"/>
            <a:endParaRPr lang="ru-RU" sz="1800" dirty="0"/>
          </a:p>
        </p:txBody>
      </p:sp>
    </p:spTree>
  </p:cSld>
  <p:clrMapOvr>
    <a:masterClrMapping/>
  </p:clrMapOvr>
  <p:transition>
    <p:dissolve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297634"/>
          </a:xfrm>
        </p:spPr>
        <p:txBody>
          <a:bodyPr/>
          <a:lstStyle/>
          <a:p>
            <a:r>
              <a:rPr lang="ru-RU" sz="5400" i="1" dirty="0" smtClean="0"/>
              <a:t>Приспособленность птиц к сезонным явлениям.</a:t>
            </a:r>
            <a:endParaRPr lang="ru-RU" sz="5400" dirty="0"/>
          </a:p>
        </p:txBody>
      </p:sp>
    </p:spTree>
  </p:cSld>
  <p:clrMapOvr>
    <a:masterClrMapping/>
  </p:clrMapOvr>
  <p:transition>
    <p:dissolve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0" y="0"/>
            <a:ext cx="9144000" cy="6858000"/>
          </a:xfrm>
        </p:spPr>
        <p:txBody>
          <a:bodyPr>
            <a:normAutofit/>
          </a:bodyPr>
          <a:lstStyle/>
          <a:p>
            <a:pPr algn="just"/>
            <a:r>
              <a:rPr lang="ru-RU" sz="2000" dirty="0" smtClean="0"/>
              <a:t>Жизнь птиц осуществляются ритмически и связаны с изменением их обмена веществ, поведения, популяционной организации.  Продолжительность жизни птиц различна. В неволе они живут дольше, чем  в природе. Биологический ритм обусловлен сезонным изменением условий существования и характером наследственных приспособлений птиц к среде. Изменение светового режима служит сигналом, влияющим на гормональную систему, которая и определяет годовой режим состояния организм птиц. В тропиках - таким сигналом является влажность - чередование сухого и влажного периодов. Дополнительными сигналами могут быть количество и виды кормов. Таким образом, годовой жизненный ритм складывается из ряда биологических периодов, в каждом из которых преобладает то или иное биологическое явление: спаривание, откладка яиц, линька, миграция и так далее.</a:t>
            </a:r>
          </a:p>
          <a:p>
            <a:pPr algn="just"/>
            <a:endParaRPr lang="ru-RU" sz="2000" dirty="0"/>
          </a:p>
        </p:txBody>
      </p:sp>
    </p:spTree>
  </p:cSld>
  <p:clrMapOvr>
    <a:masterClrMapping/>
  </p:clrMapOvr>
  <p:transition>
    <p:newsflash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297634"/>
          </a:xfrm>
        </p:spPr>
        <p:txBody>
          <a:bodyPr/>
          <a:lstStyle/>
          <a:p>
            <a:r>
              <a:rPr lang="ru-RU" sz="5400" i="1" dirty="0" smtClean="0"/>
              <a:t>Основные периоды годового цикла.</a:t>
            </a:r>
            <a:endParaRPr lang="ru-RU" sz="5400" dirty="0"/>
          </a:p>
        </p:txBody>
      </p:sp>
    </p:spTree>
  </p:cSld>
  <p:clrMapOvr>
    <a:masterClrMapping/>
  </p:clrMapOvr>
  <p:transition>
    <p:newsflash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0" y="0"/>
            <a:ext cx="9144000" cy="6858000"/>
          </a:xfrm>
        </p:spPr>
        <p:txBody>
          <a:bodyPr>
            <a:normAutofit lnSpcReduction="10000"/>
          </a:bodyPr>
          <a:lstStyle/>
          <a:p>
            <a:pPr marL="342900" indent="-342900" algn="just"/>
            <a:r>
              <a:rPr lang="ru-RU" sz="1600" b="1" dirty="0" smtClean="0"/>
              <a:t>1)</a:t>
            </a:r>
            <a:r>
              <a:rPr lang="ru-RU" sz="1600" dirty="0" smtClean="0"/>
              <a:t>Подготовка к размножению (увеличение половых желез, миграция птиц к местам гнездовий, образование пар). После молчаливых зимних месяцев ранней весной в птичьем мире наступает оживление. В ясные дни все чаще слышатся трели больших синиц и поползней, зимовавших в наших лесах, раздается барабанная дробь дятлов. Снег постепенно тает, пробиваются побеги трав. Вылетают и выползают первые насекомые. Возвращаются на родину птицы, зимовавшие в более теплых краях. Они гнездятся обычно на том же участке леса или луга, где выводили птенцов в предыдущие годы. На этом участке весной самец начинает петь. Пением он зазывает самку и оповещает самцов своего вида о том, что место занято. Иногда он дерется с соперниками, не позволяя им устраиваться на занятой территории. Здесь же самец и самка кормятся, позднее строят гнездо. Многие птицы соединяются в пары лишь на один сезон. Так ведут себя гуси, большинство мелких видов воробьиных. У уток и фазанов самец и самка держатся вместе только до периода насиживания яиц. Хищники, а также аисты, цапли и некоторые другие птицы живут парами многие годы, а глухари и тетерева не образуют постоянных пар.</a:t>
            </a:r>
          </a:p>
          <a:p>
            <a:pPr marL="342900" indent="-342900" algn="just"/>
            <a:r>
              <a:rPr lang="ru-RU" sz="1600" b="1" dirty="0" smtClean="0"/>
              <a:t>2)</a:t>
            </a:r>
            <a:r>
              <a:rPr lang="ru-RU" sz="1600" dirty="0" smtClean="0"/>
              <a:t> Размножение и вывод молоди (освоение гнездовых участков, созревание яйцеклетки, постройка гнезд, откладка яиц, их насиживание, выкармливание молоди). Большинство птиц откладывают яйца в гнездо, которое чаще строит самка, иногда самец, а нередко они работают вместе: самец подносит материал, а самка его укладывает и скрепляет. Простые чашеобразные гнезда строят крупные хищные птицы, грачи, голуби. Главный их материал - прутья и сучья. У зябликов и щеглов гнезда полушаровидные. Одетые снаружи мхом и лишайником. Они незаметны с земли, так как сливаются с рисунком коры и лишайников на ветвях дерева. Шаровидную постройку из мха, стеблей и веточек, скрепленных волосом, изготовляет крошечный крапивник. Многие лесные птицы - дятлы, поползни, синицы, мухоловки - откладывают яйца на дно дупла или в выстроенное здесь гнездо. Береговые ласточки гнездятся в норках береговых обрывов, расположенных обычно над самым водоемом или вблизи него. Самец и самка роют норку когтями пальцев. В глубине норы. На расстоянии около метра от входа, они делают расширение - гнездовую камеру. Гнездо свивают из стеблей трав с выстилкой из перьев. Городские ласточки прилепляют свои постройки, сделанные из комочков влажной глинистой почвы, к стене дома под карнизом, скрепляя материал слюной. Таким образом, гнездо имеет готовую крышу и маленький вход под нею. Многие птицы (например, утки, журавли, куриные) устраивают гнезда прямо на земле.</a:t>
            </a:r>
            <a:endParaRPr lang="ru-RU" sz="1600" dirty="0"/>
          </a:p>
        </p:txBody>
      </p:sp>
    </p:spTree>
  </p:cSld>
  <p:clrMapOvr>
    <a:masterClrMapping/>
  </p:clrMapOvr>
  <p:transition>
    <p:newsflash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pPr algn="just"/>
            <a:r>
              <a:rPr lang="ru-RU" dirty="0" smtClean="0"/>
              <a:t>Некоторые птицы, например гагарки и кайры, откладывают одно яйцо без всякой подстилки прямо на голую скалу над морем. Хорошо известная всем кукушка своего гнезда не строит. Самка откладывает 10-12 яиц по одному в разные гнезда других птиц, которые их насиживают. Вылупившийся кукушонок выбрасывает остальных птенцов из гнезда, а осиротевшие родители выкармливают чужака. Оперившийся птенец кукушки большей частью бывает гораздо крупнее, чем его взрослые воспитатели. Число яиц в кладке различно. У крупных хищных птиц (у орлов), у императорских пингвинов и некоторых других птиц насиживается всего одно яйцо. У синиц в кладке может быть до 15, у куропаток - до 20 яиц. Насиживанием бывают, заняты часто оба родителя, сменяющие друг друга на гнезде; у куриных и уток насиживает одна самка. У мелких птиц насиживание продолжается около 14 суток, у крупных птиц больше. Так, курица насиживает 21 сутки, а лебеди и крупные хищные птицы - около 1,5 месяцев. Обычно насиживающие птицы время от времени переворачивают яйца в гнезде. Этим достигается их более равномерное прогревание, что способствует быстрому развитию зародыша. Некоторые птицы совсем не насиживают яйца. Например, сорные куры Австралии и островов Малайского архипелага закапывают свою кладку в землю, где зародыш в яйце развивается под влиянием тепла окружающей почвы. В период гнездования - один из ответственных периодов в жизни птиц - их нельзя тревожить. Испуганные птицы могут покинуть гнездо, и тогда птенцы погибнут. Первый и второй периоды обусловлены врожденными инстинктами. Они проявляются под влиянием закономерностей сложного комплекса условий жизни птиц. «Сигнальный» характер имеет поведение самца, гнездовой ландшафт, само гнездо, тепло и другие явления. В период размножения птицы ведут наиболее оседлый образ жизни и тесно связаны с местами гнездовий. Уход за птенцами, в особенности за теми, которые долгое время не покидают гнезда, довольно сложен. Родители не только обогревает и кормят их, прилетая с пищей до 400 раз в течение дня, но еще спасают от перегрева солнечными лучами: если кругом нет естественной тени, птица в жаркое время дня часто стоит над птенцами с приоткрытыми крыльями. Родители регулярно уносят в клюве подальше от гнезда помет птенцов. Поддерживают чистоту. При появлении врага взрослые птицы ревностно защищают свое потомство. Если вблизи выводка проходит или пролетает хищник, то родители поднимают тревожные крики, к ним присоединяются соседние гнездящиеся пары разных видов и все вместе бросаются на пришельца так, что он вынужден отступать. Иногда птица-мать старается отвлечь внимание человека или собаки от своего гнезда, представляясь раненой. Когда враг пытается схватить ее, она отлетает все дальше, дальше и исчезает. Все действия птиц, связанные с заботой о потомстве, инстинктивны, точно так же как и действия пчел, жуков-могильщиков, рыб колюшек и других животных. Убирая помет из гнезда, взрослые птицы, конечно, не знают, что это необходимо для правильного развития оперения птенцов и сохранения их здоровья. Никакая птица не учит своих птенцов притворяться ранеными.</a:t>
            </a:r>
          </a:p>
          <a:p>
            <a:r>
              <a:rPr lang="ru-RU" dirty="0" smtClean="0"/>
              <a:t> </a:t>
            </a:r>
          </a:p>
          <a:p>
            <a:endParaRPr lang="ru-RU" dirty="0"/>
          </a:p>
        </p:txBody>
      </p:sp>
    </p:spTree>
  </p:cSld>
  <p:clrMapOvr>
    <a:masterClrMapping/>
  </p:clrMapOvr>
  <p:transition>
    <p:newsflash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368940"/>
          </a:xfrm>
        </p:spPr>
        <p:txBody>
          <a:bodyPr>
            <a:normAutofit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sz="5400" dirty="0" smtClean="0"/>
              <a:t>Птичья гнезда.</a:t>
            </a:r>
            <a:endParaRPr lang="ru-RU" sz="5400" dirty="0"/>
          </a:p>
        </p:txBody>
      </p:sp>
    </p:spTree>
  </p:cSld>
  <p:clrMapOvr>
    <a:masterClrMapping/>
  </p:clrMapOvr>
  <p:transition>
    <p:newsflash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0" y="0"/>
            <a:ext cx="9144000" cy="6858000"/>
          </a:xfrm>
        </p:spPr>
        <p:txBody>
          <a:bodyPr>
            <a:normAutofit/>
          </a:bodyPr>
          <a:lstStyle/>
          <a:p>
            <a:r>
              <a:rPr lang="ru-RU" sz="1600" b="1" dirty="0" smtClean="0"/>
              <a:t>3)</a:t>
            </a:r>
            <a:r>
              <a:rPr lang="ru-RU" sz="1600" dirty="0" smtClean="0"/>
              <a:t> После гнездовая линька наступает после размножения. У тетеревов, рябчиков, уток, гусей, лебедей, а также у домашних птиц птенцы появляются на свет одетые пухом. С открытыми глазами и могут через несколько часов или на следующий день после вылупления выйти из гнезда и даже бегать за матерью. Таких птиц называют выводковыми. Несмотря на самостоятельность, эти птенцы первые дни жизни все же нуждаются в обогреве и часто прячутся под крылья матери, так как у них не сразу температура тела становится постоянной. У хищных птиц, ворон, грачей, голубей, дятлов, попугаев, воробьев, синиц и многих других птенцы вылупляются беспомощными, со сросшимися веками глаз и закрытыми ушными отверстиями. Тело их голое или одето отдельными пучками тонкого редкого пуха. Они не могут держаться на ногах и долго не покидают гнезда. Такие птицы гнездовые. Родители выкармливают их продолжительное время, даже после того, как они, выскочив из гнезда, начнут перепархивать с дерева на дерево. Когда молодежь станет летной, кормление прекращается. Большинство птиц образуют стаи в укромных местах, многие теряют способность к полету (гусеобразные).</a:t>
            </a:r>
            <a:endParaRPr lang="ru-RU" sz="1600" dirty="0"/>
          </a:p>
        </p:txBody>
      </p:sp>
    </p:spTree>
  </p:cSld>
  <p:clrMapOvr>
    <a:masterClrMapping/>
  </p:clrMapOvr>
  <p:transition>
    <p:newsflash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0" y="0"/>
            <a:ext cx="9144000" cy="3143248"/>
          </a:xfrm>
        </p:spPr>
        <p:txBody>
          <a:bodyPr/>
          <a:lstStyle/>
          <a:p>
            <a:pPr algn="just"/>
            <a:r>
              <a:rPr lang="ru-RU" sz="2400" b="1" dirty="0" smtClean="0"/>
              <a:t>1. Плавающее гнездо чомги; </a:t>
            </a:r>
          </a:p>
          <a:p>
            <a:pPr algn="just"/>
            <a:r>
              <a:rPr lang="ru-RU" sz="2400" b="1" dirty="0" smtClean="0"/>
              <a:t>2. Гнездо синицы – ремеза;</a:t>
            </a:r>
          </a:p>
          <a:p>
            <a:pPr algn="just"/>
            <a:r>
              <a:rPr lang="ru-RU" sz="2400" b="1" dirty="0" smtClean="0"/>
              <a:t>3. Гнездо зуйка – неглубокая ямка;</a:t>
            </a:r>
          </a:p>
          <a:p>
            <a:pPr algn="just"/>
            <a:r>
              <a:rPr lang="ru-RU" sz="2400" b="1" dirty="0" smtClean="0"/>
              <a:t>4. Гнездо камышовки – опирается на стебли тростника;</a:t>
            </a:r>
          </a:p>
          <a:p>
            <a:pPr algn="just"/>
            <a:r>
              <a:rPr lang="ru-RU" sz="2400" b="1" dirty="0" smtClean="0"/>
              <a:t>5. Гнездо деревенской ласточки;</a:t>
            </a:r>
          </a:p>
          <a:p>
            <a:pPr algn="just"/>
            <a:r>
              <a:rPr lang="ru-RU" sz="2400" b="1" dirty="0" smtClean="0"/>
              <a:t>6. Гнездо певчего дрозда;</a:t>
            </a:r>
          </a:p>
          <a:p>
            <a:pPr algn="just"/>
            <a:r>
              <a:rPr lang="ru-RU" sz="2400" b="1" dirty="0" smtClean="0"/>
              <a:t>7. Гнездо печонки;</a:t>
            </a:r>
          </a:p>
          <a:p>
            <a:endParaRPr lang="ru-RU" dirty="0"/>
          </a:p>
        </p:txBody>
      </p:sp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57290" y="3143248"/>
            <a:ext cx="6551210" cy="37147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newsflash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297634"/>
          </a:xfrm>
        </p:spPr>
        <p:txBody>
          <a:bodyPr>
            <a:normAutofit/>
          </a:bodyPr>
          <a:lstStyle/>
          <a:p>
            <a:r>
              <a:rPr lang="ru-RU" sz="5400" dirty="0" smtClean="0"/>
              <a:t>Гнезда птиц.</a:t>
            </a:r>
            <a:endParaRPr lang="ru-RU" sz="5400" dirty="0"/>
          </a:p>
        </p:txBody>
      </p:sp>
    </p:spTree>
  </p:cSld>
  <p:clrMapOvr>
    <a:masterClrMapping/>
  </p:clrMapOvr>
  <p:transition>
    <p:newsflash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285728"/>
            <a:ext cx="8258204" cy="6286544"/>
          </a:xfrm>
        </p:spPr>
        <p:txBody>
          <a:bodyPr>
            <a:normAutofit/>
          </a:bodyPr>
          <a:lstStyle/>
          <a:p>
            <a:pPr algn="just"/>
            <a:r>
              <a:rPr lang="ru-RU" sz="1800" b="1" dirty="0" smtClean="0"/>
              <a:t>4)</a:t>
            </a:r>
            <a:r>
              <a:rPr lang="ru-RU" sz="1800" dirty="0" smtClean="0"/>
              <a:t> Подготовка к зиме. Птицы мигрируют в поисках корма, интенсивно питаются, в связи, с чем усиливается процессы обмена, идет накопление жира. Некоторые заготавливают семена, плоды, насекомых и их личинок (воробьиные), трупы мышевидных грызунов (совы). </a:t>
            </a:r>
          </a:p>
          <a:p>
            <a:pPr algn="just"/>
            <a:r>
              <a:rPr lang="ru-RU" sz="1800" b="1" dirty="0" smtClean="0"/>
              <a:t>5)</a:t>
            </a:r>
            <a:r>
              <a:rPr lang="ru-RU" sz="1800" dirty="0" smtClean="0"/>
              <a:t> Зимовка. В этот период сильно укорачиваются световой день, снижается температура, образуется снежный покров, лед на водоемах. Птицы перемещаются в поисках корма, совершают сложные перелеты. Оседлые (галки, воробьи, голуби, белые куропатки, тетерева, рябчики, глухари) мигрируют в пределах того же района, где они обитали в теплое время. Некоторые (снегири, свиристели, грачи, щуры) собираются в стаи и кочуют, но не имеют постоянных мест зимовок. Другие мигрируют на большие расстояния от мест гнездований. Их называют перелетными птицами. Одни покидают свои гнездованья в конце лета (соловьи, стрижи), другие - поздней осенью (утки, лебеди, гуси). Важную роль в ориентировке птиц при перелете играют органы зрения и зрительные восприятия, ландшафт, солнце, звездное небо и другое. Миграционный инстинкт - одна из форм приспособления птиц к меняющимся условиям среды. Он проявляется при комплексном воздействии среды уменьшения количества кормов, наступлении листопада, образовании снежного покрова, уменьшении продолжительности дня. Перелеты начались еще в доледниковое время, но решающую роль сыграло последнее оледенение: после таяния ледника птицы продвинулись на север и освоили экологически новые условия. Пути послеледникового расселения вида часто совпадают с путями пролета.</a:t>
            </a:r>
          </a:p>
          <a:p>
            <a:pPr algn="just"/>
            <a:endParaRPr lang="ru-RU" sz="1800" dirty="0"/>
          </a:p>
        </p:txBody>
      </p:sp>
    </p:spTree>
  </p:cSld>
  <p:clrMapOvr>
    <a:masterClrMapping/>
  </p:clrMapOvr>
  <p:transition>
    <p:newsflash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6858000"/>
          </a:xfrm>
        </p:spPr>
        <p:txBody>
          <a:bodyPr/>
          <a:lstStyle/>
          <a:p>
            <a:r>
              <a:rPr lang="ru-RU" sz="5400" dirty="0" smtClean="0"/>
              <a:t>Особенности строения</a:t>
            </a:r>
            <a:br>
              <a:rPr lang="ru-RU" sz="5400" dirty="0" smtClean="0"/>
            </a:br>
            <a:endParaRPr lang="ru-RU" sz="5400" dirty="0"/>
          </a:p>
        </p:txBody>
      </p:sp>
    </p:spTree>
  </p:cSld>
  <p:clrMapOvr>
    <a:masterClrMapping/>
  </p:clrMapOvr>
  <p:transition>
    <p:dissolve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142844" y="214290"/>
            <a:ext cx="3929090" cy="6357982"/>
          </a:xfrm>
        </p:spPr>
        <p:txBody>
          <a:bodyPr/>
          <a:lstStyle/>
          <a:p>
            <a:pPr algn="just"/>
            <a:r>
              <a:rPr lang="ru-RU" sz="1600" b="1" dirty="0" smtClean="0"/>
              <a:t>А – кладка на земле без гнезда у козодоя и Б – кулика зуйка; </a:t>
            </a:r>
          </a:p>
          <a:p>
            <a:pPr algn="just"/>
            <a:r>
              <a:rPr lang="ru-RU" sz="1600" b="1" dirty="0" smtClean="0"/>
              <a:t>В – гнездо на земле рябчика и Г – обыкновенной чайки;</a:t>
            </a:r>
          </a:p>
          <a:p>
            <a:pPr algn="just"/>
            <a:r>
              <a:rPr lang="ru-RU" sz="1600" b="1" dirty="0" smtClean="0"/>
              <a:t>Д – яйцо кайры на голой скале;</a:t>
            </a:r>
          </a:p>
          <a:p>
            <a:pPr algn="just"/>
            <a:r>
              <a:rPr lang="ru-RU" sz="1600" b="1" dirty="0" smtClean="0"/>
              <a:t>Е – гнездо моевки на скалистом уступе;</a:t>
            </a:r>
          </a:p>
          <a:p>
            <a:pPr algn="just"/>
            <a:r>
              <a:rPr lang="ru-RU" sz="1600" b="1" dirty="0" smtClean="0"/>
              <a:t>Ж – императорский пингвин с яйцом на лапах;</a:t>
            </a:r>
          </a:p>
          <a:p>
            <a:pPr algn="just"/>
            <a:r>
              <a:rPr lang="ru-RU" sz="1600" b="1" dirty="0" smtClean="0"/>
              <a:t>З – слепленное из грязи гнездо деревенской ласточки;</a:t>
            </a:r>
          </a:p>
          <a:p>
            <a:pPr algn="just"/>
            <a:r>
              <a:rPr lang="ru-RU" sz="1600" b="1" dirty="0" smtClean="0"/>
              <a:t>И – вырытая береговыми ласточками гнездовая нора;</a:t>
            </a:r>
          </a:p>
          <a:p>
            <a:pPr algn="just"/>
            <a:r>
              <a:rPr lang="ru-RU" sz="1600" b="1" dirty="0" smtClean="0"/>
              <a:t>Гнезда на воде: </a:t>
            </a:r>
          </a:p>
          <a:p>
            <a:pPr algn="just"/>
            <a:r>
              <a:rPr lang="ru-RU" sz="1600" b="1" dirty="0" smtClean="0"/>
              <a:t>К – большой поганки и Л – черной крачки;</a:t>
            </a:r>
          </a:p>
          <a:p>
            <a:pPr algn="just"/>
            <a:r>
              <a:rPr lang="ru-RU" sz="1600" b="1" dirty="0" smtClean="0"/>
              <a:t>Гнезда на деревьях: М – горлицы; Н – зяблика; О – славки- портнихи; П – совместное гнездо африканских воробьев; Р – большой степной дятел у выдолбленного гнездового дупла</a:t>
            </a:r>
          </a:p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14810" y="0"/>
            <a:ext cx="4372111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newsflash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u="sng" dirty="0" smtClean="0"/>
              <a:t>Приспособленность птиц.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ru-RU" sz="3600" u="sng" dirty="0" smtClean="0"/>
              <a:t>различные среды обитания.</a:t>
            </a:r>
            <a:endParaRPr lang="ru-RU" sz="3600" dirty="0"/>
          </a:p>
        </p:txBody>
      </p:sp>
    </p:spTree>
  </p:cSld>
  <p:clrMapOvr>
    <a:masterClrMapping/>
  </p:clrMapOvr>
  <p:transition>
    <p:newsflash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69072"/>
          </a:xfrm>
        </p:spPr>
        <p:txBody>
          <a:bodyPr/>
          <a:lstStyle/>
          <a:p>
            <a:r>
              <a:rPr lang="ru-RU" sz="5400" i="1" dirty="0" smtClean="0"/>
              <a:t>Экология птиц.</a:t>
            </a:r>
            <a:endParaRPr lang="ru-RU" sz="5400" dirty="0"/>
          </a:p>
        </p:txBody>
      </p:sp>
    </p:spTree>
  </p:cSld>
  <p:clrMapOvr>
    <a:masterClrMapping/>
  </p:clrMapOvr>
  <p:transition>
    <p:newsflash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pPr algn="just"/>
            <a:r>
              <a:rPr lang="ru-RU" dirty="0" smtClean="0"/>
              <a:t>В классе птиц выделяют 28 отрядов. Основные из них: пингвины, страусы, киви, гагры, поганки, трубконосые, веслоногие, голенастые, гусеобразные, хищные птицы, куринные, журавлеобразные, кулики, голубеобразные, попугаи, совы, длиннокрылые (стрижи), дятлообразные, воробьиные. Больше половины – около 5 тыс. видов – приходится на долю воробьиных птиц.</a:t>
            </a:r>
          </a:p>
          <a:p>
            <a:pPr algn="just"/>
            <a:r>
              <a:rPr lang="ru-RU" dirty="0" smtClean="0"/>
              <a:t>Птицы приспособлены к различным средам обитания, чем обусловлено возникновение среди них экологических групп. Каждая группа привязана к своим местам обитания, использует свойственные им корма и имеет определенные приспособления к их добыванию. </a:t>
            </a:r>
          </a:p>
          <a:p>
            <a:pPr algn="just"/>
            <a:r>
              <a:rPr lang="ru-RU" dirty="0" smtClean="0"/>
              <a:t> </a:t>
            </a:r>
          </a:p>
          <a:p>
            <a:pPr algn="just"/>
            <a:r>
              <a:rPr lang="ru-RU" sz="1600" b="1" i="1" dirty="0" smtClean="0"/>
              <a:t>Различают следующие экологические группы:</a:t>
            </a:r>
            <a:endParaRPr lang="ru-RU" sz="1600" b="1" dirty="0" smtClean="0"/>
          </a:p>
          <a:p>
            <a:pPr algn="just"/>
            <a:r>
              <a:rPr lang="ru-RU" b="1" dirty="0" smtClean="0"/>
              <a:t>1)</a:t>
            </a:r>
            <a:r>
              <a:rPr lang="ru-RU" dirty="0" smtClean="0"/>
              <a:t> Птицы парков и садов обитают возле жилья человека, уничтожая вредных насекомых. Это многочисленные представители отряда воробьиных: синицы, воробьи, ласточки, мухоловки, скворцы и другие. Большинство воробьиных - насекомоядные птицы, но даже те, кто употребляет в пищу семена, выкармливают потомство насекомыми. Обычно это птицы мелких и средних размеров. Большая синица - красивая, подвижная птица величиной с воробья. Ее легко отличить по зеленоватой окраске спины, желтой грудке с черной полосой и по черной шапочке на голове. Это она, одна из первых, в конце февраля - начале марта поет короткую звонкую песню, как бы извещая всех о скором приходе весны и тепла. Большая синица весьма плодовита. Она рано гнездится и откладывает до 12 яиц. Через две недели выводятся птенцы, а еще через три недели выводок покидает гнездо. Вскоре взрослые птицы приступают ко второй кладке, иногда в том же гнезде. Большие синицы встречаются в смешанных лесах, много их в парках, садах, около жилищ человека. Осенью и зимой они собираются в небольшие стайки. Перепархивая с ветки на ветку, синицы внимательно осматривают щели в коре в поисках затаившихся насекомых. Городская, деревенская и береговая ласточки проводят большую часть дня в полете, ловя насекомых (мелких мух, комаров, мошек) в воздухе. Они преследуют свою добычу как над самой землей, так и высоко в воздухе. Полет ласточек быстрый, легкий и ловкий благодаря длинным острым крыльям. Целый день ласточки неутомимо охотятся в воздухе. Они даже могут пить на лету, пролетая низко над водой и черпая ее своим раскрытым клювом. Ловле добычи способствует очень широкий разрез рта и маленький уплощенный клювик. Ноги у ласточек короткие, ходят они неуклюже и редко садятся на землю. </a:t>
            </a:r>
          </a:p>
          <a:p>
            <a:endParaRPr lang="ru-RU" dirty="0"/>
          </a:p>
        </p:txBody>
      </p:sp>
    </p:spTree>
  </p:cSld>
  <p:clrMapOvr>
    <a:masterClrMapping/>
  </p:clrMapOvr>
  <p:transition>
    <p:newsflash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0" y="0"/>
            <a:ext cx="9144000" cy="6858000"/>
          </a:xfrm>
        </p:spPr>
        <p:txBody>
          <a:bodyPr>
            <a:normAutofit/>
          </a:bodyPr>
          <a:lstStyle/>
          <a:p>
            <a:pPr algn="just"/>
            <a:r>
              <a:rPr lang="ru-RU" sz="1600" b="1" dirty="0" smtClean="0"/>
              <a:t>2)</a:t>
            </a:r>
            <a:r>
              <a:rPr lang="ru-RU" sz="1600" dirty="0" smtClean="0"/>
              <a:t> Птицы лугов и полей гнездятся и кормятся на земле. Они объединяют представителей многих отрядов: жаворонков, трясогузок (отряды воробьиные), чибисов (отряд кулики), журавлей (отряд журавлеобразные), куропаток и перепелов (отряд куриные), коростелей (отряд пастушковые). Ранней весной над полем или степью высоко в небе слышны серебристые звонкие трели полевого жаворонка. Жаворонки прилетают, как только появятся проталины на полях. Эти птицы обычны на лугах, в степях, охотно селятся на возделанных землях. Здесь они находят обильную пищу и укрытие для гнезда, которое строят прямо на земле. Жаворонок хорошо заметен, когда он трепещет в воздухе под свою переливчатую песню. Не так просто обнаружить его на земле. Скромное, серовато-бурое, с темными пестринками оперение делает жаворонка малозаметным среди трав и полевых растений. Кормится жаворонок только на земле, в воздухе он добычу не ловит. Жаворонок проворно бегает среди растений, высматривая добычу, схватывает ее с земли и с травинок. Насекомые - основная пища птенцов и взрослых птиц. </a:t>
            </a:r>
          </a:p>
          <a:p>
            <a:pPr algn="just"/>
            <a:r>
              <a:rPr lang="ru-RU" sz="1600" b="1" dirty="0" smtClean="0"/>
              <a:t> 3)</a:t>
            </a:r>
            <a:r>
              <a:rPr lang="ru-RU" sz="1600" dirty="0" smtClean="0"/>
              <a:t> Птицы пустынь и степей - обитатели обширных открытых пространств с разреженной растительностью. Здесь трудно найти укрытие, и потому многие птицы, живущие в степях и пустынях, имеют длинные ноги и шею. Это позволяет им далеко осматривать местность и заблаговременно видеть приближение хищников. Свой корм птицы степей и пустынь находят на земле, среди растительности. Им приходится много ходить в поисках пищи, и потому ноги этих птиц обычно хорошо развиты. Некоторые виды спасаются не улетая, а убегая от опасности.</a:t>
            </a:r>
          </a:p>
        </p:txBody>
      </p:sp>
    </p:spTree>
  </p:cSld>
  <p:clrMapOvr>
    <a:masterClrMapping/>
  </p:clrMapOvr>
  <p:transition>
    <p:newsflash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0" y="0"/>
            <a:ext cx="9144000" cy="6858000"/>
          </a:xfrm>
        </p:spPr>
        <p:txBody>
          <a:bodyPr>
            <a:noAutofit/>
          </a:bodyPr>
          <a:lstStyle/>
          <a:p>
            <a:pPr algn="just"/>
            <a:r>
              <a:rPr lang="ru-RU" b="1" dirty="0" smtClean="0"/>
              <a:t>4) </a:t>
            </a:r>
            <a:r>
              <a:rPr lang="ru-RU" dirty="0" smtClean="0"/>
              <a:t>Птицы болот и побережий добывают корм с поверхности земли, со дна или влажного грунта, в связи, с чем у некоторых из них голенастые ноги и тонкие без перепонок пальцы (цапли и аисты - отряд аистообразные), у других имеются перепонки на ногах (лебеди, гуси, казарки, утки, чирки, нырки - отряд гусеобразные). На болотах и побережьях из отряда кулики встречаются кроншнеп, турухтан, ржанки, бекасы, из отряда веслоногие - пеликаны, бакланы. Большинство представителей этой группы имеют промысловое значение. Жизнь многих птиц тесно связана с водоемами, в которых они добывают корм. Водоплавающие птицы, как показывает само название, способны плавать, а многие из них еще и ныряют. В связи с приспособлением к плаванию и нырянию у водоплавающих птиц есть перепонки между пальцами ног, а сами ноги отставлены далеко назад. По земле большинство водоплавающих птиц передвигаются медленно и неуклюже. Оперение водоплавающих птиц предохраняется от намокания главным образом строением перьевого покрова. Плотное переплетение перьевых и пуховых бородок образует густой слой с водоотталкивающей наружной поверхностью. Кроме того, водонепроницаемости способствуют бесчисленные пузырьки воздуха, заключенные в тончайших полостях слоев оперения. Смазывание перьев выделениями копчиковой железы тоже имеет значение для защиты от воды: оно сохраняет естественную структуру, форму и эластичность перьев, образующих водонепроницаемый слой. К водоплавающим относятся многие птицы разных отрядов. Отряд пингвины. Обитают на побережьях материков и островов южного полушария. Императорский пингвин встречается только в Антарктиде. Пингвины выходят на берег в период размножения, а в остальное время держатся в открытом море. Эти птицы прекрасно плавают и ныряют в поисках рыбы, моллюсков и мелких ракообразных, но совсем не летают. Крылья пингвинов маленькие и имеют форму узких плоских ластов. Мышцы крыльев, а вместе с ними и вся грудная кость, к которой они прикрепляются, развиты не хуже, чем у хороших летунов. Короткие ноги с перепонкой между пальцами при плавании вытягиваются назад и служат рулем. По льду и снегу пингвины ходят, держа корпус вертикально и опираясь на ноги и хвост. Для размножения императорские пингвины выходят на лед. Гнезда они не строят, а держат свое единственное яйцо на перепонках лап, пряча его под большую складку кожи на животе, и насиживают стоя. В колониях пингвинов царит шум и крик. Появившиеся на свет птенцы одеты густым пухом и очень жирны, но беспомощны и развиваются медленно. Родители кормят их, отрыгивая пищу в рот птенцам, либо птенцы сами засовывают клюв в глотку родителям и вытаскивают добычу. В бурю или метель подросшие пуховики собираются вместе плотной толпой и, чтобы было теплее, стоят, прижавшись, друг к другу. Отряд аистообразные. Белый аист - крупная птица с большими черными крыльями и длинными, красного цвета ногами. Обитают аисты среди открытых пространств с редко расположенными группами деревьев, в местах, где имеются низменные обширные луга, болота, водоемы. Благодаря длинным ногам аист может заходить далеко в воду. С помощью длинных пальцев с небольшой перепонкой между их основаниями аист уверенно шагает по топким местам. Аисты - перелетные птицы и зимуют далеко от мест гнездования - в Центральной и Южной Африке, в некоторых районах Южной Азии. </a:t>
            </a:r>
            <a:endParaRPr lang="ru-RU" dirty="0"/>
          </a:p>
        </p:txBody>
      </p:sp>
    </p:spTree>
  </p:cSld>
  <p:clrMapOvr>
    <a:masterClrMapping/>
  </p:clrMapOvr>
  <p:transition>
    <p:newsflash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r>
              <a:rPr lang="ru-RU" sz="1600" b="1" i="1" dirty="0" smtClean="0"/>
              <a:t>В этих экологических условиях выделяют 2 группы:</a:t>
            </a:r>
            <a:endParaRPr lang="ru-RU" dirty="0" smtClean="0"/>
          </a:p>
          <a:p>
            <a:pPr algn="just"/>
            <a:r>
              <a:rPr lang="ru-RU" dirty="0" smtClean="0"/>
              <a:t>а) бегущие птицы: страусовые, дрофа, стрепет. Живут они стаями: перемещаются с помощью ног (страусы не летают вообще). Гнездятся и кормятся на земле и имеют промысловые значение; </a:t>
            </a:r>
          </a:p>
          <a:p>
            <a:pPr algn="just"/>
            <a:r>
              <a:rPr lang="ru-RU" dirty="0" smtClean="0"/>
              <a:t>б) быстролетающие птицы - саджа, отряд рябки. К ним же относятся обитающий в степях орел (отряд дневные хищники), уничтожающий мышевидных грызунов. Вследствие перепромысла и распашки земель численность их сильно сократилась. Дрофа, стрепет, белый журавль, журавль-красавка занесены в Красную книгу России. Отряд журавли. В апреле высоко в небе под громкое курлыканье летят. Выстроившись в треугольники, журавли. Они возвращаются из Африки и Южной Азии к местам гнездований. Большинство журавлей обитает на заболоченных участках, но журавль-красавка гнездится в степной зоне. Сразу после прилета начинаются брачные игры журавлей. Они собираются в большой круг, в центре которого под громкие трубные звуки «пляшет» несколько пар. Через некоторое время «танцоры» встают в круг «зрителей», уступая место другим птицам. Красавки гнездятся прямо на земле: в степи или на пашне. Гнездо - неглубокая ямка с набросанными стеблями травы. В кладке два яйца. Питаются красавки преимущественно растительной пищей, в меньшей степени насекомыми. Красавки стали теперь редкими и нуждаются в охране. Отряд страусы. Из обитателей степей и пустынь самыми замечательными надо считать страусов. Это очень крупные нелетающие птицы с тяжелым туловищем на длинных сильных ногах. У африканского страуса на ногах всего по два пальца с большими когтями. Африканские страусы держатся группами, иногда в стадах крупных млекопитающих. Высокий рост, острое зрение и осторожность позволяют страусу первым замечать опасность и вспугивать все стадо. От врагов (хищника или охотника) он спасается бегством. Шаг страуса во время бега достигает 4 м, а скорость до 70 км в час. При близком столкновении с врагом страус защищается ногами, причиняя серьезные ранения. Отряд дрофы. Дрофа - одна из самых крупных и редких птиц. Масса ее достигает 16 кг. Дрофы селятся в степях. Благодаря хорошему зрению они уже издали замечают опасность и улетают либо убегают на своих мощных ногах. Иногда дрофа затаивается среди выгоревшей на солнце травы и тогда становится совершенно незаметной благодаря покровительственной окраске оперения. Дрофы - всеядные птицы: они поедают листья, семена и побеги растений, а также жуков, саранчу, ящериц, мелких мышевидных грызунов. Птенцы питаются преимущественно насекомыми. В случае опасности самка притворяется раненой и отвлекает внимание врага от птенцов, отбегая в сторону и волоча крылья. Птенцы при этом затаиваются на земле. </a:t>
            </a:r>
            <a:endParaRPr lang="ru-RU" dirty="0"/>
          </a:p>
        </p:txBody>
      </p:sp>
    </p:spTree>
  </p:cSld>
  <p:clrMapOvr>
    <a:masterClrMapping/>
  </p:clrMapOvr>
  <p:transition>
    <p:newsflash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pPr algn="just"/>
            <a:r>
              <a:rPr lang="ru-RU" sz="1800" b="1" dirty="0" smtClean="0"/>
              <a:t>5) </a:t>
            </a:r>
            <a:r>
              <a:rPr lang="ru-RU" sz="1800" dirty="0" smtClean="0"/>
              <a:t>Птицы леса - самая многочисленная группа. У ее представителей существуют различные формы связи с лесной средой. </a:t>
            </a:r>
          </a:p>
          <a:p>
            <a:pPr algn="just"/>
            <a:r>
              <a:rPr lang="ru-RU" sz="1800" b="1" dirty="0" smtClean="0"/>
              <a:t> </a:t>
            </a:r>
          </a:p>
          <a:p>
            <a:pPr algn="just"/>
            <a:r>
              <a:rPr lang="ru-RU" sz="1800" b="1" i="1" dirty="0" smtClean="0"/>
              <a:t>Различают 3 группы:</a:t>
            </a:r>
            <a:endParaRPr lang="ru-RU" sz="1800" b="1" dirty="0" smtClean="0"/>
          </a:p>
          <a:p>
            <a:pPr algn="just"/>
            <a:r>
              <a:rPr lang="ru-RU" sz="1800" dirty="0" smtClean="0"/>
              <a:t>а) древесные птицы, лазающие по деревьям. Кормятся и устраивают гнезда на деревьях, имеют короткие, но сильные ноги, долотообразный тонкий и длинный или загнутый вовнутрь клюв (попугаи). По характеру питания могут быть и зерноядные и насекомоядные: дятлы (отряд дятлы), чечетка, чиж, щегол, поползни, клесты, дубоносы (отряд воробьиные); </a:t>
            </a:r>
          </a:p>
          <a:p>
            <a:pPr algn="just"/>
            <a:r>
              <a:rPr lang="ru-RU" sz="1800" dirty="0" smtClean="0"/>
              <a:t>б) Группа лесных птиц. Гнездятся на деревьях или в зарослях кустарников, а добычу ловят в воздухе: пустельга, ястреб, кобчики (отряд дневные хищники), обыкновенная кукушка (отряд кукушки), поедающая вредных мохнатых гусениц, обыкновенный козодой (отряд козодои), сыч, неясыть, сипуха (отряд совы); </a:t>
            </a:r>
          </a:p>
          <a:p>
            <a:pPr algn="just"/>
            <a:r>
              <a:rPr lang="ru-RU" sz="1800" dirty="0" smtClean="0"/>
              <a:t>в) Группа лесных птиц, гнездящихся только на земле. Корм добывают и на земле и на деревьях. Эти многочисленные представители отряда куриных (фазан, тетерев, глухарь, рябчики и другие) составляют предмет промысла.</a:t>
            </a:r>
          </a:p>
          <a:p>
            <a:endParaRPr lang="ru-RU" dirty="0"/>
          </a:p>
        </p:txBody>
      </p:sp>
    </p:spTree>
  </p:cSld>
  <p:clrMapOvr>
    <a:masterClrMapping/>
  </p:clrMapOvr>
  <p:transition>
    <p:newsflash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297634"/>
          </a:xfrm>
        </p:spPr>
        <p:txBody>
          <a:bodyPr>
            <a:normAutofit/>
          </a:bodyPr>
          <a:lstStyle/>
          <a:p>
            <a:r>
              <a:rPr lang="ru-RU" sz="5400" u="sng" dirty="0" smtClean="0"/>
              <a:t>Роль птиц в природе и их значение в жизни человека.</a:t>
            </a:r>
            <a:endParaRPr lang="ru-RU" sz="5400" dirty="0"/>
          </a:p>
        </p:txBody>
      </p:sp>
    </p:spTree>
  </p:cSld>
  <p:clrMapOvr>
    <a:masterClrMapping/>
  </p:clrMapOvr>
  <p:transition>
    <p:newsflash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0" y="0"/>
            <a:ext cx="9144000" cy="6858000"/>
          </a:xfrm>
        </p:spPr>
        <p:txBody>
          <a:bodyPr>
            <a:normAutofit/>
          </a:bodyPr>
          <a:lstStyle/>
          <a:p>
            <a:pPr algn="just"/>
            <a:r>
              <a:rPr lang="ru-RU" sz="1600" dirty="0" smtClean="0"/>
              <a:t>Ни одна птица не может быть абсолютно вредной или полезной. Они также, как и другие животные, могут быть вредными или полезными в определенных обстоятельствах и в определенное время. Например, грачи летом питаются насекомыми и их личинками (майский жук, клоп-черепашка, гусеницы лугового мотылька и долгоносиков и другие). Однако весной они могут выклевывать высеянные семена злаков и огородных культур, а осенью портят кукурузу и подсолнечник, дыни и арбузы и так далее. Розовый скворец считается очень полезной птицей, так как основной корм его - саранча и другие прямокрылые, но летом и осенью стаи розовых скворцов могут поедать в садах сочные плоды (вишни, шелковицы, винограда) и этим причиняют существенный вред. Полевой воробей и другие зерноядные птицы питаются семенами культурных растений, однако своих птенцов они выкармливают насекомыми, среди которых много вредителей. Кукушки, питаясь вредителями леса, могут подавить вспышку их размножения, в то же время, подкладывая яйца в гнезда насекомоядных птиц (славки, конька, горихвостки, трясогузки и другие), они вызывают гибель части их выводков. Ястреб-тетеревятник, полезный в дикой природе, как большинство хищников, поселившись вблизи населенного пункта, может уничтожать домашнюю птицу.</a:t>
            </a:r>
          </a:p>
          <a:p>
            <a:pPr algn="just"/>
            <a:r>
              <a:rPr lang="ru-RU" sz="1600" dirty="0" smtClean="0"/>
              <a:t>Все эти примеры говорят о том, что одна и та же птица в разных условиях может быть и полезной и вредной. Тем не менее, подавляющее большинство можно считать полезными. Особенно ценны такие птицы, как дневные хищники, совы, многие воробьиные. Многие птицы имеют важное значение для человека с экономической точки зрения, к ним относятся промысловые и охотничьи виды, многочисленные породы домашней птицы. </a:t>
            </a:r>
          </a:p>
          <a:p>
            <a:pPr algn="just"/>
            <a:r>
              <a:rPr lang="ru-RU" sz="1600" dirty="0" smtClean="0"/>
              <a:t>Привлечение и охрана птиц</a:t>
            </a:r>
            <a:r>
              <a:rPr lang="ru-RU" sz="1600" b="1" i="1" dirty="0" smtClean="0"/>
              <a:t> </a:t>
            </a:r>
            <a:r>
              <a:rPr lang="ru-RU" sz="1600" dirty="0" smtClean="0"/>
              <a:t>— самый дешевый и эффективный метод борьбы с вредителями сада. Надежные помощники садовода в борьбе с вредителями плодовых и ягодных культур — ласточки, скворцы, синицы, мухоловки, горихвостки, трясогузки, поползни, пищухи и другие мелкие насекомоядные птицы. Особенно много насекомых уничтожают птицы во время выкармливания птенцов. Не только насекомоядные, но и большинство зерноядных птиц (воробьи, овсянки, чижи, щеглы) выкармливают своих птенцов насекомыми, собирая их на ветвях и стволах деревьев, ловят на лету и на почве.</a:t>
            </a:r>
            <a:endParaRPr lang="ru-RU" sz="1600" dirty="0"/>
          </a:p>
        </p:txBody>
      </p:sp>
    </p:spTree>
  </p:cSld>
  <p:clrMapOvr>
    <a:masterClrMapping/>
  </p:clrMapOvr>
  <p:transition>
    <p:newsflash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0" y="0"/>
            <a:ext cx="9144000" cy="6858000"/>
          </a:xfrm>
        </p:spPr>
        <p:txBody>
          <a:bodyPr>
            <a:normAutofit/>
          </a:bodyPr>
          <a:lstStyle/>
          <a:p>
            <a:pPr algn="just"/>
            <a:r>
              <a:rPr lang="ru-RU" dirty="0" smtClean="0"/>
              <a:t>Эволюция птиц шла по единому пути, связанному с освоением воздушной среды. Полет как основной способ их передвижения наложил отпечаток на их внешнее и внутреннее строение (хотя сохранили также способность передвигаться по деревьям, по земле).</a:t>
            </a:r>
          </a:p>
          <a:p>
            <a:pPr algn="just"/>
            <a:r>
              <a:rPr lang="ru-RU" b="1" dirty="0" smtClean="0"/>
              <a:t>1)</a:t>
            </a:r>
            <a:r>
              <a:rPr lang="ru-RU" dirty="0" smtClean="0"/>
              <a:t> Тело их расчленено на голову, шею, туловище и хвост. На небольшой голове расположены различные органы чувств. Челюсти лишены зубов и одеты роговыми чехликами, образующими клюв. Форма клюва разная, что связано с характером потребляемой пищи. Шея у разных птиц разной длины и отличается большой подвижностью. Туловище имеет округлую форму. Передние конечности превращены в крылья. Задние - ноги - разного строения. Это связано с разнообразием мест обитания. На ногах четыре пальца, заканчивающиеся когтями. Нижняя часть ног покрыта роговыми щитками. Укороченный хвост снабжен веером рулевых перьев. У разных птиц он имеет разное строение. </a:t>
            </a:r>
          </a:p>
          <a:p>
            <a:pPr algn="just"/>
            <a:r>
              <a:rPr lang="ru-RU" b="1" dirty="0" smtClean="0"/>
              <a:t>2)</a:t>
            </a:r>
            <a:r>
              <a:rPr lang="ru-RU" dirty="0" smtClean="0"/>
              <a:t> Кожа сухая, лишена желез (за исключением копчиковой), которая служит для смазки перьевого покрова и придания ему водонепроницаемости. Тело покрыто перьями. Основу составляют контурные (состоят из стержня, очина, опахала) - они придают телу птицы обтекаемую форму. На крыльях они называются маховыми, а образующие плоскость хвоста - рулевыми. Под контурными располагаются с тонким стержнем - пуховые перья. Они лишены бородок 2-го порядка и соответственно не образуют сомкнутого опахала. Есть также собственно пух, который имеет укороченный стержень с пучком отходящих от них бородок 1-го порядка. Перьевой покров способствует сохранению постоянной температуры тела птиц. </a:t>
            </a:r>
          </a:p>
          <a:p>
            <a:pPr algn="just"/>
            <a:r>
              <a:rPr lang="ru-RU" b="1" dirty="0" smtClean="0"/>
              <a:t>3)</a:t>
            </a:r>
            <a:r>
              <a:rPr lang="ru-RU" dirty="0" smtClean="0"/>
              <a:t> Скелет птиц в связи с приспособлением к полету легкий и прочный. Легкость обусловлена пневматичностью, а прочность - срастанием отдельных костей еще в раннем возрасте (череп, туловищный отдел позвоночника, цевка, кости кисти и других) Трубчатые кости полые, содержат воздух, поэтому они легкие. В скелете выделяют шесть отделов: череп, позвоночник, пояс передних конечностей, скелет передней конечности, пояс задних конечностей, скелет задней конечности. Череп характеризуется большими размерами мозговой коробки и глазниц, беззубыми челюстями. Тонкие кости черепа срастаются, не образуя швов. Для сочленения черепа с позвоночником служит один мыщелок. Позвоночник состоит из шейного, грудного, поясничного, крестцового и хвостового отдела. Только шейный отдел подвижен, все остальные малоподвижны или срослись между собой (конечные хвостовые отделы срастаются в копчиковую кость). Имеется грудная клетка, образованная грудными позвонками, отходящими ребрами и грудиной. У летающих птиц и пингвинов грудина несет высокий гребень - киль, к которому прикрепляется сильные мышцы, обеспечивающие движение крыльев (или ластов). Плечевой пояс состоит из лопатки, поракоида и ключицы - он создает опору для крыльев. Тазовый пояс состоит из трех парных костей: подвздошной, седалищной и лобковой. Внизу кости таза не соединены, что связано с откладыванием крупных яиц. </a:t>
            </a:r>
          </a:p>
          <a:p>
            <a:pPr algn="just"/>
            <a:endParaRPr lang="ru-RU" dirty="0"/>
          </a:p>
        </p:txBody>
      </p:sp>
    </p:spTree>
  </p:cSld>
  <p:clrMapOvr>
    <a:masterClrMapping/>
  </p:clrMapOvr>
  <p:transition>
    <p:dissolve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69072"/>
          </a:xfrm>
        </p:spPr>
        <p:txBody>
          <a:bodyPr/>
          <a:lstStyle/>
          <a:p>
            <a:r>
              <a:rPr lang="ru-RU" sz="5400" dirty="0" smtClean="0"/>
              <a:t>ЗНАЧЕНИЕ ПТИЦ.</a:t>
            </a:r>
            <a:endParaRPr lang="ru-RU" sz="5400" dirty="0"/>
          </a:p>
        </p:txBody>
      </p:sp>
    </p:spTree>
  </p:cSld>
  <p:clrMapOvr>
    <a:masterClrMapping/>
  </p:clrMapOvr>
  <p:transition>
    <p:newsflash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Содержимое 4"/>
          <p:cNvGraphicFramePr>
            <a:graphicFrameLocks noGrp="1"/>
          </p:cNvGraphicFramePr>
          <p:nvPr>
            <p:ph sz="half" idx="1"/>
          </p:nvPr>
        </p:nvGraphicFramePr>
        <p:xfrm>
          <a:off x="214282" y="109052"/>
          <a:ext cx="8786874" cy="6606096"/>
        </p:xfrm>
        <a:graphic>
          <a:graphicData uri="http://schemas.openxmlformats.org/drawingml/2006/table">
            <a:tbl>
              <a:tblPr firstRow="1" bandRow="1">
                <a:tableStyleId>{306799F8-075E-4A3A-A7F6-7FBC6576F1A4}</a:tableStyleId>
              </a:tblPr>
              <a:tblGrid>
                <a:gridCol w="4415287"/>
                <a:gridCol w="4371587"/>
              </a:tblGrid>
              <a:tr h="71300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32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В ПРИРОДЕ:</a:t>
                      </a:r>
                      <a:endParaRPr lang="ru-RU" sz="32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u-RU" sz="32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ДЛЯ ЧЕЛОВЕКА:</a:t>
                      </a:r>
                      <a:endParaRPr lang="ru-RU" sz="3200" dirty="0"/>
                    </a:p>
                  </a:txBody>
                  <a:tcPr/>
                </a:tc>
              </a:tr>
              <a:tr h="902223">
                <a:tc>
                  <a:txBody>
                    <a:bodyPr/>
                    <a:lstStyle/>
                    <a:p>
                      <a:r>
                        <a:rPr kumimoji="0" lang="ru-RU" sz="1800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ru-RU" sz="1600" b="0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Ограничивают рост растений.</a:t>
                      </a:r>
                      <a:endParaRPr lang="ru-RU" sz="16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Ограничивают численность насекомых-вредитилей и мышевид-ных грызунов. </a:t>
                      </a:r>
                    </a:p>
                    <a:p>
                      <a:endParaRPr lang="ru-RU" dirty="0"/>
                    </a:p>
                  </a:txBody>
                  <a:tcPr/>
                </a:tc>
              </a:tr>
              <a:tr h="870001">
                <a:tc>
                  <a:txBody>
                    <a:bodyPr/>
                    <a:lstStyle/>
                    <a:p>
                      <a:r>
                        <a:rPr kumimoji="0" lang="ru-RU" sz="1600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Птицы - одно из важных компонентов живой природы.</a:t>
                      </a:r>
                      <a:r>
                        <a:rPr kumimoji="0" lang="ru-RU" sz="1800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u-RU" sz="1600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Привлечение птиц к реализации биологического способа защиты культурных растений. </a:t>
                      </a:r>
                      <a:endParaRPr lang="ru-RU" sz="1600" dirty="0"/>
                    </a:p>
                  </a:txBody>
                  <a:tcPr/>
                </a:tc>
              </a:tr>
              <a:tr h="612223">
                <a:tc>
                  <a:txBody>
                    <a:bodyPr/>
                    <a:lstStyle/>
                    <a:p>
                      <a:r>
                        <a:rPr kumimoji="0" lang="ru-RU" sz="1800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Их роль в круговороте веществ велика. </a:t>
                      </a:r>
                      <a:endParaRPr lang="ru-RU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u-RU" sz="1600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Промысловые и домашние птицы - поставщики мяса, пуха, яиц.</a:t>
                      </a:r>
                      <a:endParaRPr lang="ru-RU" sz="1600" dirty="0"/>
                    </a:p>
                  </a:txBody>
                  <a:tcPr/>
                </a:tc>
              </a:tr>
              <a:tr h="93444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Содействует опылению цветковых растений. </a:t>
                      </a: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ru-RU" sz="1600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Птичий помет - ценное органическое удобрение. </a:t>
                      </a:r>
                    </a:p>
                    <a:p>
                      <a:endParaRPr lang="ru-RU" dirty="0"/>
                    </a:p>
                  </a:txBody>
                  <a:tcPr/>
                </a:tc>
              </a:tr>
              <a:tr h="713007">
                <a:tc>
                  <a:txBody>
                    <a:bodyPr/>
                    <a:lstStyle/>
                    <a:p>
                      <a:r>
                        <a:rPr kumimoji="0" lang="ru-RU" sz="1600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Способствует распространению плодов и семян, а следовательно, и расселению растений. 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u-RU" sz="1600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Эстетическое и научное значение. </a:t>
                      </a:r>
                      <a:endParaRPr lang="ru-RU" sz="1600" dirty="0"/>
                    </a:p>
                  </a:txBody>
                  <a:tcPr/>
                </a:tc>
              </a:tr>
              <a:tr h="713007">
                <a:tc>
                  <a:txBody>
                    <a:bodyPr/>
                    <a:lstStyle/>
                    <a:p>
                      <a:r>
                        <a:rPr kumimoji="0" lang="ru-RU" sz="1600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Являются санитарами планеты - истребляют больных и ослабленных животных.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67666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ru-RU" sz="1600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Ограничивают численность других животных.</a:t>
                      </a: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471516">
                <a:tc>
                  <a:txBody>
                    <a:bodyPr/>
                    <a:lstStyle/>
                    <a:p>
                      <a:r>
                        <a:rPr kumimoji="0" lang="ru-RU" sz="1600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Служат кормами для других животных.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>
    <p:newsflash/>
  </p:transition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0" y="0"/>
            <a:ext cx="9144000" cy="6858000"/>
          </a:xfrm>
        </p:spPr>
        <p:txBody>
          <a:bodyPr>
            <a:normAutofit/>
          </a:bodyPr>
          <a:lstStyle/>
          <a:p>
            <a:pPr algn="just"/>
            <a:r>
              <a:rPr lang="ru-RU" sz="2000" dirty="0" smtClean="0"/>
              <a:t>Значение птиц в природе и для человека многообразно: опыление растений и распространение их семян и плодов (и таким образом регуляция численности) насекомых, паукообразных, грызунов и других, некоторые птицы вредят садам, посевам зерновых. Птицы издавна служат предметом охоты, ряд видов одомашнен. Некоторые птицы переносят возбудителей инфекций. Велико эстетическое значение птиц, оживляющих своим присутствием и пением лесам и парки. Птицы являются обязательным компонентом любого биогеоценоза. Птицы являются источником продуктов питания.</a:t>
            </a:r>
          </a:p>
          <a:p>
            <a:pPr algn="just"/>
            <a:r>
              <a:rPr lang="ru-RU" sz="2000" dirty="0" smtClean="0"/>
              <a:t>С появлением реактивных скоростных самолетов участились случаи столкновения их с птицами, иногда приводящие к серьезным авариям. Это ущерб  предотвращается отпугиванием птиц из района аэродромов и выбором трасс полетов в обход мест сезонных концентраций птиц.</a:t>
            </a:r>
          </a:p>
          <a:p>
            <a:pPr algn="just"/>
            <a:r>
              <a:rPr lang="ru-RU" sz="2000" dirty="0" smtClean="0"/>
              <a:t>Сейчас численность очень многих видов сильно сократилась, и они могут исчезнуть совсем, если человек не будет их активно охранять.</a:t>
            </a:r>
            <a:endParaRPr lang="ru-RU" sz="2000" dirty="0"/>
          </a:p>
        </p:txBody>
      </p:sp>
    </p:spTree>
  </p:cSld>
  <p:clrMapOvr>
    <a:masterClrMapping/>
  </p:clrMapOvr>
  <p:transition>
    <p:newsflash/>
  </p:transition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</p:spPr>
        <p:txBody>
          <a:bodyPr>
            <a:normAutofit/>
          </a:bodyPr>
          <a:lstStyle/>
          <a:p>
            <a:r>
              <a:rPr lang="ru-RU" sz="5400" dirty="0" smtClean="0"/>
              <a:t>Подготовила:</a:t>
            </a:r>
            <a:br>
              <a:rPr lang="ru-RU" sz="5400" dirty="0" smtClean="0"/>
            </a:br>
            <a:r>
              <a:rPr lang="ru-RU" sz="5400" dirty="0" smtClean="0"/>
              <a:t> </a:t>
            </a:r>
            <a:r>
              <a:rPr lang="ru-RU" sz="5400" dirty="0" smtClean="0"/>
              <a:t>Ученица 7 класса«А»</a:t>
            </a:r>
            <a:br>
              <a:rPr lang="ru-RU" sz="5400" dirty="0" smtClean="0"/>
            </a:br>
            <a:r>
              <a:rPr lang="ru-RU" sz="5400" dirty="0" smtClean="0"/>
              <a:t>Преображенская Аделина.</a:t>
            </a:r>
            <a:br>
              <a:rPr lang="ru-RU" sz="5400" dirty="0" smtClean="0"/>
            </a:br>
            <a:r>
              <a:rPr lang="ru-RU" sz="5400" dirty="0" smtClean="0"/>
              <a:t>Проверила:</a:t>
            </a:r>
            <a:br>
              <a:rPr lang="ru-RU" sz="5400" dirty="0" smtClean="0"/>
            </a:br>
            <a:r>
              <a:rPr lang="ru-RU" sz="5400" dirty="0" smtClean="0"/>
              <a:t>Учитель по биологии</a:t>
            </a:r>
            <a:br>
              <a:rPr lang="ru-RU" sz="5400" dirty="0" smtClean="0"/>
            </a:br>
            <a:r>
              <a:rPr lang="ru-RU" sz="5400" dirty="0" smtClean="0"/>
              <a:t>Г.Ф.Фатхеевна.</a:t>
            </a:r>
            <a:endParaRPr lang="ru-RU" sz="5400" dirty="0"/>
          </a:p>
        </p:txBody>
      </p:sp>
    </p:spTree>
  </p:cSld>
  <p:clrMapOvr>
    <a:masterClrMapping/>
  </p:clrMapOvr>
  <p:transition>
    <p:split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0" y="0"/>
            <a:ext cx="4643438" cy="6858000"/>
          </a:xfrm>
        </p:spPr>
        <p:txBody>
          <a:bodyPr>
            <a:normAutofit/>
          </a:bodyPr>
          <a:lstStyle/>
          <a:p>
            <a:r>
              <a:rPr lang="ru-RU" b="1" dirty="0" smtClean="0"/>
              <a:t>4)</a:t>
            </a:r>
            <a:r>
              <a:rPr lang="ru-RU" dirty="0" smtClean="0"/>
              <a:t> Мускулатура имеет важное значение в передвижение, как в воздухе, так и на суше и воде. Большого развития достигают мышцы груди, поднимающие и опускающие крыло. У птиц, потерявших способность к полету, хорошо развиты мышцы задних конечностей (страусы, куры, гуси). </a:t>
            </a:r>
          </a:p>
          <a:p>
            <a:r>
              <a:rPr lang="ru-RU" b="1" dirty="0" smtClean="0"/>
              <a:t>5)</a:t>
            </a:r>
            <a:r>
              <a:rPr lang="ru-RU" dirty="0" smtClean="0"/>
              <a:t> Строение органов пищеварения характеризуется дальнейшим усложнением и тесно связано с полетом птиц. У них нет зубов, их частично заменяют острые края клюва. Ротовая полость невелика и ведет в глотку, которая переходит в пищевод. У некоторых он образует расширение - зоб (у зерноядных). Здесь пища хранится и размягчается. Желудок состоит из двух отделов: переднего - железистого и заднего - мускулистого. В первом происходит химическая обработка пищи, а в мускулистом - механическая. Кишечник короткий, на границе тонкого и толстого отделов имеются слепые выросты. Короткая толстая кишка не накапливает каловые массы, и испражнения выводятся из кишечника очень часто, что облегчает массу птицы. Прямая кишка отсутствует – приспособление к облегчению тела. Процесс переваривания пищи у птиц очень активен: у насекомоядных он не превышает 1 часа, а у зерноядных - 4 часа. С интенсивным обменом веществ связано потребление значительного количества корма, особенно возрастающее у мелких птиц, которым свойственны большие потери тепла. </a:t>
            </a:r>
          </a:p>
          <a:p>
            <a:pPr algn="just"/>
            <a:r>
              <a:rPr lang="ru-RU" sz="3200" b="1" dirty="0" smtClean="0"/>
              <a:t>Скелет птицы.</a:t>
            </a:r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/>
          </a:p>
        </p:txBody>
      </p:sp>
      <p:pic>
        <p:nvPicPr>
          <p:cNvPr id="1025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43438" y="357166"/>
            <a:ext cx="4329738" cy="597842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ransition>
    <p:dissolv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297634"/>
          </a:xfrm>
        </p:spPr>
        <p:txBody>
          <a:bodyPr>
            <a:normAutofit/>
          </a:bodyPr>
          <a:lstStyle/>
          <a:p>
            <a:r>
              <a:rPr lang="ru-RU" sz="4800" dirty="0" smtClean="0"/>
              <a:t>Внутренние органы птиц.</a:t>
            </a:r>
            <a:endParaRPr lang="ru-RU" sz="4800" dirty="0"/>
          </a:p>
        </p:txBody>
      </p:sp>
    </p:spTree>
  </p:cSld>
  <p:clrMapOvr>
    <a:masterClrMapping/>
  </p:clrMapOvr>
  <p:transition>
    <p:dissolv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142844" y="142852"/>
            <a:ext cx="8858312" cy="6572296"/>
          </a:xfrm>
        </p:spPr>
        <p:txBody>
          <a:bodyPr/>
          <a:lstStyle/>
          <a:p>
            <a:pPr algn="just"/>
            <a:r>
              <a:rPr lang="ru-RU" sz="1600" b="1" dirty="0" smtClean="0"/>
              <a:t>6)</a:t>
            </a:r>
            <a:r>
              <a:rPr lang="ru-RU" dirty="0" smtClean="0"/>
              <a:t> Дыхательная система имеет ряд особенностей, связанных с приспособлением к полету. Начинается ноздрями, расположенными у основания надклювья. Изо рта гортанная щель ведет в гортань, а из нее в трахею. В нижней части трахеи и начальных участков бронхов находится голосовой аппарат - нижняя гортань. Источником звуков служат вибрирующие при прохождении воздуха перепонки между последними хрящевыми кольцами трахеи и полукольцами бронхов. Бронхи проникают в легкие, разветвляются в них на мелкие трубочки - бронхиолы - и очень тонкие воздушные капилляры, которые образуют в легких воздухоносную сеть. С ней тесно переплетаются кровеносные сосуды, газообмен происходит через стенки капилляров. Часть бронхиальных ответвлений не разделяется на бронхиолы, выходит за пределы легких, образуя тонкостенные воздушные мешки, расположенные между внутренними органами, мышцами и даже внутри полых костей. Объем воздушных мешков почти в 10 раз превышает объем легких. Парные легкие небольшие и мало растяжимы, они прирастают к ребрам по бокам позвоночника. В спокойном состоянии и во время движения по земле акт дыхания осуществляется за счет движения грудной клетки. Грудная кость при вдохе опускается, отдаляясь от позвоночника, а при выдохе поднимается, приближаясь к нему. Во время полета грудная кость неподвижна. При поднятии крыльев происходит выдох, богатый кислородом воздух попадает из воздушных мешков в легкие, где осуществляется газообмен. Таким образом, насыщенный кислородом воздух проходит через легкие два раза: и при выдохе, и при вдохе (так называемое двойное дыхание). Воздушные мешки предотвращают перегрев организма, так как избыток тепла удаляется с воздухом.</a:t>
            </a:r>
          </a:p>
          <a:p>
            <a:pPr algn="just"/>
            <a:r>
              <a:rPr lang="ru-RU" sz="1600" b="1" dirty="0" smtClean="0"/>
              <a:t>7)</a:t>
            </a:r>
            <a:r>
              <a:rPr lang="ru-RU" dirty="0" smtClean="0"/>
              <a:t> Кровеносная система птиц представлена четырех камерным сердцем (два предсердия, два желудочка) и отходящими кровеносными сосудами. В правой части сердца концентрируется венозная кровь, а в левой - артериальная. Органы и ткани получают чистую артериальную кровь, что способствует усиленному обмену веществ и обеспечивает постоянную высокую температуру тела (38-42 градуса). Из левого желудочка артериальная кровь поступает в правую дугу аорты (только у птиц). От нее отходят артерии, питающие кислородом все части тела. Венозная кровь по передним и задним полым венам возвращается в правое предсердие. Это движение крови составляет большой круг кровообращения. По малому кругу кровообращения венозная кровь по легочной артерии поступает из правого желудочка к легким. Окисленная кровь из легких направляется по легочным венам в левое предсердие, в котором малый круг оканчивается. Циркулирует кровь с большой скоростью, что связано с энергичной работой сердца, высоким кровяным давлением. Пульс у воробьиных в покое составляет 400-600 ударов, при полете - 1000. </a:t>
            </a:r>
          </a:p>
          <a:p>
            <a:pPr algn="just"/>
            <a:endParaRPr lang="ru-RU" dirty="0"/>
          </a:p>
        </p:txBody>
      </p:sp>
    </p:spTree>
  </p:cSld>
  <p:clrMapOvr>
    <a:masterClrMapping/>
  </p:clrMapOvr>
  <p:transition>
    <p:dissolv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214282" y="285728"/>
            <a:ext cx="8715436" cy="1857388"/>
          </a:xfrm>
        </p:spPr>
        <p:txBody>
          <a:bodyPr>
            <a:normAutofit/>
          </a:bodyPr>
          <a:lstStyle/>
          <a:p>
            <a:pPr algn="just"/>
            <a:r>
              <a:rPr lang="ru-RU" sz="1800" b="1" dirty="0" smtClean="0"/>
              <a:t>1-пищевод; 2-железистый желудок; 3-селезенка; 4-мускульный желудок; </a:t>
            </a:r>
          </a:p>
          <a:p>
            <a:pPr algn="just"/>
            <a:r>
              <a:rPr lang="ru-RU" sz="1800" b="1" dirty="0" smtClean="0"/>
              <a:t>5- поджелудочная железа; 6-двенадцатиперстная кишка; 7-тонкая кишка; </a:t>
            </a:r>
          </a:p>
          <a:p>
            <a:pPr algn="just"/>
            <a:r>
              <a:rPr lang="ru-RU" sz="1800" b="1" dirty="0" smtClean="0"/>
              <a:t>8-прямая кишка; 9- слепые кишки; 10-клоака; 11- зоб; 12-печень; 13-трахея; </a:t>
            </a:r>
          </a:p>
          <a:p>
            <a:pPr algn="just"/>
            <a:r>
              <a:rPr lang="ru-RU" sz="1800" b="1" dirty="0" smtClean="0"/>
              <a:t>14-нижняя гортань; 15-легкие и воздушные мешки; 16- семенники; </a:t>
            </a:r>
          </a:p>
          <a:p>
            <a:pPr algn="just"/>
            <a:r>
              <a:rPr lang="ru-RU" sz="1800" b="1" dirty="0" smtClean="0"/>
              <a:t>17-семяпроводы; 18-почки; 19-мочеточники</a:t>
            </a:r>
            <a:endParaRPr lang="ru-RU" sz="1800" b="1" dirty="0"/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2214554"/>
            <a:ext cx="4643470" cy="365653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843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929190" y="1714488"/>
            <a:ext cx="4214810" cy="465516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ransition>
    <p:dissolv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69072"/>
          </a:xfrm>
        </p:spPr>
        <p:txBody>
          <a:bodyPr/>
          <a:lstStyle/>
          <a:p>
            <a:r>
              <a:rPr lang="ru-RU" sz="5400" dirty="0" smtClean="0"/>
              <a:t>Кровеносная система и сердце.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ransition>
    <p:dissolve/>
  </p:transition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98</TotalTime>
  <Words>5932</Words>
  <Application>Microsoft Office PowerPoint</Application>
  <PresentationFormat>Экран (4:3)</PresentationFormat>
  <Paragraphs>121</Paragraphs>
  <Slides>43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43</vt:i4>
      </vt:variant>
    </vt:vector>
  </HeadingPairs>
  <TitlesOfParts>
    <vt:vector size="44" baseType="lpstr">
      <vt:lpstr>Апекс</vt:lpstr>
      <vt:lpstr>Класс птиц.</vt:lpstr>
      <vt:lpstr>Слайд 2</vt:lpstr>
      <vt:lpstr>Особенности строения </vt:lpstr>
      <vt:lpstr>Слайд 4</vt:lpstr>
      <vt:lpstr>Слайд 5</vt:lpstr>
      <vt:lpstr>Внутренние органы птиц.</vt:lpstr>
      <vt:lpstr>Слайд 7</vt:lpstr>
      <vt:lpstr>Слайд 8</vt:lpstr>
      <vt:lpstr>Кровеносная система и сердце. </vt:lpstr>
      <vt:lpstr>Слайд 10</vt:lpstr>
      <vt:lpstr>Круги кровообращения. </vt:lpstr>
      <vt:lpstr>Слайд 12</vt:lpstr>
      <vt:lpstr>Слайд 13</vt:lpstr>
      <vt:lpstr>Нервная система и головной мозг.</vt:lpstr>
      <vt:lpstr>Слайд 15</vt:lpstr>
      <vt:lpstr>Слайд 16</vt:lpstr>
      <vt:lpstr>Птенцы.</vt:lpstr>
      <vt:lpstr>Слайд 18</vt:lpstr>
      <vt:lpstr>Сезонные явления в жизни птиц.</vt:lpstr>
      <vt:lpstr>Приспособленность птиц к сезонным явлениям.</vt:lpstr>
      <vt:lpstr>Слайд 21</vt:lpstr>
      <vt:lpstr>Основные периоды годового цикла.</vt:lpstr>
      <vt:lpstr>Слайд 23</vt:lpstr>
      <vt:lpstr>Слайд 24</vt:lpstr>
      <vt:lpstr> Птичья гнезда.</vt:lpstr>
      <vt:lpstr>Слайд 26</vt:lpstr>
      <vt:lpstr>Слайд 27</vt:lpstr>
      <vt:lpstr>Гнезда птиц.</vt:lpstr>
      <vt:lpstr>Слайд 29</vt:lpstr>
      <vt:lpstr>Слайд 30</vt:lpstr>
      <vt:lpstr>Приспособленность птиц.</vt:lpstr>
      <vt:lpstr>Экология птиц.</vt:lpstr>
      <vt:lpstr>Слайд 33</vt:lpstr>
      <vt:lpstr>Слайд 34</vt:lpstr>
      <vt:lpstr>Слайд 35</vt:lpstr>
      <vt:lpstr>Слайд 36</vt:lpstr>
      <vt:lpstr>Слайд 37</vt:lpstr>
      <vt:lpstr>Роль птиц в природе и их значение в жизни человека.</vt:lpstr>
      <vt:lpstr>Слайд 39</vt:lpstr>
      <vt:lpstr>ЗНАЧЕНИЕ ПТИЦ.</vt:lpstr>
      <vt:lpstr>Слайд 41</vt:lpstr>
      <vt:lpstr>Слайд 42</vt:lpstr>
      <vt:lpstr>Подготовила:  Ученица 7 класса«А» Преображенская Аделина. Проверила: Учитель по биологии Г.Ф.Фатхеевна.</vt:lpstr>
    </vt:vector>
  </TitlesOfParts>
  <Company>BEST_XP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Класс птиц.</dc:title>
  <dc:creator>User</dc:creator>
  <cp:lastModifiedBy>User</cp:lastModifiedBy>
  <cp:revision>12</cp:revision>
  <dcterms:created xsi:type="dcterms:W3CDTF">2011-01-26T18:34:17Z</dcterms:created>
  <dcterms:modified xsi:type="dcterms:W3CDTF">2011-01-28T17:45:59Z</dcterms:modified>
</cp:coreProperties>
</file>