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78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519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741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9743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626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893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411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765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063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044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79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9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346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946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627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407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787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8B378-2B1D-498F-893F-07781D6D2498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435FE-28A4-41D3-8D5D-9D15A8CE3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4667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  <p:sldLayoutId id="2147483946" r:id="rId13"/>
    <p:sldLayoutId id="2147483947" r:id="rId14"/>
    <p:sldLayoutId id="2147483948" r:id="rId15"/>
    <p:sldLayoutId id="2147483949" r:id="rId16"/>
    <p:sldLayoutId id="214748395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2976" y="870527"/>
            <a:ext cx="8001000" cy="2971801"/>
          </a:xfrm>
        </p:spPr>
        <p:txBody>
          <a:bodyPr/>
          <a:lstStyle/>
          <a:p>
            <a:pPr algn="ctr"/>
            <a:r>
              <a:rPr lang="ru-RU" dirty="0" smtClean="0"/>
              <a:t>«Метрология»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7054" y="4793674"/>
            <a:ext cx="10612582" cy="2064326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Департамент главного метролога ПАО «КАМАЗ»</a:t>
            </a:r>
          </a:p>
          <a:p>
            <a:pPr algn="ctr"/>
            <a:endParaRPr lang="ru-RU" dirty="0" smtClean="0"/>
          </a:p>
          <a:p>
            <a:pPr algn="l"/>
            <a:r>
              <a:rPr lang="ru-RU" dirty="0"/>
              <a:t>	</a:t>
            </a:r>
            <a:r>
              <a:rPr lang="ru-RU" dirty="0" smtClean="0"/>
              <a:t>			</a:t>
            </a:r>
          </a:p>
          <a:p>
            <a:pPr algn="l"/>
            <a:endParaRPr lang="ru-RU" dirty="0"/>
          </a:p>
          <a:p>
            <a:pPr algn="l"/>
            <a:r>
              <a:rPr lang="ru-RU" dirty="0" smtClean="0"/>
              <a:t>				2024г.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497" y="0"/>
            <a:ext cx="4748139" cy="258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46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«Количество вещества»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Количество вещества — это физическая величина, характеризующая количество однотипных структурных единиц, содержащихся в веществе.</a:t>
            </a:r>
          </a:p>
          <a:p>
            <a:pPr marL="0" indent="0" algn="just">
              <a:buNone/>
            </a:pPr>
            <a:r>
              <a:rPr lang="ru-RU" dirty="0" smtClean="0"/>
              <a:t>	Под структурными единицами понимаются любые частицы, из которых состоит вещество: атомы, молекулы, ионы, электроны или любые другие частицы. Единица измерения количества вещества — МОЛЬ.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54789" y="6334298"/>
            <a:ext cx="842986" cy="3945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2866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«Сила света»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Сила света — это пространственная плотность светового потока, единица измерения силы света — КАНДЕЛА.</a:t>
            </a:r>
          </a:p>
          <a:p>
            <a:pPr marL="0" indent="0" algn="just">
              <a:buNone/>
            </a:pPr>
            <a:r>
              <a:rPr lang="ru-RU" dirty="0" smtClean="0"/>
              <a:t>	Например, средняя сила света лампы накаливания в 100 Ватт составляет около 100 </a:t>
            </a:r>
            <a:r>
              <a:rPr lang="ru-RU" dirty="0" err="1" smtClean="0"/>
              <a:t>канделл</a:t>
            </a:r>
            <a:r>
              <a:rPr lang="ru-RU" dirty="0" smtClean="0"/>
              <a:t>. Приборы для измерения силы света- люксметры, фотометры, спектрометры и т.п.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54789" y="6334298"/>
            <a:ext cx="842986" cy="3945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0938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Исторические данные </a:t>
            </a:r>
            <a:r>
              <a:rPr lang="ru-RU" dirty="0" smtClean="0"/>
              <a:t>применения </a:t>
            </a:r>
            <a:r>
              <a:rPr lang="ru-RU" dirty="0" smtClean="0"/>
              <a:t>единиц измерений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509" y="1902690"/>
            <a:ext cx="11693236" cy="438727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dirty="0" smtClean="0"/>
              <a:t>	</a:t>
            </a:r>
            <a:r>
              <a:rPr lang="ru-RU" sz="6000" dirty="0" smtClean="0"/>
              <a:t>Конечно, вы можете задать вопрос, почему в этих измерениях применяются именное такие единицы, и почему мы вес измеряем в килограммах, а длину в метрах?  Еще с древних времен люди применяли разные меры длины, например на Руси отмеряли «пядь»- расстояние между растопыренными большим и указательным пальцами(17,78 см); «локоть» - расстояние от кончика пальцев вытянутой в сторону руки до локтя (45 см); «аршин»- расстояние от кончика пальцев вытянутой в сторону руки до плеча (71,12 см); «косая сажень»- расстояние от носка ноги до пальцев поднятой кверху разноименной руки (2м 45 см); «верста»- расстояние 1 км 6 м.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6000" dirty="0" smtClean="0"/>
              <a:t>	В Англии использовался «фут»- длина ноги взрослого человека (30 см 4 мм); «дюйм»- длина фаланги большого пальца (2 см 5 мм); «миля»- расстояние 1 км 61 м.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6000" dirty="0" smtClean="0"/>
              <a:t>В Древнем Египте мерами длины были «ладонь», «локоть». Средний рост взрослого мужчины составлял 4 локтя, примерно 180 см.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6000" dirty="0" smtClean="0"/>
              <a:t>Среди мер весов были «пуд»- 16 кг; «фунт»- 400 г. По объему различались-«бочка»- 40 ведер, «ведро»-10-12 кружек, «кружка»- 1 литр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6000" dirty="0" smtClean="0"/>
              <a:t>	В разных странах были свои меры, и очень неудобно было налаживать торговые связи. Нужно было сделать одинаковые меры. Так возникла Метрическая система мер. И 20 мая 1875 года в Париже 17 стран подписали Метрическую конвенцию- международный договор, служащий для обеспечения единства метрологических стандартов в разных странах. Эталоны метра, килограмма и литра хранятся в Международном бюро мер и весов (Франция). В России метрическая система распространилась благодаря великому русскому ученому и общественному деятелю Дмитрию Ивановичу Менделееву. И в 1893 году в Санкт-Петербурге была учреждена Главная палата мер и весов. В связи с этими событиями во всем мире ежегодно отмечают Всемирный день метрологии- 20 мая.</a:t>
            </a:r>
          </a:p>
          <a:p>
            <a:pPr marL="0" indent="0">
              <a:buNone/>
            </a:pP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705" t="24303" r="25758" b="11598"/>
          <a:stretch/>
        </p:blipFill>
        <p:spPr>
          <a:xfrm>
            <a:off x="10806545" y="678025"/>
            <a:ext cx="1219200" cy="1231343"/>
          </a:xfrm>
          <a:prstGeom prst="rect">
            <a:avLst/>
          </a:prstGeom>
        </p:spPr>
      </p:pic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84922" y="74814"/>
            <a:ext cx="495174" cy="21613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532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36697" cy="1075572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/>
              <a:t>Профессия «Метролог»</a:t>
            </a:r>
            <a:br>
              <a:rPr lang="ru-RU" sz="3000" dirty="0" smtClean="0"/>
            </a:br>
            <a:r>
              <a:rPr lang="ru-RU" sz="3000" dirty="0" smtClean="0"/>
              <a:t> в Департаменте главного метролога ПАО «КАМАЗ»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656" y="2013527"/>
            <a:ext cx="9744362" cy="411941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6400" dirty="0" smtClean="0"/>
              <a:t>В нашей стране ежедневно производится около 200 млрд. измерений, свыше 4 млн. человек считают измерения своей профессией. Нет ни одной профессии, которая бы не применяла в своем труде измерения. </a:t>
            </a:r>
          </a:p>
          <a:p>
            <a:pPr marL="0" indent="0" algn="just">
              <a:buNone/>
            </a:pPr>
            <a:r>
              <a:rPr lang="ru-RU" sz="6400" dirty="0" smtClean="0"/>
              <a:t>	Примером тому является производство нашей техники «КАМАЗ». Без точных расчетов инженеров-конструкторов невозможно создать на чертежах конструкцию будущего автомобиля, без расчетов инженеров- технологов нельзя построить технологический процесс и оснастить производство необходимым оборудованием. А без инженеров-метрологов не обойдется ни одно производство. Все средства измерений (измерительные приборы) находятся под контролем метрологов. Чтобы все приборы были работоспособными и точными. Для этого их проверяют, вернее поверяют. Процесс поверки заключается в определении характеристик прибора и подтверждении его работоспособности.</a:t>
            </a:r>
          </a:p>
          <a:p>
            <a:pPr marL="0" indent="0" algn="just">
              <a:buNone/>
            </a:pPr>
            <a:r>
              <a:rPr lang="ru-RU" sz="6400" dirty="0" smtClean="0"/>
              <a:t>	Этим и занимаются поверочные лаборатории метрологической службы КАМАЗа. Это Департамент главного метролога ПАО «КАМАЗ». Ежегодно проводится поверка более 50000 ед. СИ. Всех заводов КАМАЗа. Работа </a:t>
            </a:r>
            <a:r>
              <a:rPr lang="ru-RU" sz="6400" dirty="0" err="1" smtClean="0"/>
              <a:t>поверителя</a:t>
            </a:r>
            <a:r>
              <a:rPr lang="ru-RU" sz="6400" dirty="0" smtClean="0"/>
              <a:t> очень интересна и разнообразна. Работать приходится не только с приборами, но и с нормативными документами, правильно оформлять итоговые документы. Поверители работают со многими видами измерительных устройств: манометры, термометры, амперметры, вольтметры, весы, динамометры, линейки, штангенциркули и многие др. Для повышения знаний в области метрологии наши работники периодически 1 раз в 5 лет проходят обучение на специальных курсах, и всегда знакомятся с новыми, передовыми знаниями. Но работа метролога связана не только с поверкой средств измерений, но и с такими видами работ как метрологический надзор, т.е. проверить в производстве состояния метрологического оборудования, все ли работает, все ли отвечает необходимым требованиям….</a:t>
            </a:r>
          </a:p>
          <a:p>
            <a:pPr marL="0" indent="0" algn="just">
              <a:buNone/>
            </a:pPr>
            <a:r>
              <a:rPr lang="ru-RU" sz="6400" dirty="0" smtClean="0"/>
              <a:t>	Кроме этого, в нашем Департаменте есть и ремонтные лаборатории, в которых все вышедшие из строя приборы ремонтируются, ну а если уже полностью выходят из строя, то их просто списывают, утилизируют и покупают новые</a:t>
            </a:r>
            <a:r>
              <a:rPr lang="ru-RU" sz="7200" dirty="0" smtClean="0"/>
              <a:t>.</a:t>
            </a:r>
            <a:endParaRPr lang="ru-RU" sz="7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018" y="5644904"/>
            <a:ext cx="1717445" cy="976081"/>
          </a:xfrm>
          <a:prstGeom prst="rect">
            <a:avLst/>
          </a:prstGeom>
        </p:spPr>
      </p:pic>
      <p:sp>
        <p:nvSpPr>
          <p:cNvPr id="6" name="Стрелка влево 5">
            <a:hlinkClick r:id="rId3" action="ppaction://hlinksldjump"/>
          </p:cNvPr>
          <p:cNvSpPr/>
          <p:nvPr/>
        </p:nvSpPr>
        <p:spPr>
          <a:xfrm>
            <a:off x="54789" y="6500552"/>
            <a:ext cx="517867" cy="2283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30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Обучение по специальности в области метрологии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36873"/>
            <a:ext cx="8916261" cy="427493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Для ребят, которые интересуются электроникой, </a:t>
            </a:r>
            <a:r>
              <a:rPr lang="ru-RU" dirty="0" err="1" smtClean="0"/>
              <a:t>электрикой</a:t>
            </a:r>
            <a:r>
              <a:rPr lang="ru-RU" dirty="0" smtClean="0"/>
              <a:t>, радиоприборами будет очень интересно разбирать такие приборы. Но для этого, конечно, нужно поучиться в техническом колледже, техникуме или институте. И прийти работать на КАМАЗ, к нам, в Департамент главного метролога, чтобы работать в интересном мире приборов и измерений, в метрологии!</a:t>
            </a:r>
          </a:p>
          <a:p>
            <a:pPr marL="0" indent="0" algn="just">
              <a:buNone/>
            </a:pPr>
            <a:r>
              <a:rPr lang="ru-RU" dirty="0" smtClean="0"/>
              <a:t>	Специальности, на которые можно обучиться и работать в дальнейшем в области метрологии:</a:t>
            </a:r>
          </a:p>
          <a:p>
            <a:pPr marL="0" indent="0" algn="just">
              <a:buNone/>
            </a:pPr>
            <a:r>
              <a:rPr lang="ru-RU" dirty="0" smtClean="0"/>
              <a:t>- рабочие (слесарь контрольно-измерительных приборов, наладчик контрольно-измерительных приборов, контролер измерительных приборов и специального инструмента, контролер ОТК, техник-метролог);</a:t>
            </a:r>
          </a:p>
          <a:p>
            <a:pPr marL="0" indent="0" algn="just">
              <a:buNone/>
            </a:pPr>
            <a:r>
              <a:rPr lang="ru-RU" dirty="0" smtClean="0"/>
              <a:t>- инженеры ( «Стандартизация и метрология», любые технические направления « Технология машиностроения», «Автоматизация производства», «Приборостроение», «Механика», «Электроника, электротехника», «Радиотехника», «Электрические и электронные аппараты» и др.)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4182" y="2113768"/>
            <a:ext cx="1756269" cy="1756269"/>
          </a:xfrm>
          <a:prstGeom prst="rect">
            <a:avLst/>
          </a:prstGeom>
        </p:spPr>
      </p:pic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166255" y="6492239"/>
            <a:ext cx="514066" cy="29094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36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Заключение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36873"/>
            <a:ext cx="10975970" cy="353745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Подведем итоги по ознакомлению с метрологией. В практической жизни человек всюду имеет дело с измерениями, из них рассмотрели семь основных единиц измерения основных физических величин. С древних времен люди применяли разные меры длины, в разных странах были свои меры.</a:t>
            </a:r>
          </a:p>
          <a:p>
            <a:pPr marL="0" indent="0" algn="just">
              <a:buNone/>
            </a:pPr>
            <a:r>
              <a:rPr lang="ru-RU" dirty="0" smtClean="0"/>
              <a:t>	Профессию «метролог» рассмотрели на примере метрологической службы ПАО «КАМАЗ» Департамента главного метролога, где занимаются процессом поверки, в определении характеристик прибора и подтверждении его работоспособности.</a:t>
            </a:r>
          </a:p>
          <a:p>
            <a:pPr marL="0" indent="0" algn="just">
              <a:buNone/>
            </a:pPr>
            <a:r>
              <a:rPr lang="ru-RU" dirty="0" smtClean="0"/>
              <a:t>	Для ребят, которые интересуются данной специальностью, предлагаем пройти обучение в техническом колледже, техникуме или институте. И прийти работать на КАМАЗ, к нам, в Департамент главного метролога, чтобы работать в интересном мире приборов и измерений, в метрологии!</a:t>
            </a:r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54789" y="6450676"/>
            <a:ext cx="625532" cy="2781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6629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440" y="341745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Содержание: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037" y="1995055"/>
            <a:ext cx="10882284" cy="4688378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sz="2200" dirty="0" smtClean="0">
                <a:hlinkClick r:id="rId2" action="ppaction://hlinksldjump"/>
              </a:rPr>
              <a:t>Общее понятие науки «Метрологии»;</a:t>
            </a:r>
            <a:endParaRPr lang="ru-RU" sz="2200" dirty="0" smtClean="0"/>
          </a:p>
          <a:p>
            <a:pPr marL="514350" indent="-514350">
              <a:buAutoNum type="arabicPeriod"/>
            </a:pPr>
            <a:r>
              <a:rPr lang="ru-RU" sz="2200" dirty="0" smtClean="0">
                <a:hlinkClick r:id="rId3" action="ppaction://hlinksldjump"/>
              </a:rPr>
              <a:t>Единицы измерения основных физических величин: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 smtClean="0"/>
              <a:t>       </a:t>
            </a:r>
            <a:r>
              <a:rPr lang="ru-RU" sz="2200" dirty="0" smtClean="0">
                <a:hlinkClick r:id="rId4" action="ppaction://hlinksldjump"/>
              </a:rPr>
              <a:t>- Время;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/>
              <a:t> </a:t>
            </a:r>
            <a:r>
              <a:rPr lang="ru-RU" sz="2200" dirty="0" smtClean="0"/>
              <a:t>      </a:t>
            </a:r>
            <a:r>
              <a:rPr lang="ru-RU" sz="2200" dirty="0" smtClean="0">
                <a:hlinkClick r:id="rId5" action="ppaction://hlinksldjump"/>
              </a:rPr>
              <a:t>- Длина;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>
                <a:hlinkClick r:id="rId6" action="ppaction://hlinksldjump"/>
              </a:rPr>
              <a:t> </a:t>
            </a:r>
            <a:r>
              <a:rPr lang="ru-RU" sz="2200" dirty="0" smtClean="0">
                <a:hlinkClick r:id="rId6" action="ppaction://hlinksldjump"/>
              </a:rPr>
              <a:t>      - Масса;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/>
              <a:t> </a:t>
            </a:r>
            <a:r>
              <a:rPr lang="ru-RU" sz="2200" dirty="0" smtClean="0"/>
              <a:t>      </a:t>
            </a:r>
            <a:r>
              <a:rPr lang="ru-RU" sz="2200" dirty="0" smtClean="0">
                <a:hlinkClick r:id="rId7" action="ppaction://hlinksldjump"/>
              </a:rPr>
              <a:t>- Температура;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/>
              <a:t> </a:t>
            </a:r>
            <a:r>
              <a:rPr lang="ru-RU" sz="2200" dirty="0" smtClean="0"/>
              <a:t>      </a:t>
            </a:r>
            <a:r>
              <a:rPr lang="ru-RU" sz="2200" dirty="0" smtClean="0">
                <a:hlinkClick r:id="rId8" action="ppaction://hlinksldjump"/>
              </a:rPr>
              <a:t>- Сила электрического тока ;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/>
              <a:t> </a:t>
            </a:r>
            <a:r>
              <a:rPr lang="ru-RU" sz="2200" dirty="0" smtClean="0"/>
              <a:t>      </a:t>
            </a:r>
            <a:r>
              <a:rPr lang="ru-RU" sz="2200" dirty="0" smtClean="0">
                <a:hlinkClick r:id="rId9" action="ppaction://hlinksldjump"/>
              </a:rPr>
              <a:t>- Количество вещества;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>
                <a:hlinkClick r:id="rId10" action="ppaction://hlinksldjump"/>
              </a:rPr>
              <a:t> </a:t>
            </a:r>
            <a:r>
              <a:rPr lang="ru-RU" sz="2200" dirty="0" smtClean="0">
                <a:hlinkClick r:id="rId10" action="ppaction://hlinksldjump"/>
              </a:rPr>
              <a:t>      - Сила света.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 smtClean="0"/>
              <a:t>3. </a:t>
            </a:r>
            <a:r>
              <a:rPr lang="ru-RU" sz="2200" dirty="0" smtClean="0">
                <a:hlinkClick r:id="rId11" action="ppaction://hlinksldjump"/>
              </a:rPr>
              <a:t>Исторические данные </a:t>
            </a:r>
            <a:r>
              <a:rPr lang="ru-RU" sz="2200" dirty="0" smtClean="0">
                <a:hlinkClick r:id="rId11" action="ppaction://hlinksldjump"/>
              </a:rPr>
              <a:t>применения </a:t>
            </a:r>
            <a:r>
              <a:rPr lang="ru-RU" sz="2200" dirty="0" smtClean="0">
                <a:hlinkClick r:id="rId11" action="ppaction://hlinksldjump"/>
              </a:rPr>
              <a:t>единиц измерений;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 smtClean="0"/>
              <a:t>4. </a:t>
            </a:r>
            <a:r>
              <a:rPr lang="ru-RU" sz="2200" dirty="0" smtClean="0">
                <a:hlinkClick r:id="rId12" action="ppaction://hlinksldjump"/>
              </a:rPr>
              <a:t>Профессия «Метролог» в Департаменте главного метролога ПАО «КАМАЗ»;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 smtClean="0">
                <a:latin typeface="Calibri" panose="020F0502020204030204" pitchFamily="34" charset="0"/>
              </a:rPr>
              <a:t>5. </a:t>
            </a:r>
            <a:r>
              <a:rPr lang="ru-RU" sz="2200" dirty="0" smtClean="0">
                <a:latin typeface="Calibri" panose="020F0502020204030204" pitchFamily="34" charset="0"/>
                <a:hlinkClick r:id="rId13" action="ppaction://hlinksldjump"/>
              </a:rPr>
              <a:t>Обучение по специальности в области метрологии;</a:t>
            </a:r>
            <a:endParaRPr lang="ru-RU" sz="22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200" dirty="0">
                <a:latin typeface="Calibri" panose="020F0502020204030204" pitchFamily="34" charset="0"/>
              </a:rPr>
              <a:t>6</a:t>
            </a:r>
            <a:r>
              <a:rPr lang="ru-RU" sz="2200" dirty="0" smtClean="0">
                <a:latin typeface="Calibri" panose="020F0502020204030204" pitchFamily="34" charset="0"/>
              </a:rPr>
              <a:t> . </a:t>
            </a:r>
            <a:r>
              <a:rPr lang="ru-RU" sz="2200" dirty="0" smtClean="0">
                <a:latin typeface="Calibri" panose="020F0502020204030204" pitchFamily="34" charset="0"/>
                <a:hlinkClick r:id="rId14" action="ppaction://hlinksldjump"/>
              </a:rPr>
              <a:t>Заключение.</a:t>
            </a:r>
            <a:endParaRPr lang="ru-RU" sz="2200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13001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Наука «Метрология»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«Метрология» — это наука об измерениях. Многим она кажется скучной, неинтересной и не имеющей практического применения. Из-за созвучности ее иногда даже путают с метеорологией (предсказанием погоды). Но это абсолютно иная сфера.</a:t>
            </a:r>
          </a:p>
          <a:p>
            <a:pPr marL="0" indent="0" algn="just">
              <a:buNone/>
            </a:pPr>
            <a:r>
              <a:rPr lang="ru-RU" dirty="0" smtClean="0"/>
              <a:t>	Все мы сталкиваемся с метрологией с первых дней жизни. Новорожденным измеряют температуру тела, определяют их вес и длину. В дальнейшем в практической жизни человек всюду имеет дело с измерениями.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8786"/>
          <a:stretch/>
        </p:blipFill>
        <p:spPr>
          <a:xfrm>
            <a:off x="9309715" y="5504872"/>
            <a:ext cx="2375333" cy="1267691"/>
          </a:xfrm>
          <a:prstGeom prst="rect">
            <a:avLst/>
          </a:prstGeom>
        </p:spPr>
      </p:pic>
      <p:sp>
        <p:nvSpPr>
          <p:cNvPr id="6" name="Стрелка влево 5">
            <a:hlinkClick r:id="rId3" action="ppaction://hlinksldjump"/>
          </p:cNvPr>
          <p:cNvSpPr/>
          <p:nvPr/>
        </p:nvSpPr>
        <p:spPr>
          <a:xfrm>
            <a:off x="54789" y="6334298"/>
            <a:ext cx="842986" cy="3945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7690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Основные единицы измерения основных физических величин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36872"/>
            <a:ext cx="11040624" cy="385149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Слово «измерение» мы произносим не так часто, но сами измерения делаем каждый день. Существуют семь основных единиц измерения основных физических величин. Эти величины — длина, масса, время, сила электрического тока, термодинамическая температура, количество вещества и сила света.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9763" y="4262617"/>
            <a:ext cx="3442855" cy="2295237"/>
          </a:xfrm>
          <a:prstGeom prst="rect">
            <a:avLst/>
          </a:prstGeom>
        </p:spPr>
      </p:pic>
      <p:sp>
        <p:nvSpPr>
          <p:cNvPr id="7" name="Стрелка влево 6">
            <a:hlinkClick r:id="rId3" action="ppaction://hlinksldjump"/>
          </p:cNvPr>
          <p:cNvSpPr/>
          <p:nvPr/>
        </p:nvSpPr>
        <p:spPr>
          <a:xfrm>
            <a:off x="0" y="6360573"/>
            <a:ext cx="842986" cy="3945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58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«Время»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Начинается наше утро с будильника, мы определяем время и планируем весь день по нему. А единицы измерений времени вы прекрасно знаете: СЕКУНДА, МИНУТА, ЧАС, СУТКИ, НЕДЕЛЯ, МЕСЯЦ, ГОД, ВЕК…. Приборы для измерения времени: часы, секундомеры, хронометры. По механизму измерения различают солнечные часы; песочные часы; водяные часы; механические часы; кварцевые часы; электронные часы; атомные часы и др. Часы специального назначения: астрономические часы; шахматные часы и др.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455" y="5275985"/>
            <a:ext cx="2812472" cy="1582015"/>
          </a:xfrm>
          <a:prstGeom prst="rect">
            <a:avLst/>
          </a:prstGeom>
        </p:spPr>
      </p:pic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54789" y="6334298"/>
            <a:ext cx="842986" cy="3945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9034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«Длина»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В течении дня мы перемещаемся на разные расстояния- пешком, на транспорте, на велосипеде, на самокате. Это длина нашего пути и измеряется она чаще всего в МЕТРАХ, КИЛОМЕТРАХ. Но есть и другие единицы измерений- миллиметр, сантиметр, дециметр, а также фут и дюйм. Для измерения длины применяются рулетки, лазерные или оптические дальномеры, высотомеры, нивелиры разных типов, теодолиты.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5673" y="4796944"/>
            <a:ext cx="2535638" cy="1901729"/>
          </a:xfrm>
          <a:prstGeom prst="rect">
            <a:avLst/>
          </a:prstGeom>
        </p:spPr>
      </p:pic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54789" y="6334298"/>
            <a:ext cx="842986" cy="3945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576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«Масса»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2" y="2336872"/>
            <a:ext cx="9223370" cy="416552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Масса также имеет место в нашей повседневной жизни. Это масса вашего портфеля, сумки, рюкзака. Это масса порции еды в столовой, масса поднимаемых тяжестей на уроке физкультуры или на субботнике возле школы. Единицы измерений- МИЛЛИГРАММЫ, ГРАММЫ, КИЛОГРАММЫ, ТОННЫ. Измерительным прибором для массы являются весы и гири. Весы разделяют на напольные, настольные, крановые (с крановым крюком), автомобильные, авиационные весы и др. Также весы делят по сфере применения, например, лабораторные весы или еще аналитические, более точные для лабораторий. Торговые весы - для торговли, а промышленные в виде платформ - для промышленности. Гири предназначены для определения массы груза, поверки и настройки весов. Мелкие гирьки (разновески) имеют форму квадратной пластинки с загнутым углом или форму шестиугольника. Цифры, поставленные на мелких гирьках, показывают миллиграммы (500, 200, 100 и т. д.) или доли грамма (0,5, 0,2, 0,1 и т. д.).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0414" y="2213936"/>
            <a:ext cx="2251586" cy="1970138"/>
          </a:xfrm>
          <a:prstGeom prst="rect">
            <a:avLst/>
          </a:prstGeom>
        </p:spPr>
      </p:pic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54789" y="6334298"/>
            <a:ext cx="842986" cy="3945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2473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«Температура»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Температура окружающей среды, температура нашего собственного тела -очень важные показатели для всего нашего существования. Есть определенные нижние и верхние показатели, так, например, температура тела человека в норме 36,5-36,7 С. </a:t>
            </a:r>
          </a:p>
          <a:p>
            <a:pPr marL="0" indent="0" algn="just">
              <a:buNone/>
            </a:pPr>
            <a:r>
              <a:rPr lang="ru-RU" dirty="0" smtClean="0"/>
              <a:t>	В сферах, где низкая физическая активность, оптимальной для работы считается температура 22–24°C. Для офисов по санитарным нормам приемлемой температурой считают 20–26°C. В помещениях, где работа сопряжена с тяжелым физическим трудом, температурный режим должен быть в границах 13–21°C. Приборы для измерения температуры- термометры, </a:t>
            </a:r>
            <a:r>
              <a:rPr lang="ru-RU" dirty="0" err="1" smtClean="0"/>
              <a:t>термогигрометры</a:t>
            </a:r>
            <a:r>
              <a:rPr lang="ru-RU" dirty="0" smtClean="0"/>
              <a:t> (дополнительно измеряют влажность воздуха), термоанемометры (измеряют температуру, влажность и давление атмосферного воздуха).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54789" y="6334298"/>
            <a:ext cx="842986" cy="3945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8651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«Сила электрического тока»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Электричество присутствует в современном мире повсеместно. Вся бытовая техника, промышленное оборудование, электронные приборы запитаны на электричестве. Сила электрического тока измеряется в АМПЕРАХ и применяется в таких приборах, как амперметры, или в комбинированных приборах: вольтметрах, омметрах, </a:t>
            </a:r>
            <a:r>
              <a:rPr lang="ru-RU" dirty="0" err="1" smtClean="0"/>
              <a:t>мультиметрах</a:t>
            </a:r>
            <a:r>
              <a:rPr lang="ru-RU" dirty="0" smtClean="0"/>
              <a:t>, частотомерах, магазинах сопротивления, где измеряются дополнительно электрическое напряжение и сопротивление.</a:t>
            </a:r>
            <a:endParaRPr lang="ru-RU" dirty="0"/>
          </a:p>
        </p:txBody>
      </p:sp>
      <p:sp>
        <p:nvSpPr>
          <p:cNvPr id="4" name="Стрелка влево 3">
            <a:hlinkClick r:id="rId2" action="ppaction://hlinksldjump"/>
          </p:cNvPr>
          <p:cNvSpPr/>
          <p:nvPr/>
        </p:nvSpPr>
        <p:spPr>
          <a:xfrm>
            <a:off x="54789" y="6334298"/>
            <a:ext cx="842986" cy="3945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223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97</TotalTime>
  <Words>1792</Words>
  <Application>Microsoft Office PowerPoint</Application>
  <PresentationFormat>Широкоэкранный</PresentationFormat>
  <Paragraphs>62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Trebuchet MS</vt:lpstr>
      <vt:lpstr>Берлин</vt:lpstr>
      <vt:lpstr>«Метрология»</vt:lpstr>
      <vt:lpstr>Содержание:</vt:lpstr>
      <vt:lpstr>Наука «Метрология»</vt:lpstr>
      <vt:lpstr>Основные единицы измерения основных физических величин</vt:lpstr>
      <vt:lpstr>«Время»</vt:lpstr>
      <vt:lpstr>«Длина»</vt:lpstr>
      <vt:lpstr>«Масса»</vt:lpstr>
      <vt:lpstr>«Температура»</vt:lpstr>
      <vt:lpstr>«Сила электрического тока»</vt:lpstr>
      <vt:lpstr>«Количество вещества»</vt:lpstr>
      <vt:lpstr>«Сила света»</vt:lpstr>
      <vt:lpstr>Исторические данные применения единиц измерений</vt:lpstr>
      <vt:lpstr>Профессия «Метролог»  в Департаменте главного метролога ПАО «КАМАЗ»</vt:lpstr>
      <vt:lpstr>Обучение по специальности в области метрологии</vt:lpstr>
      <vt:lpstr>Заключение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«Метрология»</dc:title>
  <dc:creator>Хабибрахманова Гульнара Фанисовна</dc:creator>
  <cp:lastModifiedBy>Хабибрахманова Гульнара Фанисовна</cp:lastModifiedBy>
  <cp:revision>20</cp:revision>
  <dcterms:created xsi:type="dcterms:W3CDTF">2024-04-19T07:45:42Z</dcterms:created>
  <dcterms:modified xsi:type="dcterms:W3CDTF">2024-04-19T09:26:01Z</dcterms:modified>
</cp:coreProperties>
</file>