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6858000" cy="9906000" type="A4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3300" y="-4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8988036-A70F-46E9-9AF2-7482E23B202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2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71600" y="2637000"/>
            <a:ext cx="591480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71600" y="5919840"/>
            <a:ext cx="591480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C8D9106-337B-427A-8090-BD59E7D8112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2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71600" y="2637000"/>
            <a:ext cx="288612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502440" y="2637000"/>
            <a:ext cx="288612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71600" y="5919840"/>
            <a:ext cx="288612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3502440" y="5919840"/>
            <a:ext cx="288612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94DD5C7-DA14-4A4E-9B61-98B0A786AA08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2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71600" y="2637000"/>
            <a:ext cx="190440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2471760" y="2637000"/>
            <a:ext cx="190440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471560" y="2637000"/>
            <a:ext cx="190440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71600" y="5919840"/>
            <a:ext cx="190440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2471760" y="5919840"/>
            <a:ext cx="190440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4471560" y="5919840"/>
            <a:ext cx="190440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22438E8-AE60-41C2-8A16-CB43268FFAFA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2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71600" y="2637000"/>
            <a:ext cx="5914800" cy="62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48C041E-1364-4F6E-AC44-85DE890DBBA1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2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71600" y="2637000"/>
            <a:ext cx="5914800" cy="62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A588F8E-149A-4BCF-BD7B-CC26824ADCC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2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71600" y="2637000"/>
            <a:ext cx="2886120" cy="62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502440" y="2637000"/>
            <a:ext cx="2886120" cy="62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F6C1820-2BED-4BF3-9F2C-8E1223B02F0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2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BA2374D-CB7B-4FD1-B120-E3B67C40661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71600" y="527400"/>
            <a:ext cx="5914800" cy="8875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D36D069-AD14-44D8-B17B-21005635D66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2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71600" y="2637000"/>
            <a:ext cx="288612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3502440" y="2637000"/>
            <a:ext cx="2886120" cy="62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71600" y="5919840"/>
            <a:ext cx="288612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69966C7-318C-4437-BA56-555E7C3F9D2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2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71600" y="2637000"/>
            <a:ext cx="2886120" cy="62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3502440" y="2637000"/>
            <a:ext cx="288612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3502440" y="5919840"/>
            <a:ext cx="288612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5072BEB-1AE9-4839-9F8D-F45790255DC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2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71600" y="2637000"/>
            <a:ext cx="288612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3502440" y="2637000"/>
            <a:ext cx="288612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71600" y="5919840"/>
            <a:ext cx="5914800" cy="299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BAC1A9F-12A3-49C5-9EF3-A69AA8C81E7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30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ru-RU" sz="33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71600" y="2637000"/>
            <a:ext cx="5914800" cy="62848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171360" indent="-17136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514440" lvl="1" indent="-17136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857160" lvl="2" indent="-17136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lang="ru-RU" sz="15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200240" lvl="3" indent="-17136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lang="ru-RU" sz="135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1542960" lvl="4" indent="-17136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lang="ru-RU" sz="135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ru-RU" sz="9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9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9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9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75580DC-97A6-4086-8D66-B7D6FEE70A85}" type="slidenum">
              <a:rPr lang="ru-RU" sz="9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9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с двумя скругленными противолежащими углами 34"/>
          <p:cNvSpPr/>
          <p:nvPr/>
        </p:nvSpPr>
        <p:spPr>
          <a:xfrm>
            <a:off x="2021400" y="1201320"/>
            <a:ext cx="4831560" cy="2311560"/>
          </a:xfrm>
          <a:custGeom>
            <a:avLst/>
            <a:gdLst>
              <a:gd name="textAreaLeft" fmla="*/ 0 w 4831560"/>
              <a:gd name="textAreaRight" fmla="*/ 4831920 w 4831560"/>
              <a:gd name="textAreaTop" fmla="*/ 0 h 2311560"/>
              <a:gd name="textAreaBottom" fmla="*/ 2311920 h 2311560"/>
            </a:gdLst>
            <a:ahLst/>
            <a:cxnLst/>
            <a:rect l="textAreaLeft" t="textAreaTop" r="textAreaRight" b="textAreaBottom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20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2" name="Прямоугольник 15"/>
          <p:cNvSpPr/>
          <p:nvPr/>
        </p:nvSpPr>
        <p:spPr>
          <a:xfrm>
            <a:off x="0" y="8497440"/>
            <a:ext cx="6852960" cy="130392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20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3" name="Прямоугольник 2"/>
          <p:cNvSpPr/>
          <p:nvPr/>
        </p:nvSpPr>
        <p:spPr>
          <a:xfrm>
            <a:off x="1040760" y="1459800"/>
            <a:ext cx="5816880" cy="2311560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20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44" name="Рисунок 4"/>
          <p:cNvPicPr/>
          <p:nvPr/>
        </p:nvPicPr>
        <p:blipFill>
          <a:blip r:embed="rId2"/>
          <a:stretch/>
        </p:blipFill>
        <p:spPr>
          <a:xfrm>
            <a:off x="240120" y="414720"/>
            <a:ext cx="1043280" cy="782280"/>
          </a:xfrm>
          <a:prstGeom prst="rect">
            <a:avLst/>
          </a:prstGeom>
          <a:ln w="0">
            <a:noFill/>
          </a:ln>
        </p:spPr>
      </p:pic>
      <p:sp>
        <p:nvSpPr>
          <p:cNvPr id="45" name="Прямоугольник 6"/>
          <p:cNvSpPr/>
          <p:nvPr/>
        </p:nvSpPr>
        <p:spPr>
          <a:xfrm>
            <a:off x="921240" y="4479480"/>
            <a:ext cx="4258440" cy="352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1429"/>
              </a:spcBef>
            </a:pPr>
            <a:r>
              <a:rPr lang="ru-RU" sz="1280" b="0" strike="noStrike" spc="-1" dirty="0">
                <a:solidFill>
                  <a:srgbClr val="000000"/>
                </a:solidFill>
                <a:latin typeface="Arial Black"/>
              </a:rPr>
              <a:t>оценить условия оказания услуг:</a:t>
            </a:r>
            <a:endParaRPr lang="ru-RU" sz="1280" b="0" strike="noStrike" spc="-1" dirty="0">
              <a:solidFill>
                <a:srgbClr val="000000"/>
              </a:solidFill>
              <a:latin typeface="Arial"/>
            </a:endParaRPr>
          </a:p>
          <a:p>
            <a:pPr marL="244800" indent="-244800">
              <a:lnSpc>
                <a:spcPct val="100000"/>
              </a:lnSpc>
              <a:spcBef>
                <a:spcPts val="714"/>
              </a:spcBef>
              <a:buClr>
                <a:srgbClr val="00B050"/>
              </a:buClr>
              <a:buFont typeface="Wingdings" charset="2"/>
              <a:buChar char=""/>
            </a:pPr>
            <a:r>
              <a:rPr lang="ru-RU" sz="1280" b="0" strike="noStrike" spc="-1" dirty="0">
                <a:solidFill>
                  <a:srgbClr val="000000"/>
                </a:solidFill>
                <a:latin typeface="Arial"/>
              </a:rPr>
              <a:t>Комфорт и чистота помещений</a:t>
            </a:r>
          </a:p>
          <a:p>
            <a:pPr marL="244800" indent="-244800">
              <a:lnSpc>
                <a:spcPct val="100000"/>
              </a:lnSpc>
              <a:spcBef>
                <a:spcPts val="714"/>
              </a:spcBef>
              <a:buClr>
                <a:srgbClr val="00B050"/>
              </a:buClr>
              <a:buFont typeface="Wingdings" charset="2"/>
              <a:buChar char=""/>
            </a:pPr>
            <a:r>
              <a:rPr lang="ru-RU" sz="1280" b="0" strike="noStrike" spc="-1" dirty="0">
                <a:solidFill>
                  <a:srgbClr val="000000"/>
                </a:solidFill>
                <a:latin typeface="Arial"/>
              </a:rPr>
              <a:t>Доброжелательность и вежливость персонала</a:t>
            </a:r>
          </a:p>
          <a:p>
            <a:pPr marL="244800" indent="-244800">
              <a:lnSpc>
                <a:spcPct val="100000"/>
              </a:lnSpc>
              <a:spcBef>
                <a:spcPts val="714"/>
              </a:spcBef>
              <a:buClr>
                <a:srgbClr val="00B050"/>
              </a:buClr>
              <a:buFont typeface="Wingdings" charset="2"/>
              <a:buChar char=""/>
            </a:pPr>
            <a:r>
              <a:rPr lang="ru-RU" sz="1280" b="0" strike="noStrike" spc="-1" dirty="0">
                <a:solidFill>
                  <a:srgbClr val="000000"/>
                </a:solidFill>
                <a:latin typeface="Arial"/>
              </a:rPr>
              <a:t>Легкость получения информации</a:t>
            </a:r>
            <a:r>
              <a:rPr sz="1280" dirty="0"/>
              <a:t/>
            </a:r>
            <a:br>
              <a:rPr sz="1280" dirty="0"/>
            </a:br>
            <a:r>
              <a:rPr lang="ru-RU" sz="1280" b="0" strike="noStrike" spc="-1" dirty="0">
                <a:solidFill>
                  <a:srgbClr val="000000"/>
                </a:solidFill>
                <a:latin typeface="Arial"/>
              </a:rPr>
              <a:t>о работе организации и ее точность</a:t>
            </a:r>
          </a:p>
          <a:p>
            <a:pPr marL="244800" indent="-244800">
              <a:lnSpc>
                <a:spcPct val="100000"/>
              </a:lnSpc>
              <a:spcBef>
                <a:spcPts val="714"/>
              </a:spcBef>
              <a:buClr>
                <a:srgbClr val="00B050"/>
              </a:buClr>
              <a:buFont typeface="Wingdings" charset="2"/>
              <a:buChar char=""/>
            </a:pPr>
            <a:r>
              <a:rPr lang="ru-RU" sz="1280" b="0" strike="noStrike" spc="-1" dirty="0">
                <a:solidFill>
                  <a:srgbClr val="000000"/>
                </a:solidFill>
                <a:latin typeface="Arial"/>
              </a:rPr>
              <a:t>Удобство записи для получения</a:t>
            </a:r>
            <a:r>
              <a:rPr sz="1280" dirty="0"/>
              <a:t/>
            </a:r>
            <a:br>
              <a:rPr sz="1280" dirty="0"/>
            </a:br>
            <a:r>
              <a:rPr lang="ru-RU" sz="1280" b="0" strike="noStrike" spc="-1" dirty="0">
                <a:solidFill>
                  <a:srgbClr val="000000"/>
                </a:solidFill>
                <a:latin typeface="Arial"/>
              </a:rPr>
              <a:t>услуги и своевременность</a:t>
            </a:r>
            <a:r>
              <a:rPr sz="1280" dirty="0"/>
              <a:t/>
            </a:r>
            <a:br>
              <a:rPr sz="1280" dirty="0"/>
            </a:br>
            <a:r>
              <a:rPr lang="ru-RU" sz="1280" b="0" strike="noStrike" spc="-1" dirty="0">
                <a:solidFill>
                  <a:srgbClr val="000000"/>
                </a:solidFill>
                <a:latin typeface="Arial"/>
              </a:rPr>
              <a:t>ее оказания</a:t>
            </a:r>
          </a:p>
          <a:p>
            <a:pPr marL="244800" indent="-244800">
              <a:lnSpc>
                <a:spcPct val="100000"/>
              </a:lnSpc>
              <a:spcBef>
                <a:spcPts val="714"/>
              </a:spcBef>
              <a:buClr>
                <a:srgbClr val="00B050"/>
              </a:buClr>
              <a:buFont typeface="Wingdings" charset="2"/>
              <a:buChar char=""/>
            </a:pPr>
            <a:r>
              <a:rPr lang="ru-RU" sz="1280" b="0" strike="noStrike" spc="-1" dirty="0">
                <a:solidFill>
                  <a:srgbClr val="000000"/>
                </a:solidFill>
                <a:latin typeface="Arial"/>
              </a:rPr>
              <a:t>Доступность для граждан</a:t>
            </a:r>
            <a:r>
              <a:rPr sz="1280" dirty="0"/>
              <a:t/>
            </a:r>
            <a:br>
              <a:rPr sz="1280" dirty="0"/>
            </a:br>
            <a:r>
              <a:rPr lang="ru-RU" sz="1280" b="0" strike="noStrike" spc="-1" dirty="0">
                <a:solidFill>
                  <a:srgbClr val="000000"/>
                </a:solidFill>
                <a:latin typeface="Arial"/>
              </a:rPr>
              <a:t>с инвалидностью</a:t>
            </a:r>
          </a:p>
          <a:p>
            <a:pPr>
              <a:lnSpc>
                <a:spcPct val="100000"/>
              </a:lnSpc>
              <a:spcBef>
                <a:spcPts val="1715"/>
              </a:spcBef>
            </a:pPr>
            <a:r>
              <a:rPr lang="ru-RU" sz="1280" b="0" strike="noStrike" spc="-1" dirty="0">
                <a:solidFill>
                  <a:srgbClr val="000000"/>
                </a:solidFill>
                <a:latin typeface="Arial Black"/>
              </a:rPr>
              <a:t>оставить свое обращение</a:t>
            </a:r>
            <a:endParaRPr lang="ru-RU" sz="128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715"/>
              </a:spcBef>
            </a:pPr>
            <a:r>
              <a:rPr lang="ru-RU" sz="1280" b="0" strike="noStrike" spc="-1" dirty="0">
                <a:solidFill>
                  <a:srgbClr val="000000"/>
                </a:solidFill>
                <a:latin typeface="Arial Black"/>
              </a:rPr>
              <a:t>ознакомиться </a:t>
            </a:r>
            <a:r>
              <a:rPr sz="1280" dirty="0"/>
              <a:t/>
            </a:r>
            <a:br>
              <a:rPr sz="1280" dirty="0"/>
            </a:br>
            <a:r>
              <a:rPr lang="ru-RU" sz="1280" b="0" strike="noStrike" spc="-1" dirty="0">
                <a:solidFill>
                  <a:srgbClr val="000000"/>
                </a:solidFill>
                <a:latin typeface="Arial Black"/>
              </a:rPr>
              <a:t>с рейтингом организации</a:t>
            </a:r>
            <a:endParaRPr lang="ru-RU" sz="128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TextBox 7"/>
          <p:cNvSpPr/>
          <p:nvPr/>
        </p:nvSpPr>
        <p:spPr>
          <a:xfrm>
            <a:off x="2647800" y="1690920"/>
            <a:ext cx="4245120" cy="104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140" b="0" strike="noStrike" spc="-1" dirty="0">
                <a:solidFill>
                  <a:srgbClr val="FFFFFF"/>
                </a:solidFill>
                <a:latin typeface="Arial Black"/>
              </a:rPr>
              <a:t>ОЦЕНИТЕ</a:t>
            </a:r>
            <a:r>
              <a:rPr sz="3140" dirty="0"/>
              <a:t/>
            </a:r>
            <a:br>
              <a:rPr sz="3140" dirty="0"/>
            </a:br>
            <a:r>
              <a:rPr lang="ru-RU" sz="3140" b="0" strike="noStrike" spc="-1" dirty="0">
                <a:solidFill>
                  <a:srgbClr val="FFFFFF"/>
                </a:solidFill>
                <a:latin typeface="Arial Black"/>
              </a:rPr>
              <a:t>НАШУ РАБОТУ</a:t>
            </a:r>
            <a:endParaRPr lang="ru-RU" sz="314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Прямоугольник 8"/>
          <p:cNvSpPr/>
          <p:nvPr/>
        </p:nvSpPr>
        <p:spPr>
          <a:xfrm>
            <a:off x="921240" y="8858160"/>
            <a:ext cx="5748480" cy="52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30" b="0" strike="noStrike" spc="-1">
                <a:solidFill>
                  <a:srgbClr val="0E77BB"/>
                </a:solidFill>
                <a:latin typeface="Arial Black"/>
              </a:rPr>
              <a:t>Ваша оценка поможет нам стать лучше и убедиться, что все хорошо!</a:t>
            </a:r>
            <a:endParaRPr lang="ru-RU" sz="143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Прямоугольник 11"/>
          <p:cNvSpPr/>
          <p:nvPr/>
        </p:nvSpPr>
        <p:spPr>
          <a:xfrm>
            <a:off x="2697480" y="2846160"/>
            <a:ext cx="4028040" cy="74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30" b="0" strike="noStrike" spc="-1">
                <a:solidFill>
                  <a:srgbClr val="FFFFFF"/>
                </a:solidFill>
                <a:latin typeface="Arial"/>
              </a:rPr>
              <a:t>Чтобы оценить условия предоставления услуг наведите камеру Вашего телефона</a:t>
            </a:r>
            <a:r>
              <a:rPr sz="1430"/>
              <a:t/>
            </a:r>
            <a:br>
              <a:rPr sz="1430"/>
            </a:br>
            <a:r>
              <a:rPr lang="ru-RU" sz="1430" b="0" strike="noStrike" spc="-1">
                <a:solidFill>
                  <a:srgbClr val="FFFFFF"/>
                </a:solidFill>
                <a:latin typeface="Arial"/>
              </a:rPr>
              <a:t>и сканируйте QR-код</a:t>
            </a:r>
            <a:endParaRPr lang="ru-RU" sz="143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Овал 5"/>
          <p:cNvSpPr/>
          <p:nvPr/>
        </p:nvSpPr>
        <p:spPr>
          <a:xfrm>
            <a:off x="17640" y="1351800"/>
            <a:ext cx="2532960" cy="253296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12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20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0" name="Овал 14"/>
          <p:cNvSpPr/>
          <p:nvPr/>
        </p:nvSpPr>
        <p:spPr>
          <a:xfrm>
            <a:off x="354960" y="7560720"/>
            <a:ext cx="432000" cy="432000"/>
          </a:xfrm>
          <a:prstGeom prst="ellipse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20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51" name="Рисунок 19"/>
          <p:cNvPicPr/>
          <p:nvPr/>
        </p:nvPicPr>
        <p:blipFill>
          <a:blip r:embed="rId3"/>
          <a:stretch/>
        </p:blipFill>
        <p:spPr>
          <a:xfrm>
            <a:off x="480240" y="7695720"/>
            <a:ext cx="204120" cy="167760"/>
          </a:xfrm>
          <a:prstGeom prst="rect">
            <a:avLst/>
          </a:prstGeom>
          <a:ln w="0">
            <a:noFill/>
          </a:ln>
        </p:spPr>
      </p:pic>
      <p:pic>
        <p:nvPicPr>
          <p:cNvPr id="52" name="Рисунок 21"/>
          <p:cNvPicPr/>
          <p:nvPr/>
        </p:nvPicPr>
        <p:blipFill>
          <a:blip r:embed="rId4"/>
          <a:stretch/>
        </p:blipFill>
        <p:spPr>
          <a:xfrm>
            <a:off x="378000" y="8910720"/>
            <a:ext cx="421920" cy="378000"/>
          </a:xfrm>
          <a:prstGeom prst="rect">
            <a:avLst/>
          </a:prstGeom>
          <a:ln w="0">
            <a:noFill/>
          </a:ln>
        </p:spPr>
      </p:pic>
      <p:sp>
        <p:nvSpPr>
          <p:cNvPr id="53" name="Прямоугольник 24"/>
          <p:cNvSpPr/>
          <p:nvPr/>
        </p:nvSpPr>
        <p:spPr>
          <a:xfrm>
            <a:off x="921240" y="4083840"/>
            <a:ext cx="359856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28"/>
              </a:spcBef>
            </a:pPr>
            <a:r>
              <a:rPr lang="ru-RU" sz="2000" b="0" strike="noStrike" spc="-1">
                <a:solidFill>
                  <a:srgbClr val="0E77BB"/>
                </a:solidFill>
                <a:latin typeface="Arial Black"/>
              </a:rPr>
              <a:t>ВЫ МОЖЕТЕ: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Овал 25"/>
          <p:cNvSpPr/>
          <p:nvPr/>
        </p:nvSpPr>
        <p:spPr>
          <a:xfrm>
            <a:off x="354960" y="4431600"/>
            <a:ext cx="432000" cy="432000"/>
          </a:xfrm>
          <a:prstGeom prst="ellipse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20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5" name="Овал 26"/>
          <p:cNvSpPr/>
          <p:nvPr/>
        </p:nvSpPr>
        <p:spPr>
          <a:xfrm>
            <a:off x="354960" y="7034400"/>
            <a:ext cx="432000" cy="432000"/>
          </a:xfrm>
          <a:prstGeom prst="ellipse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20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56" name="Рисунок 28"/>
          <p:cNvPicPr/>
          <p:nvPr/>
        </p:nvPicPr>
        <p:blipFill>
          <a:blip r:embed="rId5"/>
          <a:stretch/>
        </p:blipFill>
        <p:spPr>
          <a:xfrm>
            <a:off x="476640" y="4556520"/>
            <a:ext cx="188640" cy="169200"/>
          </a:xfrm>
          <a:prstGeom prst="rect">
            <a:avLst/>
          </a:prstGeom>
          <a:ln w="0">
            <a:noFill/>
          </a:ln>
        </p:spPr>
      </p:pic>
      <p:pic>
        <p:nvPicPr>
          <p:cNvPr id="57" name="Рисунок 29"/>
          <p:cNvPicPr/>
          <p:nvPr/>
        </p:nvPicPr>
        <p:blipFill>
          <a:blip r:embed="rId6"/>
          <a:stretch/>
        </p:blipFill>
        <p:spPr>
          <a:xfrm>
            <a:off x="468000" y="7157880"/>
            <a:ext cx="206280" cy="185040"/>
          </a:xfrm>
          <a:prstGeom prst="rect">
            <a:avLst/>
          </a:prstGeom>
          <a:ln w="0">
            <a:noFill/>
          </a:ln>
        </p:spPr>
      </p:pic>
      <p:cxnSp>
        <p:nvCxnSpPr>
          <p:cNvPr id="58" name="Прямая соединительная линия 10"/>
          <p:cNvCxnSpPr/>
          <p:nvPr/>
        </p:nvCxnSpPr>
        <p:spPr>
          <a:xfrm>
            <a:off x="2606040" y="2784240"/>
            <a:ext cx="3992400" cy="360"/>
          </a:xfrm>
          <a:prstGeom prst="straightConnector1">
            <a:avLst/>
          </a:prstGeom>
          <a:ln w="28575">
            <a:solidFill>
              <a:srgbClr val="5B9BD5"/>
            </a:solidFill>
          </a:ln>
        </p:spPr>
      </p:cxnSp>
      <p:pic>
        <p:nvPicPr>
          <p:cNvPr id="62" name="Рисунок 3"/>
          <p:cNvPicPr/>
          <p:nvPr/>
        </p:nvPicPr>
        <p:blipFill>
          <a:blip r:embed="rId7"/>
          <a:stretch/>
        </p:blipFill>
        <p:spPr>
          <a:xfrm>
            <a:off x="3543120" y="5789520"/>
            <a:ext cx="3126600" cy="28879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189492"/>
              </p:ext>
            </p:extLst>
          </p:nvPr>
        </p:nvGraphicFramePr>
        <p:xfrm>
          <a:off x="1556792" y="200472"/>
          <a:ext cx="5041648" cy="945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1648"/>
              </a:tblGrid>
              <a:tr h="94576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Муниципальное автономное общеобразовательное учреждение города Набережные Челны 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«Средняя общеобразовательная школа №21»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" y="1690920"/>
            <a:ext cx="1681071" cy="1659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362</TotalTime>
  <Words>56</Words>
  <Application>Microsoft Office PowerPoint</Application>
  <PresentationFormat>Лист A4 (210x297 мм)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Нечаева Нина Васильевна</dc:creator>
  <dc:description/>
  <cp:lastModifiedBy>Olga_M</cp:lastModifiedBy>
  <cp:revision>34</cp:revision>
  <cp:lastPrinted>2023-08-02T12:13:29Z</cp:lastPrinted>
  <dcterms:created xsi:type="dcterms:W3CDTF">2023-08-02T11:27:24Z</dcterms:created>
  <dcterms:modified xsi:type="dcterms:W3CDTF">2026-05-08T07:04:30Z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Лист A4 (210x297 мм)</vt:lpwstr>
  </property>
  <property fmtid="{D5CDD505-2E9C-101B-9397-08002B2CF9AE}" pid="3" name="Slides">
    <vt:i4>1</vt:i4>
  </property>
</Properties>
</file>