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58" r:id="rId6"/>
    <p:sldId id="272" r:id="rId7"/>
    <p:sldId id="276" r:id="rId8"/>
    <p:sldId id="273" r:id="rId9"/>
    <p:sldId id="275" r:id="rId10"/>
    <p:sldId id="260" r:id="rId11"/>
    <p:sldId id="261" r:id="rId12"/>
    <p:sldId id="262" r:id="rId13"/>
    <p:sldId id="263" r:id="rId14"/>
    <p:sldId id="265" r:id="rId15"/>
    <p:sldId id="266" r:id="rId16"/>
    <p:sldId id="277" r:id="rId17"/>
    <p:sldId id="267" r:id="rId18"/>
    <p:sldId id="268" r:id="rId19"/>
    <p:sldId id="269" r:id="rId20"/>
    <p:sldId id="27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92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73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7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780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76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622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50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74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237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405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91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92D050"/>
            </a:gs>
            <a:gs pos="52000">
              <a:srgbClr val="FFFF00"/>
            </a:gs>
            <a:gs pos="83000">
              <a:srgbClr val="FF0000"/>
            </a:gs>
            <a:gs pos="100000">
              <a:srgbClr val="FF0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D41A9-192F-4731-BB62-A10B37FC0D02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D931-4B1A-4717-B454-7D61FB62C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505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6325" y="409575"/>
            <a:ext cx="10125075" cy="2638425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История </a:t>
            </a:r>
            <a:br>
              <a:rPr lang="ru-RU" b="1" i="1" dirty="0" smtClean="0"/>
            </a:br>
            <a:r>
              <a:rPr lang="ru-RU" b="1" i="1" dirty="0" smtClean="0"/>
              <a:t>создания города </a:t>
            </a:r>
            <a:br>
              <a:rPr lang="ru-RU" b="1" i="1" dirty="0" smtClean="0"/>
            </a:br>
            <a:r>
              <a:rPr lang="ru-RU" b="1" i="1" dirty="0" smtClean="0"/>
              <a:t>Набережные Челны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93369" y="4897315"/>
            <a:ext cx="3344740" cy="151765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Подготовила: </a:t>
            </a:r>
          </a:p>
          <a:p>
            <a:r>
              <a:rPr lang="ru-RU" dirty="0" smtClean="0"/>
              <a:t>ученица </a:t>
            </a:r>
            <a:r>
              <a:rPr lang="ru-RU" dirty="0"/>
              <a:t>9</a:t>
            </a:r>
            <a:r>
              <a:rPr lang="ru-RU" dirty="0" smtClean="0"/>
              <a:t> «М» класса МБОУ «СОШ № 19»</a:t>
            </a:r>
          </a:p>
          <a:p>
            <a:r>
              <a:rPr lang="ru-RU" dirty="0" err="1" smtClean="0"/>
              <a:t>Яндуганова</a:t>
            </a:r>
            <a:r>
              <a:rPr lang="ru-RU" dirty="0" smtClean="0"/>
              <a:t> Ева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1749" y="249238"/>
            <a:ext cx="1750362" cy="2119311"/>
          </a:xfrm>
          <a:prstGeom prst="rect">
            <a:avLst/>
          </a:prstGeom>
        </p:spPr>
      </p:pic>
      <p:sp>
        <p:nvSpPr>
          <p:cNvPr id="8" name="AutoShape 4" descr="Город и его название | Пикабу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177800" cy="1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0923" y="3048000"/>
            <a:ext cx="5847562" cy="34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1949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10156252" cy="19113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 1982 году город был переименован в Брежнев в память о советском партийном и государственном деятеле Л. И. Брежневе, но уже в 1988 году ему возвращено исконное название Набережные Челны.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052" y="279194"/>
            <a:ext cx="1499746" cy="1822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8126" y="2590799"/>
            <a:ext cx="4114800" cy="3552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8603" y="2681287"/>
            <a:ext cx="5390909" cy="334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921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365125"/>
            <a:ext cx="9582150" cy="213042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17 июля 1969 года состоялась символическая закладка блока с надписью «ЗДЕСЬ БУДЕТ ПОСТРОЕН КАМСКИЙ АВТОМОБИЛЬНЫЙ БАТЫР 1969-1974»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1527" y="279194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74" y="2018033"/>
            <a:ext cx="5744348" cy="4199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114" y="2287024"/>
            <a:ext cx="4814281" cy="383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29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0" y="365125"/>
            <a:ext cx="1499746" cy="18228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" y="565150"/>
            <a:ext cx="11153775" cy="6169025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Почему именно Набережные Челны были выбраны в качестве строительной площадки КАМАЗа из 70 других населенных пунктов огромной страны?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i="1" dirty="0" smtClean="0"/>
              <a:t>Потому что:</a:t>
            </a:r>
            <a:br>
              <a:rPr lang="ru-RU" sz="3100" b="1" i="1" dirty="0" smtClean="0"/>
            </a:br>
            <a:r>
              <a:rPr lang="ru-RU" sz="3100" b="1" i="1" dirty="0" smtClean="0"/>
              <a:t>- </a:t>
            </a:r>
            <a:r>
              <a:rPr lang="ru-RU" sz="3100" dirty="0" smtClean="0"/>
              <a:t>По своему географическому положению Набережные Челны находились в самом центре Советского Союза. </a:t>
            </a:r>
            <a:br>
              <a:rPr lang="ru-RU" sz="3100" dirty="0" smtClean="0"/>
            </a:br>
            <a:r>
              <a:rPr lang="ru-RU" sz="3100" dirty="0" smtClean="0"/>
              <a:t>- Судоходные реки Кама и Волга, близость железной дороги решали все проблемы с обеспечением стройки, строительными материалами, сырьём, оборудованием, комплектующими.</a:t>
            </a:r>
            <a:br>
              <a:rPr lang="ru-RU" sz="3100" dirty="0" smtClean="0"/>
            </a:br>
            <a:r>
              <a:rPr lang="ru-RU" sz="3100" dirty="0" smtClean="0"/>
              <a:t>- Наличие в регионе строительной организации «</a:t>
            </a:r>
            <a:r>
              <a:rPr lang="ru-RU" sz="3100" dirty="0" err="1" smtClean="0"/>
              <a:t>КамГЭСэнергострой</a:t>
            </a:r>
            <a:r>
              <a:rPr lang="ru-RU" sz="3100" dirty="0" smtClean="0"/>
              <a:t>» позволяло завершить строительство мощной ГЭС, заводские корпуса, а также построить новые жилые дома.</a:t>
            </a:r>
            <a:br>
              <a:rPr lang="ru-RU" sz="3100" dirty="0" smtClean="0"/>
            </a:br>
            <a:r>
              <a:rPr lang="ru-RU" sz="3100" dirty="0" smtClean="0"/>
              <a:t>- Активная политика руководителей Татарского обкома КПСС по отстаиванию  республиканских интересов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3065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365125"/>
            <a:ext cx="10582275" cy="4149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13 декабря 1969 года на строительстве КАМАЗа был </a:t>
            </a:r>
            <a:br>
              <a:rPr lang="ru-RU" sz="3100" dirty="0" smtClean="0"/>
            </a:br>
            <a:r>
              <a:rPr lang="ru-RU" sz="3100" dirty="0" smtClean="0"/>
              <a:t>вынут первый ковш грунта мёрзлой земли. </a:t>
            </a:r>
            <a:br>
              <a:rPr lang="ru-RU" sz="3100" dirty="0" smtClean="0"/>
            </a:br>
            <a:r>
              <a:rPr lang="ru-RU" sz="3100" dirty="0" smtClean="0"/>
              <a:t>Его вынул Михаил Тимофеевич Носков, работая </a:t>
            </a:r>
            <a:br>
              <a:rPr lang="ru-RU" sz="3100" dirty="0" smtClean="0"/>
            </a:br>
            <a:r>
              <a:rPr lang="ru-RU" sz="3100" dirty="0" smtClean="0"/>
              <a:t>на экскаваторе Э-100 №35 «Пионерский».</a:t>
            </a:r>
            <a:br>
              <a:rPr lang="ru-RU" sz="3100" dirty="0" smtClean="0"/>
            </a:br>
            <a:r>
              <a:rPr lang="ru-RU" sz="3100" dirty="0" smtClean="0"/>
              <a:t>Первый ковш грунта отвез шофер  С. </a:t>
            </a:r>
            <a:r>
              <a:rPr lang="ru-RU" sz="3100" dirty="0" err="1" smtClean="0"/>
              <a:t>Фатыхов</a:t>
            </a:r>
            <a:r>
              <a:rPr lang="ru-RU" sz="3100" dirty="0" smtClean="0"/>
              <a:t>, первыми бульдозеристами были </a:t>
            </a:r>
            <a:r>
              <a:rPr lang="ru-RU" sz="3100" dirty="0" err="1" smtClean="0"/>
              <a:t>В.Бухаров</a:t>
            </a:r>
            <a:r>
              <a:rPr lang="ru-RU" sz="3100" dirty="0" smtClean="0"/>
              <a:t> и </a:t>
            </a:r>
            <a:r>
              <a:rPr lang="ru-RU" sz="3100" dirty="0" err="1" smtClean="0"/>
              <a:t>М.Мингараев</a:t>
            </a:r>
            <a:r>
              <a:rPr lang="ru-RU" sz="3100" dirty="0" smtClean="0"/>
              <a:t>, первым скрепером в тот день управлял </a:t>
            </a:r>
            <a:r>
              <a:rPr lang="ru-RU" sz="3100" dirty="0" err="1" smtClean="0"/>
              <a:t>Ф.Насыров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Именно этот день и принято считать днем рождения комплекса заводов КАМАЗа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902" y="184150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3899327"/>
            <a:ext cx="4326389" cy="2757013"/>
          </a:xfrm>
          <a:prstGeom prst="rect">
            <a:avLst/>
          </a:prstGeom>
        </p:spPr>
      </p:pic>
      <p:pic>
        <p:nvPicPr>
          <p:cNvPr id="5" name="Picture 2" descr="D:\Подписанные фотографии\Начало строительства 1969-1974\Первый ковш земли на площадке КАМАЗа. 3-ий слева экскаваторщик М.Т. Носков. 1969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1136" y="3876221"/>
            <a:ext cx="4240766" cy="27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45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20" y="284323"/>
            <a:ext cx="9760580" cy="33652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>В январе 1970 года решением ЦК ВЛКСМ КАМАЗ объявлен Всесоюзной ударной комсомольской стройкой. </a:t>
            </a:r>
            <a:r>
              <a:rPr lang="ru-RU" sz="3100" dirty="0" smtClean="0"/>
              <a:t>История </a:t>
            </a:r>
            <a:r>
              <a:rPr lang="ru-RU" sz="3100" dirty="0"/>
              <a:t>формирования Набережных Челнов определила специфику менталитета жителей. В 1970—1980-е гг. в город потянулась самая энергичная часть молодежи СССР. Это были неравнодушные люди, способные вдохновиться большой идеей, а также самая мобильная часть общества, готовая, оставив уют и комфорт,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уехать </a:t>
            </a:r>
            <a:r>
              <a:rPr lang="ru-RU" sz="3100" dirty="0"/>
              <a:t>строить новый город и новый завод.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574" y="284323"/>
            <a:ext cx="1499746" cy="1822862"/>
          </a:xfrm>
          <a:prstGeom prst="rect">
            <a:avLst/>
          </a:prstGeom>
        </p:spPr>
      </p:pic>
      <p:pic>
        <p:nvPicPr>
          <p:cNvPr id="4" name="Picture 4" descr="D:\Подписанные фотографии\Начало строительства 1969-1974\Приехали на КАМАЗ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8165" y="2451122"/>
            <a:ext cx="2351031" cy="415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Подписанные фотографии\Партком и Комитет ВЛКСМ\Путевка комсомольска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9839" y="3734149"/>
            <a:ext cx="4488362" cy="296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chukhontsevan\Desktop\8poaOk96GS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950" y="3951914"/>
            <a:ext cx="2562307" cy="253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1971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77" y="240363"/>
            <a:ext cx="10310446" cy="31183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2800" dirty="0" smtClean="0"/>
              <a:t>         16 </a:t>
            </a:r>
            <a:r>
              <a:rPr lang="ru-RU" sz="2800" dirty="0"/>
              <a:t>февраля 1976 года с главного сборочного конвейера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сошёл </a:t>
            </a:r>
            <a:r>
              <a:rPr lang="ru-RU" sz="2800" dirty="0"/>
              <a:t>первый грузовик КАМАЗ-5320. </a:t>
            </a:r>
            <a:br>
              <a:rPr lang="ru-RU" sz="2800" dirty="0"/>
            </a:br>
            <a:r>
              <a:rPr lang="ru-RU" sz="2800" dirty="0"/>
              <a:t>           Право участия в сборке первого автомобиля завоевали 140 </a:t>
            </a:r>
            <a:r>
              <a:rPr lang="ru-RU" sz="2800" dirty="0" err="1"/>
              <a:t>камазовцев</a:t>
            </a:r>
            <a:r>
              <a:rPr lang="ru-RU" sz="2800" dirty="0"/>
              <a:t> - победителей социалистического соревнования.</a:t>
            </a:r>
            <a:br>
              <a:rPr lang="ru-RU" sz="2800" dirty="0"/>
            </a:br>
            <a:r>
              <a:rPr lang="ru-RU" sz="2800" dirty="0"/>
              <a:t>           В составе почетного экипажа первого автомобиля находились: водитель – испытатель Валерий </a:t>
            </a:r>
            <a:r>
              <a:rPr lang="ru-RU" sz="2800" dirty="0" err="1"/>
              <a:t>Перетолчин</a:t>
            </a:r>
            <a:r>
              <a:rPr lang="ru-RU" sz="2800" dirty="0"/>
              <a:t>, бригадир строителей </a:t>
            </a:r>
            <a:r>
              <a:rPr lang="ru-RU" sz="2800" dirty="0" err="1"/>
              <a:t>Рафис</a:t>
            </a:r>
            <a:r>
              <a:rPr lang="ru-RU" sz="2800" dirty="0"/>
              <a:t> </a:t>
            </a:r>
            <a:r>
              <a:rPr lang="ru-RU" sz="2800" dirty="0" err="1"/>
              <a:t>Сабирзянов</a:t>
            </a:r>
            <a:r>
              <a:rPr lang="ru-RU" sz="2800" dirty="0"/>
              <a:t> и известный монтажник  Дмитрий </a:t>
            </a:r>
            <a:r>
              <a:rPr lang="ru-RU" sz="2800" dirty="0" err="1"/>
              <a:t>Загребельный</a:t>
            </a:r>
            <a:r>
              <a:rPr lang="ru-RU" sz="2800" dirty="0" smtClean="0"/>
              <a:t>. 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835" y="240362"/>
            <a:ext cx="1499746" cy="1822862"/>
          </a:xfrm>
          <a:prstGeom prst="rect">
            <a:avLst/>
          </a:prstGeom>
        </p:spPr>
      </p:pic>
      <p:pic>
        <p:nvPicPr>
          <p:cNvPr id="4" name="Picture 4" descr="D:\Подписанные фотографии\АВЗ\16 февраля 1976\16 февраля 1976 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2823" y="3509179"/>
            <a:ext cx="2708031" cy="285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Подписанные фотографии\АВЗ\16 февраля 1976\16 февраля 1976 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069" y="3564138"/>
            <a:ext cx="4037285" cy="284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Подписанные фотографии\АВЗ\16 февраля 1976\16 февраля 1976  (8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1347" y="3483764"/>
            <a:ext cx="3277783" cy="303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959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46" y="365125"/>
            <a:ext cx="10023231" cy="3978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В постсоветский период в 1990-е годы моногород испытал стагнацию в связи с общим для страны упадком промышленности, а также крупным пожаром с полным разрушением завода двигателей КАМАЗа 1993 года. 14 апреля 1993 года на Заводе двигателей произошел крупный пожар. </a:t>
            </a:r>
            <a:br>
              <a:rPr lang="ru-RU" sz="2800" dirty="0"/>
            </a:br>
            <a:r>
              <a:rPr lang="ru-RU" sz="2800" dirty="0"/>
              <a:t>Последствия пожара были катастрофическими. </a:t>
            </a:r>
            <a:r>
              <a:rPr lang="ru-RU" sz="2800" dirty="0" smtClean="0"/>
              <a:t>События сопровождались разгулом преступности.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Но уже  2 апреля 1994 года в отстроенном корпусе был собран первый после пожара двигатель КАМАЗ.</a:t>
            </a:r>
            <a:br>
              <a:rPr lang="ru-RU" sz="2800" dirty="0"/>
            </a:br>
            <a:r>
              <a:rPr lang="ru-RU" sz="2800" dirty="0"/>
              <a:t>24 декабря 1996 года состоялся первый после восстановления пуск главного конвейера сборки двигателей.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419" y="196400"/>
            <a:ext cx="1499746" cy="1822862"/>
          </a:xfrm>
          <a:prstGeom prst="rect">
            <a:avLst/>
          </a:prstGeom>
        </p:spPr>
      </p:pic>
      <p:pic>
        <p:nvPicPr>
          <p:cNvPr id="4" name="Picture 2" descr="D:\Подписанные фотографии\ЗД\ЗД пожа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4571" y="3772488"/>
            <a:ext cx="3861414" cy="294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:\Подписанные фотографии\ЗД\ЗД отстраивается после пожар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79" y="3805681"/>
            <a:ext cx="3955060" cy="29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254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485" y="365125"/>
            <a:ext cx="9759461" cy="2738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Развитие КАМАЗа развивалось быстрыми темпами </a:t>
            </a:r>
            <a:br>
              <a:rPr lang="ru-RU" sz="3100" dirty="0" smtClean="0"/>
            </a:br>
            <a:r>
              <a:rPr lang="ru-RU" sz="3100" dirty="0" smtClean="0"/>
              <a:t>и уже 15 </a:t>
            </a:r>
            <a:r>
              <a:rPr lang="ru-RU" sz="3100" dirty="0"/>
              <a:t>февраля 2012 с главного сборочного конвейера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Автомобильного </a:t>
            </a:r>
            <a:r>
              <a:rPr lang="ru-RU" sz="3100" dirty="0"/>
              <a:t>завода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сошел </a:t>
            </a:r>
            <a:r>
              <a:rPr lang="ru-RU" sz="3100" dirty="0"/>
              <a:t>2 000 000 </a:t>
            </a:r>
            <a:r>
              <a:rPr lang="ru-RU" sz="3100" dirty="0" smtClean="0"/>
              <a:t>грузовик </a:t>
            </a:r>
            <a:r>
              <a:rPr lang="ru-RU" sz="3100" dirty="0"/>
              <a:t>КАМАЗ-6522. </a:t>
            </a:r>
            <a:br>
              <a:rPr lang="ru-RU" sz="3100" dirty="0"/>
            </a:br>
            <a:r>
              <a:rPr lang="ru-RU" sz="3100" dirty="0"/>
              <a:t>На торжественном мероприятии присутствовал Председатель Правительства РФ Владимир Владимирович Путин.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720" y="187608"/>
            <a:ext cx="1499746" cy="1822862"/>
          </a:xfrm>
          <a:prstGeom prst="rect">
            <a:avLst/>
          </a:prstGeom>
        </p:spPr>
      </p:pic>
      <p:pic>
        <p:nvPicPr>
          <p:cNvPr id="4" name="Picture 3" descr="D:\Подписанные фотографии\АВЗ\2 000 000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016" y="3812893"/>
            <a:ext cx="4183102" cy="28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Подписанные фотографии\АВЗ\2 000 000 КАМАЗ Пут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8282" y="2872116"/>
            <a:ext cx="3669594" cy="259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Подписанные фотографии\АВЗ\2 000 000 камазовц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8002" y="3818468"/>
            <a:ext cx="4176464" cy="280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4361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992" y="365125"/>
            <a:ext cx="10498016" cy="191208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 настоящее время "КАМАЗ</a:t>
            </a:r>
            <a:r>
              <a:rPr lang="ru-RU" sz="2800" dirty="0"/>
              <a:t>" — это не просто символ города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Это и знаменитый грузовик, и завод, благодаря которому Набережные Челны стали городом, известным во всем мире.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043" y="231569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180" y="4079646"/>
            <a:ext cx="3919597" cy="26083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743" y="2093144"/>
            <a:ext cx="3678155" cy="2284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5131" y="2688501"/>
            <a:ext cx="3709422" cy="33779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8333" y="2117286"/>
            <a:ext cx="2885363" cy="1920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59" y="4284089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7172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0462846" cy="177140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Сейчас Набережные </a:t>
            </a:r>
            <a:r>
              <a:rPr lang="ru-RU" sz="2800" dirty="0"/>
              <a:t>Челны —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крупный </a:t>
            </a:r>
            <a:r>
              <a:rPr lang="ru-RU" sz="2800" dirty="0"/>
              <a:t>промышленный центр на Каме.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Наибольшее </a:t>
            </a:r>
            <a:r>
              <a:rPr lang="ru-RU" sz="2800" dirty="0"/>
              <a:t>развитие получили следующие отрасли: машиностроение, электроэнергетика, строительная индустрия, пищевая и перерабатывающая промышленность.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796" y="196399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9135" y="2395744"/>
            <a:ext cx="2695575" cy="1695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068" y="4429125"/>
            <a:ext cx="2585516" cy="2015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985" y="2305257"/>
            <a:ext cx="2505075" cy="18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786" y="2305257"/>
            <a:ext cx="2755726" cy="18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61" y="4429125"/>
            <a:ext cx="2726193" cy="20420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4350" y="2348119"/>
            <a:ext cx="2619375" cy="1743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9135" y="4500562"/>
            <a:ext cx="2619375" cy="17430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6888" y="4716689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750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386589"/>
            <a:ext cx="9277349" cy="27090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Город Набережные Челны имеет богатую историю, глубоко уходящую корнями еще в середину третьего тысячелетия до нашей эры,  в так называемую «бронзовую» эпоху.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AutoShape 2" descr="История Набережных Челнов — Википедия"/>
          <p:cNvSpPr>
            <a:spLocks noChangeAspect="1" noChangeArrowheads="1"/>
          </p:cNvSpPr>
          <p:nvPr/>
        </p:nvSpPr>
        <p:spPr bwMode="auto">
          <a:xfrm>
            <a:off x="1108074" y="2417762"/>
            <a:ext cx="1116009" cy="111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История города Набережные Челны"/>
          <p:cNvSpPr>
            <a:spLocks noChangeAspect="1" noChangeArrowheads="1"/>
          </p:cNvSpPr>
          <p:nvPr/>
        </p:nvSpPr>
        <p:spPr bwMode="auto">
          <a:xfrm>
            <a:off x="942975" y="-2021318"/>
            <a:ext cx="326059" cy="3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651" y="209549"/>
            <a:ext cx="1500381" cy="18192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6" y="2590800"/>
            <a:ext cx="4800600" cy="36004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3615" y="2608673"/>
            <a:ext cx="4721226" cy="358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5120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8" y="365125"/>
            <a:ext cx="9724292" cy="21406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Набережные Челны — «город инициативных людей</a:t>
            </a:r>
            <a:r>
              <a:rPr lang="ru-RU" sz="2800" dirty="0" smtClean="0"/>
              <a:t>», креативных людей и идей, </a:t>
            </a:r>
            <a:r>
              <a:rPr lang="ru-RU" sz="2800" dirty="0"/>
              <a:t>«потомков </a:t>
            </a:r>
            <a:r>
              <a:rPr lang="ru-RU" sz="2800" dirty="0" err="1"/>
              <a:t>первостроителей</a:t>
            </a:r>
            <a:r>
              <a:rPr lang="ru-RU" sz="2800" dirty="0"/>
              <a:t> «КамАЗа». </a:t>
            </a:r>
            <a:r>
              <a:rPr lang="ru-RU" sz="2800" dirty="0" err="1"/>
              <a:t>Челнинцы</a:t>
            </a:r>
            <a:r>
              <a:rPr lang="ru-RU" sz="2800" dirty="0"/>
              <a:t> участвуют в </a:t>
            </a:r>
            <a:r>
              <a:rPr lang="ru-RU" sz="2800" dirty="0" smtClean="0"/>
              <a:t>культурной жизни города, </a:t>
            </a:r>
            <a:r>
              <a:rPr lang="ru-RU" sz="2800" dirty="0"/>
              <a:t>в развитии городских пространств, благоустройстве дворов, в разного рода волонтерских движениях</a:t>
            </a:r>
            <a:r>
              <a:rPr lang="ru-RU" sz="2800" dirty="0" smtClean="0"/>
              <a:t>. С каждым годом наш город всё красивее и прекраснее.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873" y="231569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458" y="2118724"/>
            <a:ext cx="2923404" cy="1920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9703" y="4557722"/>
            <a:ext cx="2619375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5430" y="2223407"/>
            <a:ext cx="2876728" cy="19143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03" y="4377467"/>
            <a:ext cx="2982386" cy="1984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8862" y="4377467"/>
            <a:ext cx="2804783" cy="2103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2895" y="2174066"/>
            <a:ext cx="2950874" cy="19636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55136" y="4471489"/>
            <a:ext cx="3019837" cy="20095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7802" y="229644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619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25" y="365125"/>
            <a:ext cx="11449050" cy="221615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Первое поселение, которое положило начало зарождению нового города, возникло еще в 1626 </a:t>
            </a:r>
            <a:r>
              <a:rPr lang="ru-RU" sz="2800" dirty="0" smtClean="0"/>
              <a:t>году.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Правда, сначала оно называлось </a:t>
            </a:r>
            <a:r>
              <a:rPr lang="ru-RU" sz="2800" dirty="0" smtClean="0"/>
              <a:t>Чалнинский </a:t>
            </a:r>
            <a:r>
              <a:rPr lang="ru-RU" sz="2800" dirty="0" smtClean="0"/>
              <a:t>починок, а позже – Береговые и Бережные, наконец, последнее его название – Набережные Челны (Яр </a:t>
            </a:r>
            <a:r>
              <a:rPr lang="ru-RU" sz="2800" dirty="0" err="1" smtClean="0"/>
              <a:t>Чаллы</a:t>
            </a:r>
            <a:r>
              <a:rPr lang="ru-RU" sz="2800" dirty="0" smtClean="0"/>
              <a:t>) прижилось  до сегодняшних дней.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01370"/>
            <a:ext cx="4816257" cy="3407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986" y="2958694"/>
            <a:ext cx="4694327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7109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25875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1203" y="372105"/>
            <a:ext cx="100462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+mj-lt"/>
              </a:rPr>
              <a:t>В те времена большая часть поселений находилась на мысе из красной глины, сильно выступающем  в реку Кама, отчего он напоминал нос лодки - чёлн. </a:t>
            </a:r>
          </a:p>
          <a:p>
            <a:pPr algn="ctr"/>
            <a:r>
              <a:rPr lang="ru-RU" sz="2800" dirty="0" smtClean="0">
                <a:latin typeface="+mj-lt"/>
              </a:rPr>
              <a:t>Отсюда и появились в названии «челны».</a:t>
            </a:r>
            <a:endParaRPr lang="ru-RU" sz="280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3223" y="2439977"/>
            <a:ext cx="5274052" cy="3950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052" y="212519"/>
            <a:ext cx="1499746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5984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365126"/>
            <a:ext cx="10332831" cy="286165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Постановлением ВЦИК СССР от 10 августа 1930 года селу Набережные Челны присвоен статус города. Жителей тогда насчитывалось 9300 человек. Город сформировался из двух стоящих рядом сёл, разделённых рекой </a:t>
            </a:r>
            <a:r>
              <a:rPr lang="ru-RU" sz="2800" dirty="0" err="1" smtClean="0"/>
              <a:t>Мелекеской</a:t>
            </a:r>
            <a:r>
              <a:rPr lang="ru-RU" sz="2800" dirty="0" smtClean="0"/>
              <a:t>, — Мысовые Челны и Бережные Челны. Из промышленных предприятий на тот момент действовали: 31 мельница, различные артели, лесозавод «Республиканец», артели «Победа», «Красная заря», «Металлист».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677" y="260144"/>
            <a:ext cx="1499746" cy="1822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7028" y="3343275"/>
            <a:ext cx="4694836" cy="3124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177" y="3343275"/>
            <a:ext cx="4587486" cy="305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130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0102766" cy="405740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В начале ХХ века Бережные Челны представляют собой большое и богатое торговое село. Наиболее важной частью была улица Дворянская (ныне Центральная). Эта старинная улица обозначена на планах середины и конца 19 века. Она имела большую функциональную нагрузку, являясь почтовым трактом из Елабуги в Мензелинск. Дома на Центральной улице деревянные и каменные в 2 этажа. На первом этаже купцы держали свои лавки и магазины, а на втором жили со своими семьями. Улица Дворянская стала главной улицей села, на которой находились конторы крупнейших пароходств Волжско-Камского бассейна и наиболее влиятельных хлебных торговцев.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666" y="249153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9292" y="4538503"/>
            <a:ext cx="4273062" cy="213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37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78" y="365124"/>
            <a:ext cx="10225454" cy="2764937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Мысовые Челны и слобода Бережная с первых десятилетий своего существования становятся торгово-ремесленными поселениями. Здесь люди занимались рыболовством, переработкой дерева, пушным промыслом, бурлачили на купеческих речных караванах. </a:t>
            </a:r>
            <a:r>
              <a:rPr lang="ru-RU" sz="2800" dirty="0" smtClean="0"/>
              <a:t>Во второй половине XIX века Бережные Челны постепенно превращаются в торговый и деловой центр на Нижней Каме.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873" y="284323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238" y="3203328"/>
            <a:ext cx="3267809" cy="3267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2300" y="3307840"/>
            <a:ext cx="4876800" cy="3252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2723" y="3277504"/>
            <a:ext cx="2310545" cy="31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6923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785" y="365125"/>
            <a:ext cx="9997257" cy="3582621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Символом города стал крупнейший в России речной элеватор емкостью 2 млн. пудов хлеба. Построен под руководством иностранных фирм и специалистов в 1914-1917 гг. на средства Государственного банка России. В эксплуатацию объект был принят в 1917 году. Построенное на крутом речном откосе, здание словно стекает величественными объемами к реке.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ныне продолжающий действовать Челнинский элеватор является памятником истории и архитектуры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042" y="196400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697" y="3947746"/>
            <a:ext cx="4314884" cy="2509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4364" y="4315096"/>
            <a:ext cx="2765913" cy="2026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5061" y="3947746"/>
            <a:ext cx="4454453" cy="249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7267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85" y="365125"/>
            <a:ext cx="10559562" cy="3802429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В годы Великой Отечественной войны Челнинский район находился в тылу страны. Около 14 тысяч </a:t>
            </a:r>
            <a:r>
              <a:rPr lang="ru-RU" sz="2800" dirty="0" err="1"/>
              <a:t>челнинцев</a:t>
            </a:r>
            <a:r>
              <a:rPr lang="ru-RU" sz="2800" dirty="0"/>
              <a:t> ушли на фронт, из них 8,5 тысяч не вернулись обратно. В первые годы войны в город было эвакуировано 8 детских </a:t>
            </a:r>
            <a:r>
              <a:rPr lang="ru-RU" sz="2800" dirty="0" smtClean="0"/>
              <a:t>домов, </a:t>
            </a:r>
            <a:r>
              <a:rPr lang="ru-RU" sz="2800" dirty="0"/>
              <a:t>4 из них остались в городе, 4 распределили по району. </a:t>
            </a:r>
            <a:r>
              <a:rPr lang="ru-RU" sz="2800" dirty="0" smtClean="0"/>
              <a:t>Из </a:t>
            </a:r>
            <a:r>
              <a:rPr lang="ru-RU" sz="2800" dirty="0"/>
              <a:t>Вышнего Волочка эвакуирован ткацкий комбинат. За годы Великой </a:t>
            </a:r>
            <a:r>
              <a:rPr lang="ru-RU" sz="2800" dirty="0" err="1"/>
              <a:t>Отечественой</a:t>
            </a:r>
            <a:r>
              <a:rPr lang="ru-RU" sz="2800" dirty="0"/>
              <a:t> войны 12 наших земляков были удостоены звания "Герой Советского Союза", а один человек стал полным кавалером Ордена Славы. Более 2800 человек были награждены орденами и медалями СССР.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4458" y="266739"/>
            <a:ext cx="1499746" cy="182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1736" y="4052020"/>
            <a:ext cx="4026472" cy="26794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586" y="4052020"/>
            <a:ext cx="4099376" cy="272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9848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725</Words>
  <Application>Microsoft Office PowerPoint</Application>
  <PresentationFormat>Произвольный</PresentationFormat>
  <Paragraphs>25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История  создания города  Набережные Челны</vt:lpstr>
      <vt:lpstr>Город Набережные Челны имеет богатую историю, глубоко уходящую корнями еще в середину третьего тысячелетия до нашей эры,  в так называемую «бронзовую» эпоху.   </vt:lpstr>
      <vt:lpstr>Первое поселение, которое положило начало зарождению нового города, возникло еще в 1626 году.  Правда, сначала оно называлось Чалнинский починок, а позже – Береговые и Бережные, наконец, последнее его название – Набережные Челны (Яр Чаллы) прижилось  до сегодняшних дней. </vt:lpstr>
      <vt:lpstr>  </vt:lpstr>
      <vt:lpstr>Постановлением ВЦИК СССР от 10 августа 1930 года селу Набережные Челны присвоен статус города. Жителей тогда насчитывалось 9300 человек. Город сформировался из двух стоящих рядом сёл, разделённых рекой Мелекеской, — Мысовые Челны и Бережные Челны. Из промышленных предприятий на тот момент действовали: 31 мельница, различные артели, лесозавод «Республиканец», артели «Победа», «Красная заря», «Металлист».</vt:lpstr>
      <vt:lpstr>В начале ХХ века Бережные Челны представляют собой большое и богатое торговое село. Наиболее важной частью была улица Дворянская (ныне Центральная). Эта старинная улица обозначена на планах середины и конца 19 века. Она имела большую функциональную нагрузку, являясь почтовым трактом из Елабуги в Мензелинск. Дома на Центральной улице деревянные и каменные в 2 этажа. На первом этаже купцы держали свои лавки и магазины, а на втором жили со своими семьями. Улица Дворянская стала главной улицей села, на которой находились конторы крупнейших пароходств Волжско-Камского бассейна и наиболее влиятельных хлебных торговцев.</vt:lpstr>
      <vt:lpstr>Мысовые Челны и слобода Бережная с первых десятилетий своего существования становятся торгово-ремесленными поселениями. Здесь люди занимались рыболовством, переработкой дерева, пушным промыслом, бурлачили на купеческих речных караванах. Во второй половине XIX века Бережные Челны постепенно превращаются в торговый и деловой центр на Нижней Каме.</vt:lpstr>
      <vt:lpstr>Символом города стал крупнейший в России речной элеватор емкостью 2 млн. пудов хлеба. Построен под руководством иностранных фирм и специалистов в 1914-1917 гг. на средства Государственного банка России. В эксплуатацию объект был принят в 1917 году. Построенное на крутом речном откосе, здание словно стекает величественными объемами к реке.  И ныне продолжающий действовать Челнинский элеватор является памятником истории и архитектуры. </vt:lpstr>
      <vt:lpstr>В годы Великой Отечественной войны Челнинский район находился в тылу страны. Около 14 тысяч челнинцев ушли на фронт, из них 8,5 тысяч не вернулись обратно. В первые годы войны в город было эвакуировано 8 детских домов, 4 из них остались в городе, 4 распределили по району. Из Вышнего Волочка эвакуирован ткацкий комбинат. За годы Великой Отечественой войны 12 наших земляков были удостоены звания "Герой Советского Союза", а один человек стал полным кавалером Ордена Славы. Более 2800 человек были награждены орденами и медалями СССР.</vt:lpstr>
      <vt:lpstr>В 1982 году город был переименован в Брежнев в память о советском партийном и государственном деятеле Л. И. Брежневе, но уже в 1988 году ему возвращено исконное название Набережные Челны.</vt:lpstr>
      <vt:lpstr>17 июля 1969 года состоялась символическая закладка блока с надписью «ЗДЕСЬ БУДЕТ ПОСТРОЕН КАМСКИЙ АВТОМОБИЛЬНЫЙ БАТЫР 1969-1974»   </vt:lpstr>
      <vt:lpstr>Почему именно Набережные Челны были выбраны в качестве строительной площадки КАМАЗа из 70 других населенных пунктов огромной страны?  Потому что: - По своему географическому положению Набережные Челны находились в самом центре Советского Союза.  - Судоходные реки Кама и Волга, близость железной дороги решали все проблемы с обеспечением стройки, строительными материалами, сырьём, оборудованием, комплектующими. - Наличие в регионе строительной организации «КамГЭСэнергострой» позволяло завершить строительство мощной ГЭС, заводские корпуса, а также построить новые жилые дома. - Активная политика руководителей Татарского обкома КПСС по отстаиванию  республиканских интересов </vt:lpstr>
      <vt:lpstr>13 декабря 1969 года на строительстве КАМАЗа был  вынут первый ковш грунта мёрзлой земли.  Его вынул Михаил Тимофеевич Носков, работая  на экскаваторе Э-100 №35 «Пионерский». Первый ковш грунта отвез шофер  С. Фатыхов, первыми бульдозеристами были В.Бухаров и М.Мингараев, первым скрепером в тот день управлял Ф.Насыров Именно этот день и принято считать днем рождения комплекса заводов КАМАЗа </vt:lpstr>
      <vt:lpstr>В январе 1970 года решением ЦК ВЛКСМ КАМАЗ объявлен Всесоюзной ударной комсомольской стройкой. История формирования Набережных Челнов определила специфику менталитета жителей. В 1970—1980-е гг. в город потянулась самая энергичная часть молодежи СССР. Это были неравнодушные люди, способные вдохновиться большой идеей, а также самая мобильная часть общества, готовая, оставив уют и комфорт,  уехать строить новый город и новый завод. </vt:lpstr>
      <vt:lpstr>          16 февраля 1976 года с главного сборочного конвейера  сошёл первый грузовик КАМАЗ-5320.             Право участия в сборке первого автомобиля завоевали 140 камазовцев - победителей социалистического соревнования.            В составе почетного экипажа первого автомобиля находились: водитель – испытатель Валерий Перетолчин, бригадир строителей Рафис Сабирзянов и известный монтажник  Дмитрий Загребельный.  </vt:lpstr>
      <vt:lpstr>В постсоветский период в 1990-е годы моногород испытал стагнацию в связи с общим для страны упадком промышленности, а также крупным пожаром с полным разрушением завода двигателей КАМАЗа 1993 года. 14 апреля 1993 года на Заводе двигателей произошел крупный пожар.  Последствия пожара были катастрофическими. События сопровождались разгулом преступности. Но уже  2 апреля 1994 года в отстроенном корпусе был собран первый после пожара двигатель КАМАЗ. 24 декабря 1996 года состоялся первый после восстановления пуск главного конвейера сборки двигателей.  </vt:lpstr>
      <vt:lpstr>Развитие КАМАЗа развивалось быстрыми темпами  и уже 15 февраля 2012 с главного сборочного конвейера  Автомобильного завода  сошел 2 000 000 грузовик КАМАЗ-6522.  На торжественном мероприятии присутствовал Председатель Правительства РФ Владимир Владимирович Путин. </vt:lpstr>
      <vt:lpstr>В настоящее время "КАМАЗ" — это не просто символ города.  Это и знаменитый грузовик, и завод, благодаря которому Набережные Челны стали городом, известным во всем мире.</vt:lpstr>
      <vt:lpstr>Сейчас Набережные Челны —  крупный промышленный центр на Каме.  Наибольшее развитие получили следующие отрасли: машиностроение, электроэнергетика, строительная индустрия, пищевая и перерабатывающая промышленность. </vt:lpstr>
      <vt:lpstr>Набережные Челны — «город инициативных людей», креативных людей и идей, «потомков первостроителей «КамАЗа». Челнинцы участвуют в культурной жизни города, в развитии городских пространств, благоустройстве дворов, в разного рода волонтерских движениях. С каждым годом наш город всё красивее и прекраснее.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 создания города  Набережные Челны</dc:title>
  <dc:creator>Павлова Анастасия Леонидовна</dc:creator>
  <cp:lastModifiedBy>User</cp:lastModifiedBy>
  <cp:revision>16</cp:revision>
  <dcterms:created xsi:type="dcterms:W3CDTF">2024-04-04T10:04:32Z</dcterms:created>
  <dcterms:modified xsi:type="dcterms:W3CDTF">2024-04-08T05:48:19Z</dcterms:modified>
</cp:coreProperties>
</file>