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71" r:id="rId2"/>
    <p:sldId id="281" r:id="rId3"/>
    <p:sldId id="293" r:id="rId4"/>
    <p:sldId id="298" r:id="rId5"/>
    <p:sldId id="297" r:id="rId6"/>
    <p:sldId id="319" r:id="rId7"/>
    <p:sldId id="326" r:id="rId8"/>
    <p:sldId id="332" r:id="rId9"/>
    <p:sldId id="296" r:id="rId10"/>
    <p:sldId id="295" r:id="rId11"/>
    <p:sldId id="320" r:id="rId12"/>
    <p:sldId id="327" r:id="rId13"/>
    <p:sldId id="328" r:id="rId14"/>
    <p:sldId id="342" r:id="rId15"/>
    <p:sldId id="329" r:id="rId16"/>
    <p:sldId id="294" r:id="rId17"/>
    <p:sldId id="321" r:id="rId18"/>
    <p:sldId id="330" r:id="rId19"/>
    <p:sldId id="331" r:id="rId20"/>
    <p:sldId id="318" r:id="rId21"/>
    <p:sldId id="314" r:id="rId22"/>
    <p:sldId id="315" r:id="rId23"/>
    <p:sldId id="317" r:id="rId24"/>
    <p:sldId id="300" r:id="rId25"/>
    <p:sldId id="303" r:id="rId26"/>
    <p:sldId id="333" r:id="rId27"/>
    <p:sldId id="335" r:id="rId28"/>
    <p:sldId id="336" r:id="rId29"/>
    <p:sldId id="337" r:id="rId30"/>
    <p:sldId id="338" r:id="rId31"/>
    <p:sldId id="334" r:id="rId32"/>
    <p:sldId id="339" r:id="rId33"/>
    <p:sldId id="340" r:id="rId34"/>
    <p:sldId id="304" r:id="rId35"/>
    <p:sldId id="305" r:id="rId36"/>
    <p:sldId id="283" r:id="rId37"/>
    <p:sldId id="322" r:id="rId38"/>
    <p:sldId id="284" r:id="rId39"/>
    <p:sldId id="323" r:id="rId40"/>
    <p:sldId id="306" r:id="rId41"/>
    <p:sldId id="341" r:id="rId42"/>
    <p:sldId id="316" r:id="rId43"/>
    <p:sldId id="324" r:id="rId44"/>
    <p:sldId id="343" r:id="rId45"/>
    <p:sldId id="307" r:id="rId46"/>
    <p:sldId id="308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A8F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950" autoAdjust="0"/>
  </p:normalViewPr>
  <p:slideViewPr>
    <p:cSldViewPr>
      <p:cViewPr>
        <p:scale>
          <a:sx n="110" d="100"/>
          <a:sy n="110" d="100"/>
        </p:scale>
        <p:origin x="-164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358CF51-A8B8-4896-999A-11CAE81D374F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B7B4941-8D5D-4578-A1A7-E54C035A3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D08B3C-0F48-436E-8694-46A1B78D3314}" type="slidenum">
              <a:rPr lang="ru-RU" smtClean="0"/>
              <a:pPr/>
              <a:t>41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tt-RU" smtClean="0"/>
              <a:t> 200</a:t>
            </a: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3FADA9-80CC-4450-86E8-1D339421A503}" type="slidenum">
              <a:rPr lang="ru-RU" smtClean="0"/>
              <a:pPr/>
              <a:t>46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EB74F-7495-4D04-87A4-3B79BAC47040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1F5E6-940C-4C8F-83D1-58342AF7E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3BB48-76DF-4AA9-889A-8C1EC8DDC4F1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5BFC-1E4C-44D2-B478-0135FB8FC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14690-05E6-4299-A9D3-F079A8B2AB7B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3F0BD-D5F7-4946-974F-6BE93622CE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16C8-B819-4BB1-87FC-CDD2797657F6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E4A95-74D6-4AA1-BB66-34BA5F4EC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A25FA-DB19-4CFC-A0F9-666B9010738D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7EF35-A616-49CE-923D-BF6628093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05294-6C1E-4C94-ADA5-BC94175D6055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68D15-EBCD-4FCA-8F93-AA832FCE7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4140-173A-4610-AB9A-2372ABCBD5AA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988B8-B6BB-42F0-8245-36C0EAB39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5D664-B13A-45C7-8F56-97D00549E7A0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64848-5D66-4052-881B-F883F6421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0EAFC-0F0C-40A7-BB6A-0AF59BC35DCA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4293E-1B52-425B-A900-94D3AD43D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A5CC0-BE66-4CEA-AF95-8A8995D81D7F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4651D-F13B-40E4-B300-54C9CB7C7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AF3E5-1F4D-4BF9-9673-3092F2DFBA52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F85D-A83C-4776-AB8E-9EEC82C62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78F877-3B96-410F-9E03-09273FD8221D}" type="datetimeFigureOut">
              <a:rPr lang="ru-RU"/>
              <a:pPr>
                <a:defRPr/>
              </a:pPr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441B48-0B72-48EC-8796-C93B647C9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wmf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school11\Мои документы\обои\u22_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285875" y="571500"/>
            <a:ext cx="6715125" cy="3500438"/>
          </a:xfrm>
          <a:ln w="28575">
            <a:solidFill>
              <a:schemeClr val="tx1"/>
            </a:solidFill>
            <a:prstDash val="lgDashDotDot"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dirty="0" smtClean="0">
                <a:solidFill>
                  <a:schemeClr val="tx2">
                    <a:lumMod val="50000"/>
                  </a:schemeClr>
                </a:solidFill>
              </a:rPr>
              <a:t>Реализация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Приоритетного  национального проекта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«Образование»:  лучшие учителя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города Набережные Челны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бюджетного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образовательного учреждения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«Средняя общеобразовательная школа №11»</a:t>
            </a:r>
            <a:endParaRPr lang="en-US" sz="2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4313" y="0"/>
            <a:ext cx="8643937" cy="23574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Результаты конкурсов, творческих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научно-исследовательских работ</a:t>
            </a:r>
            <a:r>
              <a:rPr lang="ru-RU" sz="3600" dirty="0">
                <a:latin typeface="+mj-lt"/>
                <a:ea typeface="+mj-ea"/>
                <a:cs typeface="+mj-cs"/>
              </a:rPr>
              <a:t/>
            </a:r>
            <a:br>
              <a:rPr lang="ru-RU" sz="3600" dirty="0">
                <a:latin typeface="+mj-lt"/>
                <a:ea typeface="+mj-ea"/>
                <a:cs typeface="+mj-cs"/>
              </a:rPr>
            </a:b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11267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0"/>
            <a:ext cx="110013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493" name="Group 301"/>
          <p:cNvGraphicFramePr>
            <a:graphicFrameLocks noGrp="1"/>
          </p:cNvGraphicFramePr>
          <p:nvPr/>
        </p:nvGraphicFramePr>
        <p:xfrm>
          <a:off x="323850" y="1700213"/>
          <a:ext cx="8458200" cy="4860925"/>
        </p:xfrm>
        <a:graphic>
          <a:graphicData uri="http://schemas.openxmlformats.org/drawingml/2006/table">
            <a:tbl>
              <a:tblPr/>
              <a:tblGrid>
                <a:gridCol w="412750"/>
                <a:gridCol w="3525838"/>
                <a:gridCol w="644525"/>
                <a:gridCol w="2476500"/>
                <a:gridCol w="1398587"/>
              </a:tblGrid>
              <a:tr h="282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Ф.И.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 Городской конкурс рефератов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Абдулла Алишның тормыш юлы һәм иҗаты.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Динара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Каюм Насыйриның тормыш юлы һәм эшчәнлеге.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Ахметзянова Ал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ь</a:t>
                      </a: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бина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Городской конкурс сочинений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Кояш Тимбикованың тормыш юлы һәм иҗаты.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Диана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Минем яраткан әнием.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Диана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 Викторины:</a:t>
                      </a:r>
                      <a:endParaRPr kumimoji="0" lang="tt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Нур Баянның тууына 65 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Ахметзянова Альбина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Мәҗит Гафуриның тууына 130 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Арсланова Лейсан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Роберт Миңнуллин тууына 65 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Команда 6 А класса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ФАУЗИЯ ХАДИЕВНА\дипломы детей\1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55505">
            <a:off x="415207" y="551774"/>
            <a:ext cx="3626288" cy="49894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1" descr="C:\Documents and Settings\Admin\Рабочий стол\ФАУЗИЯ ХАДИЕВНА\дипломы детей\1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7316">
            <a:off x="5017700" y="472222"/>
            <a:ext cx="3724953" cy="51285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 descr="болгар илем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13705">
            <a:off x="538163" y="825500"/>
            <a:ext cx="349250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4" descr="грамота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3758">
            <a:off x="4932363" y="866775"/>
            <a:ext cx="3644900" cy="484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6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908050"/>
            <a:ext cx="6985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 descr="Арсланова Лейсан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692150"/>
            <a:ext cx="7537450" cy="524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Р.Миннуллин викторина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620713"/>
            <a:ext cx="3884613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4" descr="Нур Баян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20713"/>
            <a:ext cx="4319588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50" y="357188"/>
            <a:ext cx="728662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программах и конкурсах</a:t>
            </a:r>
          </a:p>
        </p:txBody>
      </p:sp>
      <p:pic>
        <p:nvPicPr>
          <p:cNvPr id="17411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2875"/>
            <a:ext cx="88582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429" name="Group 213"/>
          <p:cNvGraphicFramePr>
            <a:graphicFrameLocks noGrp="1"/>
          </p:cNvGraphicFramePr>
          <p:nvPr/>
        </p:nvGraphicFramePr>
        <p:xfrm>
          <a:off x="206375" y="1700213"/>
          <a:ext cx="8731250" cy="4267200"/>
        </p:xfrm>
        <a:graphic>
          <a:graphicData uri="http://schemas.openxmlformats.org/drawingml/2006/table">
            <a:tbl>
              <a:tblPr/>
              <a:tblGrid>
                <a:gridCol w="539750"/>
                <a:gridCol w="3421063"/>
                <a:gridCol w="2970212"/>
                <a:gridCol w="630238"/>
                <a:gridCol w="1169987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программы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Организатор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Хәтер чишмәләре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(6 А класс)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Детский творческий центр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конкурс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 бит татар малае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конкурс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 бит татар малае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6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Сөмбелә-2009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заманча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Хисамова Э. 11 класс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Сөмбелә-2010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сөйкемле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Халитова А. 10 класс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Сөмбелә-2011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сөйкемле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Халитова А. 11 класс</a:t>
                      </a: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ФАУЗИЯ ХАДИЕВНА\дипломы детей\1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2236">
            <a:off x="362064" y="937318"/>
            <a:ext cx="3526312" cy="49244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3" descr="C:\Documents and Settings\Admin\Рабочий стол\ФАУЗИЯ ХАДИЕВНА\дипломы детей\1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3247">
            <a:off x="5184270" y="862545"/>
            <a:ext cx="3485287" cy="48557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 descr="сомбелэ 2011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404813"/>
            <a:ext cx="4824413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4" descr="татар малае 2010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84238">
            <a:off x="522288" y="517525"/>
            <a:ext cx="37941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5" descr="татар малае 20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05629">
            <a:off x="4813300" y="590550"/>
            <a:ext cx="3822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 txBox="1">
            <a:spLocks/>
          </p:cNvSpPr>
          <p:nvPr/>
        </p:nvSpPr>
        <p:spPr bwMode="auto">
          <a:xfrm>
            <a:off x="0" y="188913"/>
            <a:ext cx="5143500" cy="46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Фаузия Хадыевна Марданова, учитель татарского языка и литературы высшей квалификационной категории,</a:t>
            </a:r>
          </a:p>
          <a:p>
            <a:pPr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награждена П</a:t>
            </a:r>
            <a:r>
              <a:rPr lang="ru-RU" sz="1600">
                <a:latin typeface="Times New Roman" pitchFamily="18" charset="0"/>
              </a:rPr>
              <a:t>очетной грамотой Министерства образования и науки Российской Федерации, </a:t>
            </a:r>
            <a:r>
              <a:rPr lang="ru-RU" sz="1600" b="1">
                <a:latin typeface="Times New Roman" pitchFamily="18" charset="0"/>
              </a:rPr>
              <a:t>2007г.;</a:t>
            </a:r>
            <a:endParaRPr lang="ru-RU" sz="1600" b="1">
              <a:solidFill>
                <a:srgbClr val="0D0D0D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награждена нагрудным знаком "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За заслуги в образовании ", 2004 г.;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победитель, городского конкурса "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Учитель года -2003";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победитель Приоритетного национального проекта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"Образование ", 2007 г.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победитель конкурса премии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Мэра города, 2009 г.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победитель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 </a:t>
            </a: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республиканского конкурса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«Наш лучший учитель», 2011 г.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победитель конкурса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</a:rPr>
              <a:t>«Сертификат на повышение квалификации в форме мастер-класс», 2011 г.</a:t>
            </a:r>
            <a:endParaRPr lang="ru-RU" sz="1600">
              <a:solidFill>
                <a:srgbClr val="0D0D0D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педагогический стаж – 38 лет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 педагогическое кредо, девиз : </a:t>
            </a:r>
          </a:p>
          <a:p>
            <a:pPr>
              <a:spcBef>
                <a:spcPct val="20000"/>
              </a:spcBef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</a:rPr>
              <a:t>" </a:t>
            </a:r>
            <a:r>
              <a:rPr lang="ru-RU" sz="1600" b="1" i="1">
                <a:solidFill>
                  <a:srgbClr val="0D0D0D"/>
                </a:solidFill>
                <a:latin typeface="Times New Roman" pitchFamily="18" charset="0"/>
              </a:rPr>
              <a:t>Только один есть путь, одно средство жить с радостью, это - не освещать себе жизнь   внешним светом, а самому быть свечой, светить и гореть "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6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r>
              <a:rPr lang="ru-RU" sz="1600" b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Л.Н. Толстой</a:t>
            </a:r>
            <a:endParaRPr lang="en-US" sz="1600" b="1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Admin\Рабочий стол\ФАУЗИЯ ХАДИЕВНА\грамоты\полезные ископаемые номенклатура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5728"/>
            <a:ext cx="3798889" cy="5789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F:\Школа №11\Изображение 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071966" cy="3053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5" name="Picture 3" descr="F:\Школа №11\Изображение 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1" y="214289"/>
            <a:ext cx="4045470" cy="30341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6" name="Picture 4" descr="F:\Школа №11\Изображение 4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6"/>
            <a:ext cx="4143404" cy="31075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7" name="Picture 5" descr="F:\Школа №11\Изображение 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89" y="3571876"/>
            <a:ext cx="4095779" cy="30718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Documents and Settings\school11\Рабочий стол\фото\DSC05268.JPG"/>
          <p:cNvPicPr>
            <a:picLocks noChangeAspect="1" noChangeArrowheads="1"/>
          </p:cNvPicPr>
          <p:nvPr/>
        </p:nvPicPr>
        <p:blipFill>
          <a:blip r:embed="rId2" cstate="print"/>
          <a:srcRect l="14493" r="18840" b="7246"/>
          <a:stretch>
            <a:fillRect/>
          </a:stretch>
        </p:blipFill>
        <p:spPr bwMode="auto">
          <a:xfrm>
            <a:off x="4357686" y="1857364"/>
            <a:ext cx="4616681" cy="48174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5" descr="C:\Documents and Settings\school11\Рабочий стол\фото\DSC052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4643470" cy="3482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2532" name="Picture 7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4214813"/>
            <a:ext cx="2857500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000625" y="500063"/>
            <a:ext cx="392906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Акция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«От сердца к сердцу»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school11\Рабочий стол\фото\DSCN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974336" cy="3730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218" name="Picture 2" descr="C:\Documents and Settings\school11\Рабочий стол\фото\Изображение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071810"/>
            <a:ext cx="4679960" cy="35099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Стрелка влево 6"/>
          <p:cNvSpPr/>
          <p:nvPr/>
        </p:nvSpPr>
        <p:spPr>
          <a:xfrm>
            <a:off x="5429250" y="857250"/>
            <a:ext cx="3429000" cy="1714500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97525" y="1428750"/>
            <a:ext cx="31210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Тимуровский отряд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2875" y="4500563"/>
            <a:ext cx="4000500" cy="17145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2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«Цветок ветерану»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F:\Школа №11\Изображение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035" y="0"/>
            <a:ext cx="5441965" cy="4081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3010" name="Picture 2" descr="F:\Школа №11\Изображение 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39612"/>
            <a:ext cx="5357850" cy="4018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28688" y="928688"/>
            <a:ext cx="18097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Акция</a:t>
            </a:r>
            <a:r>
              <a:rPr lang="ru-RU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3" y="5072063"/>
            <a:ext cx="377825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spc="-15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«От сердца к сердцу»</a:t>
            </a:r>
            <a:endParaRPr lang="ru-RU" sz="3000" b="1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0"/>
            <a:ext cx="8072437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Открытые внеклассные мероприятия</a:t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1214422"/>
          <a:ext cx="7786742" cy="530598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43277"/>
                <a:gridCol w="3553471"/>
                <a:gridCol w="3061118"/>
                <a:gridCol w="728876"/>
              </a:tblGrid>
              <a:tr h="833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/</a:t>
                      </a:r>
                      <a:r>
                        <a:rPr lang="ru-RU" sz="20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Творческая работа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 рамках какого мероприятия проводилось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Год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11112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Литературно-музыкальная композиция «</a:t>
                      </a:r>
                      <a:r>
                        <a:rPr lang="tt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Кайсыгызның кулы җылы?” 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Курсы повышения квалификации учителей татарского языка и литературы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8334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Татарский праздник «</a:t>
                      </a:r>
                      <a:r>
                        <a:rPr lang="ru-RU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Науруз</a:t>
                      </a: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»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Городской семинар учителей татарского языка и литературы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2011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10387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Литературно-музыкальная композиция  «Тукай </a:t>
                      </a:r>
                      <a:r>
                        <a:rPr lang="ru-RU" sz="20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безне</a:t>
                      </a: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ң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к</a:t>
                      </a: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үң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ел</a:t>
                      </a: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ләр</a:t>
                      </a:r>
                      <a:r>
                        <a:rPr lang="ru-RU" sz="20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</a:t>
                      </a: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ә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»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Семинар учителей татарского языка и литературы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2012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8334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Җырларым, сез шытып йөрәгемдә,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Ил кырында чәчәк атыгыз. 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 </a:t>
                      </a:r>
                      <a:r>
                        <a:rPr lang="tt-RU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                                            </a:t>
                      </a:r>
                      <a:r>
                        <a:rPr lang="tt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М.Җәлил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Семинар учителей татарского языка и литературы 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2013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88913"/>
            <a:ext cx="87153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Публикация научно-методических работ </a:t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836709"/>
          <a:ext cx="8786873" cy="576064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0725"/>
                <a:gridCol w="4172745"/>
                <a:gridCol w="2857520"/>
                <a:gridCol w="1285883"/>
              </a:tblGrid>
              <a:tr h="7826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latin typeface="Times New Roman" pitchFamily="18" charset="0"/>
                          <a:cs typeface="Times New Roman" pitchFamily="18" charset="0"/>
                        </a:rPr>
                        <a:t>Контрол</a:t>
                      </a:r>
                      <a:r>
                        <a:rPr lang="ru-RU" sz="1600" spc="10" dirty="0" err="1">
                          <a:latin typeface="Times New Roman" pitchFamily="18" charset="0"/>
                          <a:cs typeface="Times New Roman" pitchFamily="18" charset="0"/>
                        </a:rPr>
                        <a:t>ьные</a:t>
                      </a:r>
                      <a:r>
                        <a:rPr lang="ru-RU" sz="1600" spc="10" dirty="0">
                          <a:latin typeface="Times New Roman" pitchFamily="18" charset="0"/>
                          <a:cs typeface="Times New Roman" pitchFamily="18" charset="0"/>
                        </a:rPr>
                        <a:t> измерительные материалы для единого республиканского экзамена.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г. Казань, Министерство </a:t>
                      </a:r>
                      <a:r>
                        <a:rPr lang="ru-RU" sz="1600" spc="15" dirty="0">
                          <a:latin typeface="Times New Roman" pitchFamily="18" charset="0"/>
                          <a:cs typeface="Times New Roman" pitchFamily="18" charset="0"/>
                        </a:rPr>
                        <a:t>образования и науки </a:t>
                      </a:r>
                      <a:r>
                        <a:rPr lang="ru-RU" sz="1600" spc="-5" dirty="0">
                          <a:latin typeface="Times New Roman" pitchFamily="18" charset="0"/>
                          <a:cs typeface="Times New Roman" pitchFamily="18" charset="0"/>
                        </a:rPr>
                        <a:t>Республики </a:t>
                      </a:r>
                      <a:r>
                        <a:rPr lang="ru-RU" sz="1600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Татарстан</a:t>
                      </a: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2007 - 2009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en-US" sz="1600" spc="1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spc="1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spc="1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  <a:r>
                        <a:rPr lang="ru-RU" sz="1600" spc="10" dirty="0">
                          <a:latin typeface="Times New Roman" pitchFamily="18" charset="0"/>
                          <a:cs typeface="Times New Roman" pitchFamily="18" charset="0"/>
                        </a:rPr>
                        <a:t>в конкурсе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7826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latin typeface="Times New Roman" pitchFamily="18" charset="0"/>
                          <a:cs typeface="Times New Roman" pitchFamily="18" charset="0"/>
                        </a:rPr>
                        <a:t>Контрол</a:t>
                      </a:r>
                      <a:r>
                        <a:rPr lang="ru-RU" sz="1600" spc="10" dirty="0" err="1">
                          <a:latin typeface="Times New Roman" pitchFamily="18" charset="0"/>
                          <a:cs typeface="Times New Roman" pitchFamily="18" charset="0"/>
                        </a:rPr>
                        <a:t>ьные</a:t>
                      </a:r>
                      <a:r>
                        <a:rPr lang="ru-RU" sz="1600" spc="10" dirty="0">
                          <a:latin typeface="Times New Roman" pitchFamily="18" charset="0"/>
                          <a:cs typeface="Times New Roman" pitchFamily="18" charset="0"/>
                        </a:rPr>
                        <a:t> измерительные материалы для единого республиканского экзамена.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г. Казань, Министерство </a:t>
                      </a:r>
                      <a:r>
                        <a:rPr lang="ru-RU" sz="1600" spc="15" dirty="0">
                          <a:latin typeface="Times New Roman" pitchFamily="18" charset="0"/>
                          <a:cs typeface="Times New Roman" pitchFamily="18" charset="0"/>
                        </a:rPr>
                        <a:t>образования и науки </a:t>
                      </a:r>
                      <a:r>
                        <a:rPr lang="ru-RU" sz="1600" spc="-5" dirty="0">
                          <a:latin typeface="Times New Roman" pitchFamily="18" charset="0"/>
                          <a:cs typeface="Times New Roman" pitchFamily="18" charset="0"/>
                        </a:rPr>
                        <a:t>Республики </a:t>
                      </a:r>
                      <a:r>
                        <a:rPr lang="ru-RU" sz="1600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Татарстан</a:t>
                      </a: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en-US" sz="1600" spc="1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600" spc="10">
                          <a:latin typeface="Times New Roman" pitchFamily="18" charset="0"/>
                          <a:cs typeface="Times New Roman" pitchFamily="18" charset="0"/>
                        </a:rPr>
                        <a:t> место в конкурсе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043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Планы открытых уроков по татарскому языку и литературе: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Словообразование»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Изложение «Мать»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Методическое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пособие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tt-RU" sz="1600" dirty="0">
                          <a:latin typeface="Times New Roman" pitchFamily="18" charset="0"/>
                          <a:cs typeface="Times New Roman" pitchFamily="18" charset="0"/>
                        </a:rPr>
                        <a:t>Уроки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и внеклассные работы по татарскому языку» г.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826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Выступления в республиканских и межрегиональных конференциях: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tt-RU" sz="1600">
                          <a:latin typeface="Times New Roman" pitchFamily="18" charset="0"/>
                          <a:cs typeface="Times New Roman" pitchFamily="18" charset="0"/>
                        </a:rPr>
                        <a:t>Сәләтлелек – кешенең билгеле бер эшчәнлеген гамәлгә ашыруга этәрүче шәхси үзенчәлек.</a:t>
                      </a:r>
                      <a:endParaRPr lang="ru-RU" sz="16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tt-RU" sz="1600">
                          <a:latin typeface="Times New Roman" pitchFamily="18" charset="0"/>
                          <a:cs typeface="Times New Roman" pitchFamily="18" charset="0"/>
                        </a:rPr>
                        <a:t>Г.Тукай публи</a:t>
                      </a: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ци</a:t>
                      </a:r>
                      <a:r>
                        <a:rPr lang="tt-RU" sz="1600">
                          <a:latin typeface="Times New Roman" pitchFamily="18" charset="0"/>
                          <a:cs typeface="Times New Roman" pitchFamily="18" charset="0"/>
                        </a:rPr>
                        <a:t>стикасында сатира һәм юмор алымнары.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Актуальные проблемы татарского языка, литературы и методики их преподавания, г.Казань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7866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Г.Тукай - 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безнең замандаш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Материалы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конференции, методическое пособие, г.Набережные Челны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5387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Фәнис Яруллинның “Җилкәннәр җилдә сынала” әсәренә анализ.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Методическая газета «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Ачык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дәрес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г.Казань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88913"/>
            <a:ext cx="87153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Публикация научно-методических работ </a:t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836713"/>
          <a:ext cx="8786873" cy="57606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0725"/>
                <a:gridCol w="4713851"/>
                <a:gridCol w="2316414"/>
                <a:gridCol w="1285883"/>
              </a:tblGrid>
              <a:tr h="2451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Р.Ми</a:t>
                      </a: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ңнуллинның тормыш юлы һәм иҗатын өйрәнү (дәрес-проект)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Сүз ясалышы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 теле һәм әдәбияты дәресләрендә укучыларга әхлак тәрбиясе бирүдә Р.Фәхретдин хезмәтләренең роле.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Тестлар 11 класс 2 вариантта.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Ф.Яруллин “Җилкәннәр җилдә сынала”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Х.Туфан “Кайсыгызның кулы җылы?”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pc="-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сеть работников образования </a:t>
                      </a:r>
                      <a:r>
                        <a:rPr lang="en-US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u="none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u="none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u="none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u="none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u="none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2012-2013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361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Әсәрләргә лингвистик анализ үрнәкләре.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Драма әсәрләренә анализ үрнәкләре.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Әдәби әсәрләргә анализ үрнәкләре.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Г.Тукай иҗатында сатира һәм юмор алымнары.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Сәләтлелек.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Методисты – профессиональное сообщество педагогов </a:t>
                      </a:r>
                      <a:r>
                        <a:rPr lang="en-US" sz="1600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metodisty.ru</a:t>
                      </a:r>
                      <a:endParaRPr lang="ru-RU" sz="1600" spc="-5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8171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t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Сәләтлелек – кешенең билгеле бер эшчәнлеген гамәлгә ашыруга этәрүче шәхси үзенчәлек.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Изложение «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Образовательный портал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RusEdu</a:t>
                      </a: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600" spc="-5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130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Календарно-тематический план по татарскому языку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Календарно-тематический план по татарской литературе</a:t>
                      </a: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Интернат-портал </a:t>
                      </a:r>
                      <a:r>
                        <a:rPr lang="en-US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www.proskolu.ru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3" descr="активное участие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84972">
            <a:off x="336550" y="373063"/>
            <a:ext cx="4022725" cy="592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4" descr="персональный сайт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0815">
            <a:off x="4860925" y="344488"/>
            <a:ext cx="4046538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3" descr="про школу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33375"/>
            <a:ext cx="3897312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4" descr="тест 11 класс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33375"/>
            <a:ext cx="3852862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3" descr="Х.Туфан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4248150" cy="61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4" descr="тематический план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04813"/>
            <a:ext cx="4214812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57250" y="0"/>
            <a:ext cx="7772400" cy="2000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Методическая тема :</a:t>
            </a:r>
            <a:b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" Развитие творческой деятельности учащихся через инновационные технологии на уроках татарского языка и литературы"</a:t>
            </a: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/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000" b="1" i="1" dirty="0">
                <a:latin typeface="+mj-lt"/>
                <a:ea typeface="+mj-ea"/>
                <a:cs typeface="+mj-cs"/>
              </a:rPr>
              <a:t/>
            </a:r>
            <a:br>
              <a:rPr lang="ru-RU" sz="2000" b="1" i="1" dirty="0">
                <a:latin typeface="+mj-lt"/>
                <a:ea typeface="+mj-ea"/>
                <a:cs typeface="+mj-cs"/>
              </a:rPr>
            </a:br>
            <a:endParaRPr lang="en-US" sz="2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7188" y="1214438"/>
            <a:ext cx="8429625" cy="5357812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4100" name="Picture 5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0" y="4232275"/>
            <a:ext cx="257175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50" y="1428750"/>
            <a:ext cx="8072438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Цель педагогической деятельности 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нахождение путей обновления и развития национального образования и их реализация на уроках татарского языка и татарской литературы,  во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внеурочной деятельности и воспитательной работе.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Осуществление этой цели предполагает  решение следующих задач 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изучение, отбор и внедрение инновационных педагогических технологий;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разработка собственных авторских программ по татарскому языку и татарской литературе, внеурочной деятельности по предмету и воспитательной работе, их реализация;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внедрение информационных технологий в процессе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обучения татарскому языку и татарской литературе;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внедрение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здоровьесберегающих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технологий;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работа над усовершенствованием содержания и формы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Единого республиканского экзамена по татарскому языку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татарской  литературе.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 descr="Р.Миннуллин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4105275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4" descr="Р.Фахреддин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60350"/>
            <a:ext cx="4170363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88913"/>
            <a:ext cx="871537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Публикация научно-методических работ</a:t>
            </a: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ru-RU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учащихся </a:t>
            </a: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/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1469405"/>
          <a:ext cx="8786872" cy="469589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06369"/>
                <a:gridCol w="3942103"/>
                <a:gridCol w="2016224"/>
                <a:gridCol w="1685266"/>
                <a:gridCol w="836910"/>
              </a:tblGrid>
              <a:tr h="12068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К.Насыйриның иҗаты һәм тел өлкәсендәге 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эшчәнлеге</a:t>
                      </a:r>
                      <a:r>
                        <a:rPr lang="tt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(фәнни-эзләнү эше)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Долгова Диана</a:t>
                      </a:r>
                    </a:p>
                    <a:p>
                      <a:pPr marL="342900" indent="-342900">
                        <a:buFont typeface="+mj-lt"/>
                        <a:buNone/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pc="-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сеть работников образования </a:t>
                      </a:r>
                      <a:r>
                        <a:rPr lang="en-US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u="none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1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Р.Миңнуллин иҗаты буенча презентация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Гатауллина Лиана,</a:t>
                      </a:r>
                    </a:p>
                    <a:p>
                      <a:pPr marL="34290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tt-RU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Арсланова Лейсан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pc="-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сеть работников образования </a:t>
                      </a:r>
                      <a:r>
                        <a:rPr lang="en-US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2013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1501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М.Акмулла</a:t>
                      </a:r>
                      <a:r>
                        <a:rPr lang="tt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иҗатында афоризмнар (фәнни-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t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эзләнү эше) 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Ушакова Алина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pc="-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сеть работников образования </a:t>
                      </a:r>
                      <a:r>
                        <a:rPr lang="en-US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  <a:tr h="11501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Минем әбием (сочинение)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tt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Ушакова Олеся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pc="-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сеть работников образования </a:t>
                      </a:r>
                      <a:r>
                        <a:rPr lang="en-US" sz="16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nsportal.ru</a:t>
                      </a:r>
                      <a:endParaRPr lang="ru-RU" sz="1600" u="none" spc="-5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365" marR="34365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" descr="Ушакова М.Акмулла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4032250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4" descr="Долгова К.Насыйри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33375"/>
            <a:ext cx="4159250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4" descr="Ушакова минем эбием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333375"/>
            <a:ext cx="42640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5" descr="Р.Миннулин презентация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333375"/>
            <a:ext cx="4248150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142875"/>
            <a:ext cx="8501063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региональных, республиканских семинарах, конференциях,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круглых столах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1" y="1542106"/>
          <a:ext cx="8715436" cy="483922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84094"/>
                <a:gridCol w="3439609"/>
                <a:gridCol w="1298112"/>
                <a:gridCol w="2737171"/>
                <a:gridCol w="756450"/>
              </a:tblGrid>
              <a:tr h="6425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err="1"/>
                        <a:t>п</a:t>
                      </a:r>
                      <a:r>
                        <a:rPr lang="ru-RU" sz="1400" b="1" dirty="0"/>
                        <a:t>/</a:t>
                      </a:r>
                      <a:r>
                        <a:rPr lang="ru-RU" sz="1400" b="1" dirty="0" err="1"/>
                        <a:t>п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Формы распространения педагогического опыта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Уровень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Место проведения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Год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368" marR="66368" marT="0" marB="0" anchor="ctr"/>
                </a:tc>
              </a:tr>
              <a:tr h="492467">
                <a:tc gridSpan="5">
                  <a:txBody>
                    <a:bodyPr/>
                    <a:lstStyle/>
                    <a:p>
                      <a:pPr marL="400050" indent="-400050" algn="ctr">
                        <a:spcAft>
                          <a:spcPts val="0"/>
                        </a:spcAft>
                        <a:buAutoNum type="romanUcPeriod"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Выступления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 семинарах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400050" indent="-400050" algn="ctr">
                        <a:spcAft>
                          <a:spcPts val="0"/>
                        </a:spcAft>
                        <a:buNone/>
                      </a:pP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</a:tr>
              <a:tr h="707118">
                <a:tc>
                  <a:txBody>
                    <a:bodyPr/>
                    <a:lstStyle/>
                    <a:p>
                      <a:pPr indent="-11430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Укучыларның шәһәр олимпиадаларына хәзерлекләре буенча нәтиҗәләр.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Средняя школа №46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г. Набережные Челны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</a:tr>
              <a:tr h="566337">
                <a:tc>
                  <a:txBody>
                    <a:bodyPr/>
                    <a:lstStyle/>
                    <a:p>
                      <a:pPr indent="-11430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Берд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әм дәүләт имтиханы шартларында татар теле дәресләрендә тестлар куллану.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</a:t>
                      </a: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Гимназия №5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г. Набережные Челны.</a:t>
                      </a: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</a:p>
                  </a:txBody>
                  <a:tcPr marL="64928" marR="64928" marT="0" marB="0"/>
                </a:tc>
              </a:tr>
              <a:tr h="984934">
                <a:tc>
                  <a:txBody>
                    <a:bodyPr/>
                    <a:lstStyle/>
                    <a:p>
                      <a:pPr indent="-11430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9, 11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нче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сыйныф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укучыларын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чыгарылыш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имтиханнарына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әзерләү, татар теле һәм әдәбиятыннан имтихан (сочинение) эшләренә таләпләр.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Семинар для руководителей КМО, гимназия №57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 г. Набережные Челны.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</a:tr>
              <a:tr h="738700">
                <a:tc>
                  <a:txBody>
                    <a:bodyPr/>
                    <a:lstStyle/>
                    <a:p>
                      <a:pPr indent="-11430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Актуальные проблемы при подготовке к ЕРЭ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городской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№11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г. Набережные Челны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</a:tr>
              <a:tr h="707118">
                <a:tc>
                  <a:txBody>
                    <a:bodyPr/>
                    <a:lstStyle/>
                    <a:p>
                      <a:pPr indent="-114300"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68" marR="663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Укучыларның шәһәр олимпиадаларына хәзерлекләре буенча нәтиҗәләр.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№46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г. Набережные Челны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928" marR="64928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0"/>
            <a:ext cx="85010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региональных, республиканских семинарах, конференциях, круглых столах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836711"/>
          <a:ext cx="8715436" cy="568863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85752"/>
                <a:gridCol w="4106736"/>
                <a:gridCol w="1152128"/>
                <a:gridCol w="2592288"/>
                <a:gridCol w="578532"/>
              </a:tblGrid>
              <a:tr h="45509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Выступления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на конференциях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t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t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  <a:tr h="910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Всероссийская научно- практическая конференция «Татар </a:t>
                      </a:r>
                      <a:r>
                        <a:rPr lang="tt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tt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бияты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һәм Гамил Афзал”.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Тема: “Гамил Афзал шиг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ъриятене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ң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поэтикасы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Всероссийская конференция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для учителей татарского языка и литературы.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ФГБОУ ВПО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НИСПТР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26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r>
                        <a:rPr lang="tt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регионал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Августовский образовательный форум секция “Филология”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  <a:tr h="6826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3</a:t>
                      </a:r>
                      <a:r>
                        <a:rPr lang="tt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Конференция </a:t>
                      </a: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городской </a:t>
                      </a: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ассоциации учителей города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  <a:tr h="910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4</a:t>
                      </a:r>
                      <a:r>
                        <a:rPr lang="tt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Республиканская научно-практическая конференция “Актуальные проблемы татарского языка и методика их преподавания” </a:t>
                      </a:r>
                      <a:endParaRPr lang="tt-RU" sz="1400" b="1" spc="1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spc="1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tt-RU" sz="1400" spc="10" dirty="0">
                          <a:latin typeface="Times New Roman" pitchFamily="18" charset="0"/>
                          <a:cs typeface="Times New Roman" pitchFamily="18" charset="0"/>
                        </a:rPr>
                        <a:t>: “Тукай публицистикасында сатира һәм юмор”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spc="-45" dirty="0">
                          <a:latin typeface="Times New Roman" pitchFamily="18" charset="0"/>
                          <a:cs typeface="Times New Roman" pitchFamily="18" charset="0"/>
                        </a:rPr>
                        <a:t>республи-канский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Семинар для учителей татарского языка и литературы </a:t>
                      </a:r>
                      <a:r>
                        <a:rPr lang="tt-RU" sz="1400" spc="-15" dirty="0">
                          <a:latin typeface="Times New Roman" pitchFamily="18" charset="0"/>
                          <a:cs typeface="Times New Roman" pitchFamily="18" charset="0"/>
                        </a:rPr>
                        <a:t>Актанышского района и г.Набережные Челны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  <a:tr h="13652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r>
                        <a:rPr lang="tt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Республиканская научно-практическая </a:t>
                      </a:r>
                      <a:r>
                        <a:rPr lang="tt-RU" sz="1400" b="1" spc="10" dirty="0" smtClean="0">
                          <a:latin typeface="Times New Roman" pitchFamily="18" charset="0"/>
                          <a:cs typeface="Times New Roman" pitchFamily="18" charset="0"/>
                        </a:rPr>
                        <a:t>конференция “Проблемы этнопедагогики и народного творчества”</a:t>
                      </a:r>
                      <a:r>
                        <a:rPr lang="ru-RU" sz="1400" b="1" spc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spc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r>
                        <a:rPr lang="tt-RU" sz="1400" dirty="0">
                          <a:latin typeface="Times New Roman" pitchFamily="18" charset="0"/>
                          <a:cs typeface="Times New Roman" pitchFamily="18" charset="0"/>
                        </a:rPr>
                        <a:t>: “Сәләтлелек – кешенең билгеле бер эшчәнлеген гамәлгә ашыруга этәрүче шәхси үзенчәлек”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spc="-45" dirty="0">
                          <a:latin typeface="Times New Roman" pitchFamily="18" charset="0"/>
                          <a:cs typeface="Times New Roman" pitchFamily="18" charset="0"/>
                        </a:rPr>
                        <a:t>республи-канский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Семинар для учителей татарского языка и литературы </a:t>
                      </a:r>
                      <a:r>
                        <a:rPr lang="tt-RU" sz="1400" spc="-15" dirty="0">
                          <a:latin typeface="Times New Roman" pitchFamily="18" charset="0"/>
                          <a:cs typeface="Times New Roman" pitchFamily="18" charset="0"/>
                        </a:rPr>
                        <a:t>Актанышского района и г.Набережные Челны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  <a:tr h="6826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6</a:t>
                      </a:r>
                      <a:r>
                        <a:rPr lang="tt-RU" sz="1400" b="1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Межрегиональная научная конференция </a:t>
                      </a:r>
                      <a:endParaRPr lang="ru-RU" sz="1400" b="1" spc="1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spc="1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Тукай </a:t>
                      </a:r>
                      <a:r>
                        <a:rPr lang="tt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- безнең замандаш</a:t>
                      </a:r>
                      <a:r>
                        <a:rPr lang="ru-RU" sz="1400" b="1" spc="10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регио-нальный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МБУ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«Централизованная библиотечная система»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им.М.Джалиля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2113" marR="22113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0"/>
            <a:ext cx="8072437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региональных, республиканских семинарах, конференциях, круглых столах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857232"/>
          <a:ext cx="8501122" cy="54856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2190"/>
                <a:gridCol w="2804285"/>
                <a:gridCol w="974087"/>
                <a:gridCol w="3630688"/>
                <a:gridCol w="619872"/>
              </a:tblGrid>
              <a:tr h="332158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III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</a:rPr>
                        <a:t>.</a:t>
                      </a:r>
                      <a:r>
                        <a:rPr lang="ru-RU" sz="14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Открытые 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уроки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89" marR="64689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89" marR="64689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89" marR="64689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89" marR="64689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689" marR="64689" marT="0" marB="0" anchor="ctr"/>
                </a:tc>
              </a:tr>
              <a:tr h="704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89" marR="646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Мастер-класс. </a:t>
                      </a:r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Урок 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татарской литературы по теме Г. 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Кутуй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«Приключения Рустама»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89" marR="646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89" marR="646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Набережночелнинский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государственный педагогический институт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89" marR="64689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4689" marR="64689" marT="0" marB="0" anchor="ctr"/>
                </a:tc>
              </a:tr>
              <a:tr h="815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«Сүз ясалышы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 (по технологии развивающего обучения А.З. Рахимова)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Семинар для руководителей методического объединения учителей татарского языка и литературы Средняя школа №11 г. Набережные Челны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</a:p>
                  </a:txBody>
                  <a:tcPr marL="29449" marR="29449" marT="0" marB="0"/>
                </a:tc>
              </a:tr>
              <a:tr h="815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Лирический анализ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стихотворения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М.Җәлил “Кошчык”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Авторские к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урсы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(“Учитель-мастер”)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повышении квалификации для учителей татарского языка и литературы г. Набережные Челны Средняя школа №11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201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</a:tr>
              <a:tr h="815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Анализ драматических произведений.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К.Тинчурин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ү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нг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ә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йолдызлар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Авторские к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урсы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(“Мастер-учитель”)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повышении квалификации для учителей татарского языка и литературы г. Набережные Челны Средняя школа №11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</a:tr>
              <a:tr h="8155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Синтаксический анализ предложении.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Авторские к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урсы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(“Мастер-учитель”)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повышении квалификации для учителей татарского языка и литературы г. Набережные Челны Средняя школа №11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</a:tr>
              <a:tr h="470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Ф.Яруллин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Җилкәннәр җилдә сынала</a:t>
                      </a: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”.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Анализ произведения.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ля учителей татарского языка и литературы г. Набережные Челны  Средняя школа №11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</a:tr>
              <a:tr h="470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Роберт Миңнуллин – лирик шагыйр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. (Дәрес-проект)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ля учителей татарского языка и литературы г. Набережные Челны  Средняя школа №11</a:t>
                      </a:r>
                    </a:p>
                  </a:txBody>
                  <a:tcPr marL="29449" marR="294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ФАУЗИЯ ХАДИЕВНА\грамоты\1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32" y="392091"/>
            <a:ext cx="2987630" cy="4255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2" descr="C:\Documents and Settings\Admin\Рабочий стол\ФАУЗИЯ ХАДИЕВНА\грамоты\1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928934"/>
            <a:ext cx="5302691" cy="36746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4" descr="C:\Documents and Settings\Admin\Рабочий стол\ФАУЗИЯ ХАДИЕВНА\грамоты\1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261" y="392091"/>
            <a:ext cx="2756730" cy="42031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115888"/>
            <a:ext cx="8429625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 семинарах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 качестве руководителя семинара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268755"/>
          <a:ext cx="8501122" cy="51125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67334"/>
                <a:gridCol w="4829099"/>
                <a:gridCol w="2025108"/>
                <a:gridCol w="1179581"/>
              </a:tblGrid>
              <a:tr h="5179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 семинаров для учителей города и региона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marL="54610" algn="ctr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проведения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Лирик әсәрләргә анализ.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№49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Еллык эшкә йомгак ясау. Алдагы уку елына эшне планлаштыру.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Май,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Татар теле һәм әдәбияты дәресләрендә  иҗади эш алымнары. </a:t>
                      </a:r>
                      <a:endParaRPr lang="ru-RU" sz="105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Гимназия № 57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Октябр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Татар теле һәм әдәбияты дәресләрендә инновацион һәм компьютер технологияләре 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7100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Әдәбият</a:t>
                      </a: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дәресләрендә инновацион һәм компьютер технологияләре  куллану. Әдәби әсәргә анализ.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№19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7769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Татар теле һәм әдәбияты дәресләрендә бәйләнешле сөйләм үстерү юллары.</a:t>
                      </a:r>
                      <a:endParaRPr lang="ru-RU" sz="105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№12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</a:t>
                      </a:r>
                      <a:r>
                        <a:rPr lang="ru-RU" sz="14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Татар теле һәм әдәбияты дәресләрендә иннова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ион технологияләр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школа №20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Ноябрь, </a:t>
                      </a: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  <a:tr h="517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Бердәм дәүләт имтиханнарына әзерлекне оештыру юллары.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ей № 78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552" marR="52552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ФАУЗИЯ ХАДИЕВНА\грамоты\1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55563"/>
            <a:ext cx="2414588" cy="3514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 descr="C:\Documents and Settings\Admin\Рабочий стол\ФАУЗИЯ ХАДИЕВНА\грамоты\1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2725" y="0"/>
            <a:ext cx="2581275" cy="3571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 descr="C:\Documents and Settings\Admin\Рабочий стол\ФАУЗИЯ ХАДИЕВНА\грамоты\1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357562"/>
            <a:ext cx="2387600" cy="35004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3" descr="C:\Documents and Settings\Admin\Рабочий стол\ФАУЗИЯ ХАДИЕВНА\грамоты\1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286124"/>
            <a:ext cx="2643206" cy="36932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38" y="214313"/>
            <a:ext cx="71437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Динамика качества знаний учащихся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за последние три года (средний показатель)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57188" y="1071563"/>
            <a:ext cx="8501062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 sz="2400">
                <a:solidFill>
                  <a:srgbClr val="0D0D0D"/>
                </a:solidFill>
                <a:latin typeface="Times New Roman" pitchFamily="18" charset="0"/>
              </a:rPr>
              <a:t>Результаты учебной деятельности по татарскому языку за 2010-2013 учебные годы. Динамика показателей за  2010-2011, 2011-2012, 2012-2013 учебные годы успеваемости  степени и качества обучения, динамика распределения учащихся по показателям обучения татарскому языку. Комплексная оценка результатов позволила выявить не только тенденции повышения эффективности работы, но и результативности преподавания. </a:t>
            </a:r>
          </a:p>
        </p:txBody>
      </p:sp>
      <p:graphicFrame>
        <p:nvGraphicFramePr>
          <p:cNvPr id="5293" name="Group 173"/>
          <p:cNvGraphicFramePr>
            <a:graphicFrameLocks noGrp="1"/>
          </p:cNvGraphicFramePr>
          <p:nvPr/>
        </p:nvGraphicFramePr>
        <p:xfrm>
          <a:off x="539750" y="4149725"/>
          <a:ext cx="7993063" cy="2519363"/>
        </p:xfrm>
        <a:graphic>
          <a:graphicData uri="http://schemas.openxmlformats.org/drawingml/2006/table">
            <a:tbl>
              <a:tblPr/>
              <a:tblGrid>
                <a:gridCol w="1549400"/>
                <a:gridCol w="1065213"/>
                <a:gridCol w="1066800"/>
                <a:gridCol w="1093787"/>
                <a:gridCol w="1073150"/>
                <a:gridCol w="1111250"/>
                <a:gridCol w="1033463"/>
              </a:tblGrid>
              <a:tr h="4127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Успеваемость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Качество знаний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5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2010/11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2011/12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2012/13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2010/11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2011/12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2012/13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татарский язык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71 %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72 %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татарская литература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80 %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42875"/>
            <a:ext cx="664368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муниципальных, республиканских и российских   профессиональных конкурсах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71546"/>
          <a:ext cx="8501121" cy="50977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2284"/>
                <a:gridCol w="4463208"/>
                <a:gridCol w="731922"/>
                <a:gridCol w="2833707"/>
              </a:tblGrid>
              <a:tr h="473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конкурса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676910"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</a:tr>
              <a:tr h="473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Победитель Российского Приоритетного национального проекта « Образование</a:t>
                      </a:r>
                      <a:r>
                        <a:rPr lang="ru-RU" sz="1600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spc="-15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339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</a:t>
                      </a:r>
                      <a:r>
                        <a:rPr lang="ru-RU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конкурса премии Мэра города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spc="-15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754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“Контрол</a:t>
                      </a:r>
                      <a:r>
                        <a:rPr lang="ru-RU" sz="1600" spc="1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ьные</a:t>
                      </a:r>
                      <a:r>
                        <a:rPr lang="ru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измерительные материалы для единого республиканского экзамена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r>
                        <a:rPr lang="ru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2007-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tt-RU" sz="1600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5316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Победитель конкурса 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“Сертификат на повышение квалифика</a:t>
                      </a:r>
                      <a:r>
                        <a:rPr lang="ru-RU" sz="1600" spc="1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ции</a:t>
                      </a:r>
                      <a:r>
                        <a:rPr lang="ru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форме м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астер-класс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4765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“Мастер-учитель”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урока с 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использованием новых технологий)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tt-RU" sz="1600" spc="-15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545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 дню рождения Габдуллы Тукая</a:t>
                      </a:r>
                      <a:r>
                        <a:rPr lang="ru-RU" sz="1600" spc="1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“Г.Тукай 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публицист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462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r>
                        <a:rPr lang="tt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Победитель Республиканского конкурса 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tt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“Наш лучший учитель”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462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Городской  конкурс  учебных   кабинетов</a:t>
                      </a:r>
                      <a:r>
                        <a:rPr lang="ru-RU" sz="16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татарского языка и татарской </a:t>
                      </a:r>
                      <a:r>
                        <a:rPr lang="ru-RU" sz="1600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литературы</a:t>
                      </a: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место в номинации «Лучшая </a:t>
                      </a:r>
                      <a:r>
                        <a:rPr lang="ru-RU" sz="16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творческая лаборатория»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  <a:tr h="462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latin typeface="Times New Roman"/>
                          <a:ea typeface="Times New Roman"/>
                          <a:cs typeface="Times New Roman"/>
                        </a:rPr>
                        <a:t>Участник </a:t>
                      </a:r>
                      <a:r>
                        <a:rPr lang="tt-RU" sz="1600" spc="10" dirty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Республиканского конкурса для учителей “Мудрая белка” </a:t>
                      </a:r>
                      <a:endParaRPr lang="tt-RU" sz="1600" spc="1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42875"/>
            <a:ext cx="664368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муниципальных, республиканских и российских   профессиональных конкурсах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71546"/>
          <a:ext cx="8501121" cy="545379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2284"/>
                <a:gridCol w="4463208"/>
                <a:gridCol w="731922"/>
                <a:gridCol w="2833707"/>
              </a:tblGrid>
              <a:tr h="525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конкурса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676910"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 anchor="ctr"/>
                </a:tc>
              </a:tr>
              <a:tr h="5103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 конкурс «Учитель года»</a:t>
                      </a: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latin typeface="Times New Roman"/>
                          <a:ea typeface="Times New Roman"/>
                          <a:cs typeface="Times New Roman"/>
                        </a:rPr>
                        <a:t>2 место в школе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  <a:tr h="7881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Городской конкурс методических материалов педагогов, разработанных совместно со школьниками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latin typeface="Times New Roman"/>
                          <a:ea typeface="Times New Roman"/>
                          <a:cs typeface="Times New Roman"/>
                        </a:rPr>
                        <a:t>2 место среди учителей татарского языка, общее место по всем предметам -7.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  <a:tr h="5759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Всероссийский конкурс учитель-мастер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Туган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тел»</a:t>
                      </a: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r>
                        <a:rPr lang="ru-RU" sz="1600" spc="-15" dirty="0" smtClean="0">
                          <a:latin typeface="Times New Roman"/>
                          <a:ea typeface="Times New Roman"/>
                          <a:cs typeface="Times New Roman"/>
                        </a:rPr>
                        <a:t>Диплом в номинации </a:t>
                      </a:r>
                    </a:p>
                    <a:p>
                      <a:pPr indent="3810">
                        <a:spcAft>
                          <a:spcPts val="0"/>
                        </a:spcAft>
                      </a:pPr>
                      <a:r>
                        <a:rPr lang="ru-RU" sz="1600" spc="-15" dirty="0" smtClean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600" spc="-15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Остаз</a:t>
                      </a:r>
                      <a:r>
                        <a:rPr lang="ru-RU" sz="1600" spc="-15" dirty="0" smtClean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ru-RU" sz="1600" spc="-15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укытучы</a:t>
                      </a:r>
                      <a:r>
                        <a:rPr lang="ru-RU" sz="1600" spc="-15" dirty="0" smtClean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600" spc="-15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  <a:tr h="78812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конкурс </a:t>
                      </a:r>
                      <a:r>
                        <a:rPr lang="tt-RU" sz="1600" dirty="0">
                          <a:latin typeface="Times New Roman"/>
                          <a:ea typeface="Times New Roman"/>
                          <a:cs typeface="Times New Roman"/>
                        </a:rPr>
                        <a:t>“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Туган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телем-шагыйрь</a:t>
                      </a:r>
                      <a:r>
                        <a:rPr lang="tt-RU" sz="1600" dirty="0">
                          <a:latin typeface="Times New Roman"/>
                          <a:ea typeface="Times New Roman"/>
                          <a:cs typeface="Times New Roman"/>
                        </a:rPr>
                        <a:t>ләр теле”. Научная работа по теме: ”Р.Миңнуллин шигырьләренең үзенчәлекләре”.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2013    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endParaRPr lang="ru-RU" sz="1600" spc="-15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  <a:tr h="18389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spc="10" dirty="0" smtClean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конкурс на X республиканских   педогогических чтений по теме: “Белем һәм тәрбия бирүдә Риза Фәхрэддин мирасын өйрәнүнең заманчалыгы”. Научно-исследовательская работа  по теме 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600" spc="10" dirty="0" smtClean="0">
                          <a:latin typeface="Times New Roman"/>
                          <a:ea typeface="Times New Roman"/>
                          <a:cs typeface="Times New Roman"/>
                        </a:rPr>
                        <a:t>”Балаларга әхлак тәрбиясе бирүдә Р.Фәхреддин хезмәтләренең роле”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t-RU" sz="1600" spc="-45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endParaRPr lang="tt-RU" sz="1600" spc="-15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810"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latin typeface="Times New Roman"/>
                          <a:ea typeface="Times New Roman"/>
                          <a:cs typeface="Times New Roman"/>
                        </a:rPr>
                        <a:t>1место в городе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  <a:tr h="4269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390" marR="2339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latin typeface="Times New Roman"/>
                          <a:ea typeface="Times New Roman"/>
                          <a:cs typeface="Times New Roman"/>
                        </a:rPr>
                        <a:t>Участник </a:t>
                      </a:r>
                      <a:r>
                        <a:rPr lang="tt-RU" sz="1600" spc="1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проекта </a:t>
                      </a:r>
                      <a:r>
                        <a:rPr lang="tt-RU" sz="1600" spc="10" dirty="0">
                          <a:latin typeface="Times New Roman"/>
                          <a:ea typeface="Times New Roman"/>
                          <a:cs typeface="Times New Roman"/>
                        </a:rPr>
                        <a:t>“Источник знаний</a:t>
                      </a:r>
                      <a:r>
                        <a:rPr lang="tt-RU" sz="1600" spc="10" dirty="0" smtClean="0">
                          <a:latin typeface="Times New Roman"/>
                          <a:ea typeface="Times New Roman"/>
                          <a:cs typeface="Times New Roman"/>
                        </a:rPr>
                        <a:t>”.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  <a:tc>
                  <a:txBody>
                    <a:bodyPr/>
                    <a:lstStyle/>
                    <a:p>
                      <a:pPr indent="381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086" marR="25086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50" y="142875"/>
            <a:ext cx="664368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муниципальных, республиканских и российских   профессиональных конкурсах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5" name="Picture 4" descr="C:\Documents and Settings\Admin\Рабочий стол\ФАУЗИЯ ХАДИЕВНА\грамоты\1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7286644" cy="49286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Documents and Settings\Admin\Рабочий стол\ФАУЗИЯ ХАДИЕВНА\грамоты\1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1" y="450228"/>
            <a:ext cx="2809240" cy="42971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3" descr="C:\Documents and Settings\Admin\Рабочий стол\ФАУЗИЯ ХАДИЕВНА\грамоты\1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9842" y="450224"/>
            <a:ext cx="2878055" cy="4259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6" descr="C:\Documents and Settings\Admin\Рабочий стол\ФАУЗИЯ ХАДИЕВНА\грамоты\1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7125" y="1957944"/>
            <a:ext cx="3050001" cy="39227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4" descr="благодарственное письмо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8135937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214313"/>
            <a:ext cx="8358187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Непрерывность профессионального развития учителя.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Повышение квалификации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142984"/>
          <a:ext cx="8786874" cy="523834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29696"/>
                <a:gridCol w="4588854"/>
                <a:gridCol w="2164762"/>
                <a:gridCol w="1503562"/>
              </a:tblGrid>
              <a:tr h="861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п/п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Название курсов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Дата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25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Регистрацио</a:t>
                      </a:r>
                      <a:r>
                        <a:rPr lang="ru-RU" sz="1600" b="1" spc="-5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н-ный</a:t>
                      </a:r>
                      <a:r>
                        <a:rPr lang="ru-RU" sz="1600" b="1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</a:t>
                      </a:r>
                      <a:r>
                        <a:rPr lang="ru-RU" sz="1600" b="1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номер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132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00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Актуальные проблемы преподавания татарского языка и литературы в условиях нового образовательного стандарта (72 час.)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</a:p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Институт экономики, управления и права (г.Казань).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009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1641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</a:tr>
              <a:tr h="866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00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Использование информационных технологий учителем в предметной деятельности (108 часов).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0" marR="8890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2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  <a:endParaRPr lang="ru-RU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009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7311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</a:tr>
              <a:tr h="8662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00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 развивающего обучения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А.Г.Яхина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          преподавании татарской литературы(36 час.)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009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3126</a:t>
                      </a:r>
                    </a:p>
                  </a:txBody>
                  <a:tcPr marL="25400" marR="25400" marT="0" marB="0"/>
                </a:tc>
              </a:tr>
              <a:tr h="132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00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Менеджмент в образовании: Федеральный государственный образовательный стандарт основного общего образования  (72 час).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2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2012</a:t>
                      </a:r>
                    </a:p>
                    <a:p>
                      <a:pPr marR="889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ГАОУ ДПО «Институт развития образования РТ.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009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5581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3"/>
          <p:cNvSpPr>
            <a:spLocks noChangeArrowheads="1"/>
          </p:cNvSpPr>
          <p:nvPr/>
        </p:nvSpPr>
        <p:spPr bwMode="auto">
          <a:xfrm>
            <a:off x="539750" y="981075"/>
            <a:ext cx="7929563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1999 – 2006 г.г. - 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руководитель городского учебно-методического объединения учителей татарского языка и литературы;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– 2010 г.г. 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руководитель городской и региональной экспертной группы по аттестации учителей татарского языка и литературы</a:t>
            </a:r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;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– 2010 г.г.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член жюри городского конкурса «Учитель года»,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по 2004 год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член экзаменационной комиссии в ИНПО при квалификационных испытаниях на первую и на высшую квалификационную категорию.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2006 – 2011 г.г.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председатель Ассоциации учителей татарского языка и литературы города Набережные Челны.</a:t>
            </a:r>
          </a:p>
          <a:p>
            <a:pPr indent="338138" algn="just" eaLnBrk="0" hangingPunct="0"/>
            <a:r>
              <a:rPr lang="tt-RU" sz="2000" b="1">
                <a:solidFill>
                  <a:srgbClr val="161645"/>
                </a:solidFill>
                <a:cs typeface="Times New Roman" pitchFamily="18" charset="0"/>
              </a:rPr>
              <a:t>С 2000 – 2013 г.г. – </a:t>
            </a:r>
            <a:r>
              <a:rPr lang="tt-RU" sz="2000">
                <a:solidFill>
                  <a:srgbClr val="161645"/>
                </a:solidFill>
                <a:cs typeface="Times New Roman" pitchFamily="18" charset="0"/>
              </a:rPr>
              <a:t>член жюри городской комиссии по проверке олимпиадных работ.</a:t>
            </a:r>
            <a:endParaRPr lang="ru-RU" sz="2000">
              <a:solidFill>
                <a:srgbClr val="161645"/>
              </a:solidFill>
              <a:cs typeface="Times New Roman" pitchFamily="18" charset="0"/>
            </a:endParaRPr>
          </a:p>
          <a:p>
            <a:pPr indent="338138" algn="just" eaLnBrk="0" hangingPunct="0"/>
            <a:r>
              <a:rPr lang="ru-RU" sz="2000" b="1" i="1"/>
              <a:t>с 2011 – 2012 г. </a:t>
            </a:r>
            <a:r>
              <a:rPr lang="ru-RU" sz="2000"/>
              <a:t>– член республиканской экспортной комиссии по проверке ЕРЭ.</a:t>
            </a:r>
          </a:p>
        </p:txBody>
      </p:sp>
      <p:pic>
        <p:nvPicPr>
          <p:cNvPr id="48131" name="Picture 4" descr="C:\Program Files\Microsoft Office\MEDIA\OFFICE12\Lines\BD1471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0" y="214313"/>
            <a:ext cx="38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C:\Program Files\Microsoft Office\MEDIA\OFFICE12\Lines\BD14710_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6072188"/>
            <a:ext cx="571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6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6688" y="5681663"/>
            <a:ext cx="1214437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57188" y="214313"/>
            <a:ext cx="8358187" cy="1046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Общественная деятельность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88913"/>
            <a:ext cx="671512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Работа с одарёнными детьми 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 участие  в предметных олимпиадах</a:t>
            </a:r>
          </a:p>
        </p:txBody>
      </p:sp>
      <p:pic>
        <p:nvPicPr>
          <p:cNvPr id="6147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0"/>
            <a:ext cx="1100137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748" name="Group 604"/>
          <p:cNvGraphicFramePr>
            <a:graphicFrameLocks noGrp="1"/>
          </p:cNvGraphicFramePr>
          <p:nvPr/>
        </p:nvGraphicFramePr>
        <p:xfrm>
          <a:off x="323850" y="1412875"/>
          <a:ext cx="8569325" cy="5291836"/>
        </p:xfrm>
        <a:graphic>
          <a:graphicData uri="http://schemas.openxmlformats.org/drawingml/2006/table">
            <a:tbl>
              <a:tblPr/>
              <a:tblGrid>
                <a:gridCol w="422275"/>
                <a:gridCol w="1755775"/>
                <a:gridCol w="771525"/>
                <a:gridCol w="703262"/>
                <a:gridCol w="1603375"/>
                <a:gridCol w="1479550"/>
                <a:gridCol w="1833563"/>
              </a:tblGrid>
              <a:tr h="3333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Фамилия, имя учащегося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Результаты олимпиад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уровень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 уровень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Республиканский уровень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Сагдиева Ландыш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Хисамова Эльвира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Шигапова Алсу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Гатауллина Лиана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Гатауллина Лиана, Арсланова Лейсан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«Татарам нужны переводчики»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Гатауллина Лиана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«Тел-белем ачкычы»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Хайруллина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Регина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 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6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Шакирова Юлиана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 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Admin\Рабочий стол\ФАУЗИЯ ХАДИЕВНА\дипломы детей\1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4392">
            <a:off x="427364" y="1000260"/>
            <a:ext cx="3572295" cy="46716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2" descr="C:\Documents and Settings\Admin\Рабочий стол\ФАУЗИЯ ХАДИЕВНА\дипломы детей\1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9986">
            <a:off x="5329618" y="881053"/>
            <a:ext cx="3265552" cy="47994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" descr="олимпиада Хисамова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84753">
            <a:off x="541338" y="684213"/>
            <a:ext cx="3440112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Рисунок 3" descr="тел - белем ачкычы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0610">
            <a:off x="4781550" y="574675"/>
            <a:ext cx="3905250" cy="495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" descr="татарларга тылмач кирэк 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60350"/>
            <a:ext cx="48609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313" y="0"/>
            <a:ext cx="8643937" cy="23574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Результаты конкурсов, творческих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научно-исследовательских работ</a:t>
            </a:r>
            <a:r>
              <a:rPr lang="ru-RU" sz="3600" i="1" dirty="0">
                <a:latin typeface="+mj-lt"/>
                <a:ea typeface="+mj-ea"/>
                <a:cs typeface="+mj-cs"/>
              </a:rPr>
              <a:t/>
            </a:r>
            <a:br>
              <a:rPr lang="ru-RU" sz="3600" i="1" dirty="0">
                <a:latin typeface="+mj-lt"/>
                <a:ea typeface="+mj-ea"/>
                <a:cs typeface="+mj-cs"/>
              </a:rPr>
            </a:br>
            <a:endParaRPr lang="en-US" sz="3600" i="1" dirty="0">
              <a:latin typeface="+mj-lt"/>
              <a:ea typeface="+mj-ea"/>
              <a:cs typeface="+mj-cs"/>
            </a:endParaRPr>
          </a:p>
        </p:txBody>
      </p:sp>
      <p:pic>
        <p:nvPicPr>
          <p:cNvPr id="10243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0"/>
            <a:ext cx="110013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391" name="Group 223"/>
          <p:cNvGraphicFramePr>
            <a:graphicFrameLocks noGrp="1"/>
          </p:cNvGraphicFramePr>
          <p:nvPr/>
        </p:nvGraphicFramePr>
        <p:xfrm>
          <a:off x="395288" y="1557338"/>
          <a:ext cx="8456612" cy="5132387"/>
        </p:xfrm>
        <a:graphic>
          <a:graphicData uri="http://schemas.openxmlformats.org/drawingml/2006/table">
            <a:tbl>
              <a:tblPr/>
              <a:tblGrid>
                <a:gridCol w="485775"/>
                <a:gridCol w="3451225"/>
                <a:gridCol w="644525"/>
                <a:gridCol w="2476500"/>
                <a:gridCol w="13985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Ф.И.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 конкурс научно-исследовательских работ учащихся: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Батыр үлә үлмәс ат алып.(М.Җәлил иҗаты буенча).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Усманова Лейсан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Туфан Миңнуллин драмаларында конфликт үзенчәлекләре.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Динара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сертификат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Габдулла Тукай поэзиясендә юмор һәм сатира алымнары.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Хасанов Альмир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Габдулла Тукай публицистикасында юмор һәм сатира алымнары.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Усманова Лейсан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Мифтахетдин Акмулла иҗатында афоризмнар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Ушакова Алина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6.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Гаяз Исхакый әсәрләрендә милләт язмышы проблемалары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Арсланова Лейсан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2634</Words>
  <Application>Microsoft Office PowerPoint</Application>
  <PresentationFormat>Экран (4:3)</PresentationFormat>
  <Paragraphs>671</Paragraphs>
  <Slides>46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school11</dc:creator>
  <cp:lastModifiedBy>Пользователь</cp:lastModifiedBy>
  <cp:revision>93</cp:revision>
  <dcterms:created xsi:type="dcterms:W3CDTF">2011-04-06T08:03:58Z</dcterms:created>
  <dcterms:modified xsi:type="dcterms:W3CDTF">2013-03-14T17:46:31Z</dcterms:modified>
</cp:coreProperties>
</file>