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1" r:id="rId3"/>
    <p:sldId id="293" r:id="rId4"/>
    <p:sldId id="298" r:id="rId5"/>
    <p:sldId id="297" r:id="rId6"/>
    <p:sldId id="319" r:id="rId7"/>
    <p:sldId id="296" r:id="rId8"/>
    <p:sldId id="295" r:id="rId9"/>
    <p:sldId id="320" r:id="rId10"/>
    <p:sldId id="294" r:id="rId11"/>
    <p:sldId id="321" r:id="rId12"/>
    <p:sldId id="318" r:id="rId13"/>
    <p:sldId id="301" r:id="rId14"/>
    <p:sldId id="314" r:id="rId15"/>
    <p:sldId id="315" r:id="rId16"/>
    <p:sldId id="317" r:id="rId17"/>
    <p:sldId id="300" r:id="rId18"/>
    <p:sldId id="299" r:id="rId19"/>
    <p:sldId id="303" r:id="rId20"/>
    <p:sldId id="325" r:id="rId21"/>
    <p:sldId id="326" r:id="rId22"/>
    <p:sldId id="304" r:id="rId23"/>
    <p:sldId id="305" r:id="rId24"/>
    <p:sldId id="327" r:id="rId25"/>
    <p:sldId id="283" r:id="rId26"/>
    <p:sldId id="322" r:id="rId27"/>
    <p:sldId id="284" r:id="rId28"/>
    <p:sldId id="323" r:id="rId29"/>
    <p:sldId id="306" r:id="rId30"/>
    <p:sldId id="316" r:id="rId31"/>
    <p:sldId id="324" r:id="rId32"/>
    <p:sldId id="307" r:id="rId33"/>
    <p:sldId id="308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A8F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3950" autoAdjust="0"/>
  </p:normalViewPr>
  <p:slideViewPr>
    <p:cSldViewPr>
      <p:cViewPr>
        <p:scale>
          <a:sx n="75" d="100"/>
          <a:sy n="75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D8A79-0CF9-4574-A4F9-8224EEC17FE1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0D008-6279-4E00-837A-AFE6EA07B5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B2EC4-3881-47A7-A389-58BDCF74C3AA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CB9EE-0DFD-4B02-9918-620132BB3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D9310-E8D4-4966-9F55-4F8702CFE904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EACB8-7028-4C03-8743-F2C60EBD2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B3B80-7E73-43B4-8758-C8843D798268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18AF3-60CF-41D4-8616-4BCB87990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44DDD-8171-4993-836D-E16F58828CDB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E4AA-0B6D-49A1-94C7-83FBEA96C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C11DC-12D6-4B7C-A353-319E72E327D9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245DC-85E2-4182-8F49-3DE159465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44D29-AB06-498E-9F80-088BC44F3839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E2329-6874-4A1C-9991-D085509A3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D2A7E-857F-435A-84DF-966582E10EB0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A592-7781-4DD7-95A8-A161F6B2B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C322C-D8CB-4871-9115-110567498ECD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E56D9-94C2-429F-BE74-EC1BAD0EA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0A0-29A1-4284-BC8A-D3215EE74A36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5EEDA-46BD-4DA1-AB2F-453DC5BD1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6266-E960-45CB-83F7-45B8E429F668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9D963-51A7-48EB-9430-292906FD5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19393-A930-43A8-A9D9-B0D97A577489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08CEB-A8AC-4FD4-8AFB-523B4B55D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E4581B-4CB6-4A19-AC42-6B8D16E0ECA5}" type="datetimeFigureOut">
              <a:rPr lang="ru-RU"/>
              <a:pPr>
                <a:defRPr/>
              </a:pPr>
              <a:t>21.03.2012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9766D6-B1B7-4873-A6E5-A4A46ED579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.tatar.ru/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school11\Мои документы\обои\u22_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285875" y="571500"/>
            <a:ext cx="6715125" cy="3500438"/>
          </a:xfrm>
          <a:ln w="28575">
            <a:solidFill>
              <a:schemeClr val="tx1"/>
            </a:solidFill>
            <a:prstDash val="lgDashDotDot"/>
          </a:ln>
        </p:spPr>
        <p:txBody>
          <a:bodyPr>
            <a:noAutofit/>
          </a:bodyPr>
          <a:lstStyle/>
          <a:p>
            <a:r>
              <a:rPr lang="ru-RU" sz="4400" smtClean="0">
                <a:solidFill>
                  <a:srgbClr val="10253F"/>
                </a:solidFill>
              </a:rPr>
              <a:t>Реализация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Приоритетного  национального проекта  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«Образование»:  лучшие учителя города    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Набережные Челны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муниципального бюджетного   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общеобразовательного учреждения </a:t>
            </a:r>
          </a:p>
          <a:p>
            <a:r>
              <a:rPr lang="ru-RU" sz="2400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«Средняя общеобразовательная школа №11»</a:t>
            </a:r>
            <a:endParaRPr lang="en-US" sz="2400" smtClean="0">
              <a:solidFill>
                <a:srgbClr val="10253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50" y="357188"/>
            <a:ext cx="7286625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программах и конкурсах</a:t>
            </a:r>
          </a:p>
        </p:txBody>
      </p:sp>
      <p:pic>
        <p:nvPicPr>
          <p:cNvPr id="9220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2875"/>
            <a:ext cx="885825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429" name="Group 213"/>
          <p:cNvGraphicFramePr>
            <a:graphicFrameLocks noGrp="1"/>
          </p:cNvGraphicFramePr>
          <p:nvPr/>
        </p:nvGraphicFramePr>
        <p:xfrm>
          <a:off x="206375" y="1700213"/>
          <a:ext cx="8731250" cy="5095875"/>
        </p:xfrm>
        <a:graphic>
          <a:graphicData uri="http://schemas.openxmlformats.org/drawingml/2006/table">
            <a:tbl>
              <a:tblPr/>
              <a:tblGrid>
                <a:gridCol w="539750"/>
                <a:gridCol w="3421063"/>
                <a:gridCol w="2970212"/>
                <a:gridCol w="630238"/>
                <a:gridCol w="1169987"/>
              </a:tblGrid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программы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Организатор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Участие в городской программе 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Клад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Детско-юношеский центр г.Набережные Челны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Гөрләшик әле, дуслар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Детско-юношеский центр г.Набережные Челны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Хәтер чишмәләре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(6 А класс)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Детский творческий центр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конкурс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 бит татар малае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конкурс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 бит татар малае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6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Сөмбелә-2009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заманча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Хисамова Э. 11 класс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Сөмбелә-2010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сөйкемле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Халитова А. 10 класс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Сөмбелә-2011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Иң сөйкемле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Халитова А. 11 класс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Дворец культуры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Огниво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</a:t>
                      </a: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ФАУЗИЯ ХАДИЕВНА\дипломы детей\1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2236">
            <a:off x="590636" y="901570"/>
            <a:ext cx="3526312" cy="49244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3" descr="C:\Documents and Settings\Admin\Рабочий стол\ФАУЗИЯ ХАДИЕВНА\дипломы детей\1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33247">
            <a:off x="4998815" y="750411"/>
            <a:ext cx="3485287" cy="48557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F:\Школа №11\Изображение 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071966" cy="30539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5" name="Picture 3" descr="F:\Школа №11\Изображение 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1" y="214289"/>
            <a:ext cx="4045470" cy="30341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6" name="Picture 4" descr="F:\Школа №11\Изображение 4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6"/>
            <a:ext cx="4143404" cy="31075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4037" name="Picture 5" descr="F:\Школа №11\Изображение 4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89" y="3571876"/>
            <a:ext cx="4095779" cy="30718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2233" y="1212835"/>
          <a:ext cx="8429684" cy="537218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75698"/>
                <a:gridCol w="5483343"/>
                <a:gridCol w="1670643"/>
              </a:tblGrid>
              <a:tr h="7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</a:t>
                      </a: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ru-RU" sz="2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Название мероприятия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407035">
                        <a:spcAft>
                          <a:spcPts val="0"/>
                        </a:spcAft>
                      </a:pPr>
                      <a:r>
                        <a:rPr lang="ru-RU" sz="2400" b="1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Дата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1.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Шефство над ветеранами Великой Отечественной войны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 2001 года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8283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2.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8890">
                        <a:lnSpc>
                          <a:spcPts val="2090"/>
                        </a:lnSpc>
                        <a:spcAft>
                          <a:spcPts val="0"/>
                        </a:spcAft>
                      </a:pPr>
                      <a:r>
                        <a:rPr lang="ru-RU" sz="24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Поисковая работа  «Моя семья годы войны», «Семейная </a:t>
                      </a:r>
                      <a:r>
                        <a:rPr lang="ru-RU" sz="2400" spc="-2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реликвия»</a:t>
                      </a:r>
                      <a:r>
                        <a:rPr lang="ru-RU" sz="2400" spc="-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  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-2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2007-2010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3.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Акция «Цветок ветерану»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-3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400" spc="-3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2006-2010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4.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Участие в городском митинге в День Победы 9 мая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2006 -2010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73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5.</a:t>
                      </a:r>
                      <a:endParaRPr lang="ru-RU" sz="2400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Акция  «От сердца к сердцу»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2009-2011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2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Работа</a:t>
                      </a:r>
                      <a:r>
                        <a:rPr lang="ru-RU" sz="2400" spc="-15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400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Тимуровского отряда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2010-2011</a:t>
                      </a:r>
                      <a:endParaRPr lang="ru-RU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928688" y="0"/>
            <a:ext cx="7772400" cy="19399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Тимуровское движение</a:t>
            </a:r>
            <a:r>
              <a:rPr lang="ru-RU" sz="4400" dirty="0">
                <a:latin typeface="+mj-lt"/>
                <a:ea typeface="+mj-ea"/>
                <a:cs typeface="+mj-cs"/>
              </a:rPr>
              <a:t/>
            </a:r>
            <a:br>
              <a:rPr lang="ru-RU" sz="4400" dirty="0">
                <a:latin typeface="+mj-lt"/>
                <a:ea typeface="+mj-ea"/>
                <a:cs typeface="+mj-cs"/>
              </a:rPr>
            </a:b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Documents and Settings\school11\Рабочий стол\фото\DSC05268.JPG"/>
          <p:cNvPicPr>
            <a:picLocks noChangeAspect="1" noChangeArrowheads="1"/>
          </p:cNvPicPr>
          <p:nvPr/>
        </p:nvPicPr>
        <p:blipFill>
          <a:blip r:embed="rId2" cstate="print"/>
          <a:srcRect l="14493" r="18840" b="7246"/>
          <a:stretch>
            <a:fillRect/>
          </a:stretch>
        </p:blipFill>
        <p:spPr bwMode="auto">
          <a:xfrm>
            <a:off x="4357686" y="1857364"/>
            <a:ext cx="4616681" cy="48174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5" descr="C:\Documents and Settings\school11\Рабочий стол\фото\DSC052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04"/>
            <a:ext cx="4643470" cy="34826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316" name="Picture 7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4214813"/>
            <a:ext cx="2857500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000625" y="500063"/>
            <a:ext cx="3929063" cy="954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Акция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«От сердца к сердцу»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Documents and Settings\school11\Рабочий стол\фото\DSCN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974336" cy="3730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218" name="Picture 2" descr="C:\Documents and Settings\school11\Рабочий стол\фото\Изображение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071810"/>
            <a:ext cx="4679960" cy="35099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Стрелка влево 6"/>
          <p:cNvSpPr/>
          <p:nvPr/>
        </p:nvSpPr>
        <p:spPr>
          <a:xfrm>
            <a:off x="5429250" y="857250"/>
            <a:ext cx="3429000" cy="1714500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97525" y="1428750"/>
            <a:ext cx="31210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Тимуровский отряд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2875" y="4500563"/>
            <a:ext cx="4000500" cy="17145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2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Акция «Цветок ветерану»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F:\Школа №11\Изображение 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2035" y="0"/>
            <a:ext cx="5441965" cy="4081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3010" name="Picture 2" descr="F:\Школа №11\Изображение 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39612"/>
            <a:ext cx="5357850" cy="4018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28688" y="928688"/>
            <a:ext cx="180975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spc="-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Акция</a:t>
            </a:r>
            <a:r>
              <a:rPr lang="ru-RU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3" y="5072063"/>
            <a:ext cx="3778250" cy="554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spc="-15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«От сердца к сердцу»</a:t>
            </a:r>
            <a:endParaRPr lang="ru-RU" sz="3000" b="1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0"/>
            <a:ext cx="8072437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Открытые внеклассные мероприятия</a:t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1214422"/>
          <a:ext cx="7786742" cy="54864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43277"/>
                <a:gridCol w="3553471"/>
                <a:gridCol w="3061118"/>
                <a:gridCol w="728876"/>
              </a:tblGrid>
              <a:tr h="833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/</a:t>
                      </a:r>
                      <a:r>
                        <a:rPr lang="ru-RU" sz="20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Творческая работа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В рамках какого мероприятия проводилось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Год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111125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Литературно-музыкальная композиция «</a:t>
                      </a:r>
                      <a:r>
                        <a:rPr lang="tt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Кайсыгызның кулы җылы?” 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Курсы повышения квалификации учителей татарского языка и литературы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2008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8334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Татарский праздник «</a:t>
                      </a:r>
                      <a:r>
                        <a:rPr lang="ru-RU" sz="20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Науруз</a:t>
                      </a: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»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Городской семинар учителей татарского языка и литературы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2008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13890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</a:t>
                      </a:r>
                      <a:endParaRPr lang="ru-RU" sz="20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Җырларым, сез шытып йөрәгемдә,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Ил кырында чәчәк атыгыз. 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                                               М.Җәлил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Семинар учителей татарского языка и литературы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2009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  <a:tr h="8334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</a:t>
                      </a:r>
                      <a:endParaRPr lang="ru-RU" sz="2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Литературно-музыкальная композиция  «Тукай безне</a:t>
                      </a: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ң</a:t>
                      </a: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к</a:t>
                      </a: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үң</a:t>
                      </a: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ел</a:t>
                      </a: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ләр</a:t>
                      </a: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</a:t>
                      </a:r>
                      <a:r>
                        <a:rPr lang="tt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ә</a:t>
                      </a:r>
                      <a:r>
                        <a:rPr lang="ru-RU" sz="2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»</a:t>
                      </a:r>
                      <a:endParaRPr lang="ru-RU" sz="2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Семинар учителей татарского языка и литературы 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2011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020" marR="6802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88913"/>
            <a:ext cx="9144000" cy="9159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Публикация научно-методических работ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graphicFrame>
        <p:nvGraphicFramePr>
          <p:cNvPr id="17577" name="Group 169"/>
          <p:cNvGraphicFramePr>
            <a:graphicFrameLocks noGrp="1"/>
          </p:cNvGraphicFramePr>
          <p:nvPr/>
        </p:nvGraphicFramePr>
        <p:xfrm>
          <a:off x="323850" y="1052513"/>
          <a:ext cx="8496300" cy="5264150"/>
        </p:xfrm>
        <a:graphic>
          <a:graphicData uri="http://schemas.openxmlformats.org/drawingml/2006/table">
            <a:tbl>
              <a:tblPr/>
              <a:tblGrid>
                <a:gridCol w="520700"/>
                <a:gridCol w="3943350"/>
                <a:gridCol w="2952750"/>
                <a:gridCol w="107950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работы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Публикация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Контрольно-измерительные материалы для единого республиканского экзамена (ЕРЕ) для национальных (татарских) школ и для татарских классов русскоязычных школ.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 Казан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ь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Министерство образования и науки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 в конкурсе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Контрольно-измерительные материалы для единого республиканского экзамена (ЕРЕ) для национальных (татарских) школ и для татарских классов русскоязычных школ.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 Казан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ь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Министерство образования и науки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 в конкурсе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Контрольно-измерительные материалы для единого республиканского экзамена (ЕРЕ) для национальных (татарских) школ и для татарских классов русскоязычных школ.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 Казан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ь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Министерство образования и науки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 в конкурсе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Контрольно-измерительные материалы для единого республиканского экзамена (ЕРЕ) для национальных (татарских) школ и для татарских классов русскоязычных школ.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 Казан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ь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Министерство образования и науки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 в конкурсе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Сборник контрольно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измерительных материалов для учащихся 4, 9, 11 татарских  классов и татарских подгрупп начальной, основной (полной) общеобразовательной школы, гимназий и лицеев.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Центр развития образования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 (по приказу Министерства образования и науки Республики Татарстан)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2007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333375"/>
            <a:ext cx="8715375" cy="11906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Публикация научно-методических работ </a:t>
            </a:r>
            <a:b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18540" name="Group 108"/>
          <p:cNvGraphicFramePr>
            <a:graphicFrameLocks noGrp="1"/>
          </p:cNvGraphicFramePr>
          <p:nvPr/>
        </p:nvGraphicFramePr>
        <p:xfrm>
          <a:off x="207963" y="1970088"/>
          <a:ext cx="8728075" cy="3767137"/>
        </p:xfrm>
        <a:graphic>
          <a:graphicData uri="http://schemas.openxmlformats.org/drawingml/2006/table">
            <a:tbl>
              <a:tblPr/>
              <a:tblGrid>
                <a:gridCol w="547687"/>
                <a:gridCol w="3455988"/>
                <a:gridCol w="3616325"/>
                <a:gridCol w="1108075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работы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Публикация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Планы открытых уроков по татарскому языку и татарской литературе.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Словообразование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Уроки и внеклассные работы по татарскому языку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г.Набережные Челны (по приказу Министерство образования и науки Республики Татарстан)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Хәсән Туфан “ Кайсыгызның кулы җылы?”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“Ачык дәрес. Мәктәп”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г.Казань.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2011,июн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ь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Изложение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Мать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Уроки и внеклассные работы по татарскому языку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г.Набережные Челны (по приказу Министерство образования и науки Республики Татарстан)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0" y="357188"/>
            <a:ext cx="5143500" cy="450056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Фаузия Хадыевна Марданова, учитель татарского языка и литературы высшей квалификационной категории,</a:t>
            </a:r>
          </a:p>
          <a:p>
            <a:pPr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награждена П</a:t>
            </a:r>
            <a:r>
              <a:rPr lang="ru-RU" sz="1700">
                <a:latin typeface="Times New Roman" pitchFamily="18" charset="0"/>
              </a:rPr>
              <a:t>очетной грамотой Министерства образования и науки Российской Федерации, 2007г.;</a:t>
            </a:r>
            <a:endParaRPr lang="ru-RU" sz="1700">
              <a:solidFill>
                <a:srgbClr val="0D0D0D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награждена нагрудным знаком "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За заслуги в образовании ", 2004 г.;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победитель, городского конкурса "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Учитель года -2003";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победитель Приоритетного национального проекта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"Образование ", 2007 г.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победитель конкурса премии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Мэра города, 2009г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победитель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 </a:t>
            </a: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республиканского конкурса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«Наш лучший учитель», 2011 г.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победитель конкурса </a:t>
            </a:r>
            <a:r>
              <a:rPr lang="ru-RU" sz="1700" b="1">
                <a:solidFill>
                  <a:srgbClr val="0D0D0D"/>
                </a:solidFill>
                <a:latin typeface="Times New Roman" pitchFamily="18" charset="0"/>
              </a:rPr>
              <a:t>«Сертификат на повышение квалификации в форме « Мастер-класс», 2011 г.</a:t>
            </a:r>
            <a:endParaRPr lang="ru-RU" sz="1700">
              <a:solidFill>
                <a:srgbClr val="0D0D0D"/>
              </a:solidFill>
              <a:latin typeface="Times New Roman" pitchFamily="18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педагогический стаж – 37 лет</a:t>
            </a:r>
          </a:p>
          <a:p>
            <a:pPr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 педагогическое кредо, девиз : </a:t>
            </a:r>
          </a:p>
          <a:p>
            <a:pPr>
              <a:spcBef>
                <a:spcPct val="20000"/>
              </a:spcBef>
            </a:pPr>
            <a:r>
              <a:rPr lang="ru-RU" sz="1700">
                <a:solidFill>
                  <a:srgbClr val="0D0D0D"/>
                </a:solidFill>
                <a:latin typeface="Times New Roman" pitchFamily="18" charset="0"/>
              </a:rPr>
              <a:t>" </a:t>
            </a:r>
            <a:r>
              <a:rPr lang="ru-RU" sz="1700" b="1" i="1">
                <a:solidFill>
                  <a:srgbClr val="0D0D0D"/>
                </a:solidFill>
                <a:latin typeface="Times New Roman" pitchFamily="18" charset="0"/>
              </a:rPr>
              <a:t>Только один есть путь, одно средство жить с радостью, это - не освещать себе жизнь   внешним светом, а самому быть свечой, светить и гореть "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1700">
                <a:solidFill>
                  <a:srgbClr val="0D0D0D"/>
                </a:solidFill>
                <a:latin typeface="Calibri" pitchFamily="34" charset="0"/>
              </a:rPr>
              <a:t>                                                              </a:t>
            </a:r>
            <a:r>
              <a:rPr lang="ru-RU" sz="1700" b="1">
                <a:solidFill>
                  <a:srgbClr val="0D0D0D"/>
                </a:solidFill>
                <a:latin typeface="Calibri" pitchFamily="34" charset="0"/>
              </a:rPr>
              <a:t>Л.Н. Толстой</a:t>
            </a:r>
            <a:endParaRPr lang="en-US" sz="1700" b="1">
              <a:solidFill>
                <a:srgbClr val="0D0D0D"/>
              </a:solidFill>
              <a:latin typeface="Calibri" pitchFamily="34" charset="0"/>
            </a:endParaRPr>
          </a:p>
        </p:txBody>
      </p:sp>
      <p:pic>
        <p:nvPicPr>
          <p:cNvPr id="4" name="Picture 2" descr="C:\Documents and Settings\Admin\Рабочий стол\ФАУЗИЯ ХАДИЕВНА\грамоты\полезные ископаемые номенклатура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85728"/>
            <a:ext cx="3798889" cy="57891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52" name="Rectangle 14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smtClean="0">
                <a:solidFill>
                  <a:srgbClr val="0D0D0D"/>
                </a:solidFill>
              </a:rPr>
              <a:t>Публикация научно-методических работ</a:t>
            </a:r>
          </a:p>
        </p:txBody>
      </p:sp>
      <p:graphicFrame>
        <p:nvGraphicFramePr>
          <p:cNvPr id="47380" name="Group 27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5049838"/>
        </p:xfrm>
        <a:graphic>
          <a:graphicData uri="http://schemas.openxmlformats.org/drawingml/2006/table">
            <a:tbl>
              <a:tblPr/>
              <a:tblGrid>
                <a:gridCol w="509588"/>
                <a:gridCol w="3460750"/>
                <a:gridCol w="3397250"/>
                <a:gridCol w="862012"/>
              </a:tblGrid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работы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Публикация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Выступления в межрегиональных</a:t>
                      </a: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всероссийских</a:t>
                      </a: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и республиканских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конференциях.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тлелек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кешенең билгеле бер эшчәнлеген гамәлгә ашыруга этәрүче шәхси үзенчәлек.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Актуальные проблемы татарского языка и литературы в их преподавания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г.Казань, редакционно-издательский центр. (материалы республиканской научно-практической конференции)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Г.Тукай иҗатында сатира һәм юмор алымнары.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Актуальные проблемы татарского языка и литературы в их преподавания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г.Казань, редакционно-издательский центр. (материалы республиканской научно-практической конференции)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Г.Афзал шигъриятенең поэтикасы.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Методическое пособие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Актуальные проблемы татарского языка и литературы в их преподавания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г.Казань, редакционно-издательский центр. (материалы республиканской научно-практической конференции)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rgbClr val="EBA8F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323850" y="274638"/>
            <a:ext cx="8424863" cy="1143000"/>
          </a:xfrm>
        </p:spPr>
        <p:txBody>
          <a:bodyPr/>
          <a:lstStyle/>
          <a:p>
            <a:r>
              <a:rPr lang="ru-RU" sz="3200" b="1" i="1" smtClean="0">
                <a:solidFill>
                  <a:srgbClr val="0D0D0D"/>
                </a:solidFill>
              </a:rPr>
              <a:t>Публикация научно-методических работ</a:t>
            </a:r>
          </a:p>
        </p:txBody>
      </p:sp>
      <p:graphicFrame>
        <p:nvGraphicFramePr>
          <p:cNvPr id="50259" name="Group 83"/>
          <p:cNvGraphicFramePr>
            <a:graphicFrameLocks noGrp="1"/>
          </p:cNvGraphicFramePr>
          <p:nvPr/>
        </p:nvGraphicFramePr>
        <p:xfrm>
          <a:off x="207963" y="1374775"/>
          <a:ext cx="8728075" cy="5014913"/>
        </p:xfrm>
        <a:graphic>
          <a:graphicData uri="http://schemas.openxmlformats.org/drawingml/2006/table">
            <a:tbl>
              <a:tblPr/>
              <a:tblGrid>
                <a:gridCol w="530225"/>
                <a:gridCol w="4157662"/>
                <a:gridCol w="3132138"/>
                <a:gridCol w="908050"/>
              </a:tblGrid>
              <a:tr h="274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работы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Публикация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Отправленные работы на Всероссийские сайты.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95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 татарской литературе: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1)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Анализы драматических произведении: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а)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рим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Тинчурин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Сүнгән йолдызлар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б)Галиәсгар Камал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Беренче театр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2)</a:t>
                      </a: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Анализы лирических произведении 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а) Фатих Кәрим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Сибәли дә сибәли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б) Муса Җәлил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Кошчык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в) Анализ поэмы Кол Гали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Кыссаи Йосыф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3)Анализы произведении: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а) Гаяз Исхакый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Сөннәтче бабай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б) Фатих Әмирхан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Хәят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”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4)Лингвистический анализ произведении.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 татарскому языку: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а) Лексический анализ.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б) Фонетический анализ.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в) Морфологический анализ.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г) Синтаксический анализ предложении.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Электронное образование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www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edu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tatar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ru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Сообщество Яр Чаллы ш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әһә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ре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татар теле һәм әдәбияты укытучылары ассоциациясе.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Электронное образование Республики Татарстан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www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edu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tatar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.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  <a:hlinkClick r:id="rId2"/>
                        </a:rPr>
                        <a:t>ru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Сообщество Яр Чаллы ш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әһә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ре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татар теле һәм әдәбияты укытучылары ассоциациясе.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2012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0"/>
            <a:ext cx="8501062" cy="1800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региональных, республиканских семинарах, конференциях,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круглых столах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graphicFrame>
        <p:nvGraphicFramePr>
          <p:cNvPr id="20132" name="Group 676"/>
          <p:cNvGraphicFramePr>
            <a:graphicFrameLocks noGrp="1"/>
          </p:cNvGraphicFramePr>
          <p:nvPr/>
        </p:nvGraphicFramePr>
        <p:xfrm>
          <a:off x="250825" y="1628775"/>
          <a:ext cx="8642350" cy="4668838"/>
        </p:xfrm>
        <a:graphic>
          <a:graphicData uri="http://schemas.openxmlformats.org/drawingml/2006/table">
            <a:tbl>
              <a:tblPr/>
              <a:tblGrid>
                <a:gridCol w="417513"/>
                <a:gridCol w="3616325"/>
                <a:gridCol w="1295400"/>
                <a:gridCol w="2663825"/>
                <a:gridCol w="649287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Формы распространения педагогического опыта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 проведения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romanUcPeriod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Выступления на семинарах: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Укучыларның медаль эшләрен тикшерү нәтиҗәләре.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Семинар для учителей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Гимназия №54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Укучыларның шәһәр олимпиадаларына хәзерлекләре буенча нәтиҗәләр.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Средняя школа №46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Актуальные проблемы при подготовке к ЕРЭ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неприрывной подготовки обучения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0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Конференция городской ассоциации учителей города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Галимҗан Ибраһимов – язучы, галим, җәмәгать эшлеклесе.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экономики, управления и права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(г. Казань)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Применение на уроках татарского языка и литературы инновационных технологий.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Институт экономики, управления и права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(г. Казань)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0"/>
            <a:ext cx="85010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городских, региональных, республиканских семинарах, конференциях, круглых столах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graphicFrame>
        <p:nvGraphicFramePr>
          <p:cNvPr id="20877" name="Group 397"/>
          <p:cNvGraphicFramePr>
            <a:graphicFrameLocks noGrp="1"/>
          </p:cNvGraphicFramePr>
          <p:nvPr/>
        </p:nvGraphicFramePr>
        <p:xfrm>
          <a:off x="179388" y="1125538"/>
          <a:ext cx="8785225" cy="4895850"/>
        </p:xfrm>
        <a:graphic>
          <a:graphicData uri="http://schemas.openxmlformats.org/drawingml/2006/table">
            <a:tbl>
              <a:tblPr/>
              <a:tblGrid>
                <a:gridCol w="425450"/>
                <a:gridCol w="4038600"/>
                <a:gridCol w="1512887"/>
                <a:gridCol w="2160588"/>
                <a:gridCol w="647700"/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Формы распространения педагогического опыта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 проведения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 </a:t>
                      </a: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Выступления на конференциях: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3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Августовский образовательный форум секция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Филология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8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Презентация по работе ассоциации учителей татарского языка и литературы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Семинар для учителей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Средняя школа №46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 Набережные Челны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Т.Галиуллин и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җ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аты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ДК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Энергетик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Роберт Ми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ң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нуллинга 60 яшь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ДК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Энергетик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3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 лирических произведений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Научно-практическая конференция Набережночелнинский педагогический институт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rgbClr val="EBA8F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14" name="Rectangle 314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719137"/>
          </a:xfrm>
        </p:spPr>
        <p:txBody>
          <a:bodyPr/>
          <a:lstStyle/>
          <a:p>
            <a:r>
              <a:rPr lang="ru-RU" sz="2200" b="1" i="1" smtClean="0">
                <a:solidFill>
                  <a:srgbClr val="0D0D0D"/>
                </a:solidFill>
              </a:rPr>
              <a:t>Участие в городских, региональных, республиканских семинарах, конференциях, круглых столах</a:t>
            </a:r>
          </a:p>
        </p:txBody>
      </p:sp>
      <p:graphicFrame>
        <p:nvGraphicFramePr>
          <p:cNvPr id="51544" name="Group 344"/>
          <p:cNvGraphicFramePr>
            <a:graphicFrameLocks noGrp="1"/>
          </p:cNvGraphicFramePr>
          <p:nvPr>
            <p:ph idx="1"/>
          </p:nvPr>
        </p:nvGraphicFramePr>
        <p:xfrm>
          <a:off x="179388" y="1052513"/>
          <a:ext cx="8785225" cy="5595937"/>
        </p:xfrm>
        <a:graphic>
          <a:graphicData uri="http://schemas.openxmlformats.org/drawingml/2006/table">
            <a:tbl>
              <a:tblPr/>
              <a:tblGrid>
                <a:gridCol w="360362"/>
                <a:gridCol w="4070350"/>
                <a:gridCol w="1114425"/>
                <a:gridCol w="2592388"/>
                <a:gridCol w="647700"/>
              </a:tblGrid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Формы распространения педагогического опыта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Место проведения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II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 </a:t>
                      </a: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Выступления на конференциях: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Августовский образовательный форум секция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Филология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 деятельности городской ассоциации учителей татарского языка и литературы и перспективы работы на предстоящий учебный 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Конференция городской ассоциации учителей города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Республиканская научно-практическая конференция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Актуальные проблемы татарского языка и методика их преподавания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Тема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Г.Тукай публицистикасында сатира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һәм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юмор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Семинар для учителей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Татарского языка и литературы Актанышского района и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Республиканская научно-практическая конференция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Проблемы этнопедагогики и народного творчества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Тема: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тлелек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кешене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ң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билгеле бер эшч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нлеген гам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лг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ашыруга эт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ү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че ш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хси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ү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зенч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лек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Семинар для учителей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Татарского языка и литературы Актанышского района и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г.Набережные Челны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Межрегиональная научная конференция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Тукай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безне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ң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замандаш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Муниципальное бюджетное учреждение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Централизованная библиотечная система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itchFamily="34" charset="0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им.М.Джалиля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88" y="0"/>
            <a:ext cx="8072437" cy="762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i="1">
                <a:solidFill>
                  <a:srgbClr val="0D0D0D"/>
                </a:solidFill>
                <a:latin typeface="Calibri" pitchFamily="34" charset="0"/>
              </a:rPr>
              <a:t>Участие в городских, региональных, республиканских семинарах, конференциях, круглых столах</a:t>
            </a:r>
          </a:p>
        </p:txBody>
      </p:sp>
      <p:graphicFrame>
        <p:nvGraphicFramePr>
          <p:cNvPr id="21881" name="Group 377"/>
          <p:cNvGraphicFramePr>
            <a:graphicFrameLocks noGrp="1"/>
          </p:cNvGraphicFramePr>
          <p:nvPr/>
        </p:nvGraphicFramePr>
        <p:xfrm>
          <a:off x="250825" y="908050"/>
          <a:ext cx="8893175" cy="5981700"/>
        </p:xfrm>
        <a:graphic>
          <a:graphicData uri="http://schemas.openxmlformats.org/drawingml/2006/table">
            <a:tbl>
              <a:tblPr/>
              <a:tblGrid>
                <a:gridCol w="449263"/>
                <a:gridCol w="3440112"/>
                <a:gridCol w="1295400"/>
                <a:gridCol w="3024188"/>
                <a:gridCol w="684212"/>
              </a:tblGrid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№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Формы распространения педагогического опыта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Место проведения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romanUcPeriod"/>
                        <a:tabLst/>
                      </a:pPr>
                      <a:r>
                        <a:rPr kumimoji="0" lang="tt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Открытые уроки: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66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Х.Туфан «Каеннар сары иде»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Семинар для руководителей методического объединения учителей татарского языка и литературы Средняя школа №11 г.Набережные Челны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Мастер-класс. Урок татарской литературы по теме Г.Кутуй «Приключения Рустама»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Набережночелнинский педагогический институт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Лирический анализ произведени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М.Җәлил “Кошчык”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Авторские 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урсы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(“Мастер-учитель”)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повышении квалификации для учителей татарского языка и литературы г. Набережные Челны Средняя школа №11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2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Анализ драматических произведений. К.Тинчурин «С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ү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нг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ә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 йолдызлар».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Авторские 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урсы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(“Мастер-учитель”)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повышении квалификации для учителей татарского языка и литературы г. Набережные Челны Средняя школа №11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9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5.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Синтаксический анализ предложении.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региональный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Авторские к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урсы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(“Мастер-учитель”)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повышении квалификации для учителей татарского языка и литературы г. Набережные Челны Средняя школа №11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2011</a:t>
                      </a: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ФАУЗИЯ ХАДИЕВНА\грамоты\1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32" y="392091"/>
            <a:ext cx="2987630" cy="42552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2" descr="C:\Documents and Settings\Admin\Рабочий стол\ФАУЗИЯ ХАДИЕВНА\грамоты\1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928934"/>
            <a:ext cx="5302691" cy="36746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4" descr="C:\Documents and Settings\Admin\Рабочий стол\ФАУЗИЯ ХАДИЕВНА\грамоты\1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8261" y="392091"/>
            <a:ext cx="2756730" cy="42031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0"/>
            <a:ext cx="8429625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городских семинарах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в качестве руководителя семинара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810757"/>
          <a:ext cx="8501122" cy="604724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67334"/>
                <a:gridCol w="4829099"/>
                <a:gridCol w="2025108"/>
                <a:gridCol w="1179581"/>
              </a:tblGrid>
              <a:tr h="3900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 </a:t>
                      </a:r>
                      <a:r>
                        <a:rPr lang="ru-RU" sz="1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/</a:t>
                      </a:r>
                      <a:r>
                        <a:rPr lang="ru-RU" sz="14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Тема семинаров для учителей города и региона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marL="54610" algn="ctr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400" b="1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Место проведения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   </a:t>
                      </a:r>
                      <a:r>
                        <a:rPr lang="ru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Год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Әдәбият дәресләрендә картиналар өстендә эшне оештыру.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№32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14.10.2006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инновацион технологияләр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№22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20.01.2007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ион технологияләр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№19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Октябрь,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Фәнни эшләрнең алгоритмы.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</a:t>
                      </a: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ей № 78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Декабр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5. 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Башлангыч сыйныфларда сөйләм үстерү дәресләре.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Прогимназия № 64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Апрел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Бердәм дәүләт имтиханнарына әзерлекне оештыру юллары.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</a:t>
                      </a: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ей № 78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Декабр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ион технологияләр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№20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Ноябрь, 2009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Лирик әсәрләргә анализ.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№49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Феврал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 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9.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Еллык эшкә йомгак ясау. Алдагы уку елына эшне планлаштыру.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Май,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10.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ион технологияләр куллану.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Гимназия № 57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Октябр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9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11.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инновацион һәм компьютер технологияләре  куллану.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Ноябр</a:t>
                      </a: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585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12.</a:t>
                      </a:r>
                      <a:endParaRPr lang="ru-RU"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 теле һәм әдәбияты дәресләрендә инновацион һәм компьютер технологияләре  куллану. Әдәби әсәргә анализ.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№19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Декабр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  <a:tr h="3782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13.</a:t>
                      </a:r>
                      <a:endParaRPr lang="ru-RU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М.Гафури – халык язучысы. 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Средняя школа №12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Январ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tt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, 2011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552" marR="52552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ФАУЗИЯ ХАДИЕВНА\грамоты\1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55563"/>
            <a:ext cx="2414588" cy="3514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 descr="C:\Documents and Settings\Admin\Рабочий стол\ФАУЗИЯ ХАДИЕВНА\грамоты\1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2725" y="0"/>
            <a:ext cx="2581275" cy="3571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 descr="C:\Documents and Settings\Admin\Рабочий стол\ФАУЗИЯ ХАДИЕВНА\грамоты\1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357562"/>
            <a:ext cx="2387600" cy="35004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3" descr="C:\Documents and Settings\Admin\Рабочий стол\ФАУЗИЯ ХАДИЕВНА\грамоты\10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286124"/>
            <a:ext cx="2643206" cy="36932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42875"/>
            <a:ext cx="664368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муниципальных, республиканских и российских   профессиональных конкурсах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6" y="1071546"/>
          <a:ext cx="8501121" cy="56997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72284"/>
                <a:gridCol w="4357262"/>
                <a:gridCol w="837868"/>
                <a:gridCol w="2833707"/>
              </a:tblGrid>
              <a:tr h="473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Наименование конкурса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Год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676910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Результат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355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Городской конкурс «Учитель года»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</a:t>
                      </a:r>
                      <a:r>
                        <a:rPr lang="tt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spcAft>
                          <a:spcPts val="0"/>
                        </a:spcAft>
                      </a:pPr>
                      <a:r>
                        <a:rPr lang="ru-RU" sz="1600" spc="-4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 место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473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</a:t>
                      </a: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Городской  конкурс  учебных   кабинетов</a:t>
                      </a:r>
                      <a:r>
                        <a:rPr lang="ru-RU" sz="1600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татарского языка и татарской литературы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</a:t>
                      </a: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ru-RU" sz="1600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 место в номинации «Лучшая </a:t>
                      </a:r>
                      <a:r>
                        <a:rPr lang="ru-RU" sz="1600" spc="-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творческая лаборатория»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473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</a:t>
                      </a: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Участник Российского Приоритетного национального проекта « Образование» 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2006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spc="-15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473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</a:t>
                      </a: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Победитель Российского Приоритетного национального проекта « Образование»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2007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spc="-15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471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Победител</a:t>
                      </a:r>
                      <a:r>
                        <a:rPr lang="ru-RU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</a:t>
                      </a: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конкурса премии Мэра города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2009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ru-RU" sz="1600" spc="-15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1013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Республиканский конкурс “Контрол</a:t>
                      </a:r>
                      <a:r>
                        <a:rPr lang="ru-RU" sz="1600" spc="1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ьные</a:t>
                      </a:r>
                      <a:r>
                        <a:rPr lang="ru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измерительные материалы для единого республиканского экзамена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”</a:t>
                      </a:r>
                      <a:r>
                        <a:rPr lang="ru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2007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2008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2009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 место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 место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 место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 место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579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Конкурс “Сертификат на повышение квалифика</a:t>
                      </a:r>
                      <a:r>
                        <a:rPr lang="ru-RU" sz="1600" spc="1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ции в форме м</a:t>
                      </a:r>
                      <a:r>
                        <a:rPr lang="tt-RU" sz="1600" spc="1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астер-класс”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Прошла 1 тур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783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Республиканский конкурс “Мастер-учитель”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(план урока с использованием новых технологий)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2011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endParaRPr lang="tt-RU" sz="1600" spc="-15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  <a:tr h="545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9.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Республиканский конкурс 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ко дню рождения Габдуллы Тукая</a:t>
                      </a:r>
                      <a:r>
                        <a:rPr lang="ru-RU" sz="1600" spc="1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</a:t>
                      </a:r>
                      <a:r>
                        <a:rPr lang="tt-RU" sz="1600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“Г.Тукай </a:t>
                      </a:r>
                      <a:r>
                        <a:rPr lang="tt-RU" sz="1600" spc="1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– публицист”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2011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  <a:tc>
                  <a:txBody>
                    <a:bodyPr/>
                    <a:lstStyle/>
                    <a:p>
                      <a:pPr indent="3810" algn="ctr">
                        <a:spcAft>
                          <a:spcPts val="0"/>
                        </a:spcAft>
                      </a:pPr>
                      <a:r>
                        <a:rPr lang="tt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Итоги не подведены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3390" marR="2339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57250" y="0"/>
            <a:ext cx="7772400" cy="200025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Методическая тема :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" Развитие творческой деятельности учащихся через инновационные технологии на уроках татарского языка и литературы"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000" b="1" i="1" dirty="0">
                <a:latin typeface="+mj-lt"/>
                <a:ea typeface="+mj-ea"/>
                <a:cs typeface="+mj-cs"/>
              </a:rPr>
              <a:t/>
            </a:r>
            <a:br>
              <a:rPr lang="ru-RU" sz="2000" b="1" i="1" dirty="0">
                <a:latin typeface="+mj-lt"/>
                <a:ea typeface="+mj-ea"/>
                <a:cs typeface="+mj-cs"/>
              </a:rPr>
            </a:br>
            <a:endParaRPr lang="en-US" sz="2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7188" y="1214438"/>
            <a:ext cx="8429625" cy="5357812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4100" name="Picture 5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0" y="4232275"/>
            <a:ext cx="257175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50" y="1428750"/>
            <a:ext cx="8072438" cy="4968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Цель педагогической деятельности :</a:t>
            </a:r>
          </a:p>
          <a:p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нахождение путей обновления и развития национального образования и их реализация на уроках татарского языка и татарской литературы,  во </a:t>
            </a:r>
          </a:p>
          <a:p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внеурочной деятельности и воспитательной работе.</a:t>
            </a:r>
          </a:p>
          <a:p>
            <a:r>
              <a:rPr lang="ru-RU" sz="2000" b="1">
                <a:solidFill>
                  <a:srgbClr val="0D0D0D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Осуществление этой цели предполагает  решение следующих задач :</a:t>
            </a: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изучение, отбор и внедрение инновационных педагогических технологий;</a:t>
            </a: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разработка собственных авторских программ по татарскому языку и татарской литературе, внеурочной деятельности по предмету и воспитательной работе, их реализация;</a:t>
            </a: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внедрение информационных технологий в процессе </a:t>
            </a:r>
          </a:p>
          <a:p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обучения татарскому языку и татарской литературе;</a:t>
            </a: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внедрение здоровье</a:t>
            </a:r>
            <a:r>
              <a:rPr lang="ru-RU" sz="2000">
                <a:solidFill>
                  <a:srgbClr val="0D0D0D"/>
                </a:solidFill>
              </a:rPr>
              <a:t> </a:t>
            </a: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сберегающих технологий;</a:t>
            </a:r>
          </a:p>
          <a:p>
            <a:pPr>
              <a:buFont typeface="Wingdings" pitchFamily="2" charset="2"/>
              <a:buChar char="Ø"/>
            </a:pPr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 работа над усовершенствованием содержания и формы </a:t>
            </a:r>
          </a:p>
          <a:p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Единого республиканского экзамена по татарскому языку </a:t>
            </a:r>
          </a:p>
          <a:p>
            <a:r>
              <a:rPr lang="ru-RU" sz="2000">
                <a:solidFill>
                  <a:srgbClr val="0D0D0D"/>
                </a:solidFill>
                <a:latin typeface="Calibri" pitchFamily="34" charset="0"/>
              </a:rPr>
              <a:t>и татарской  литературе.</a:t>
            </a:r>
            <a:endParaRPr lang="en-US" sz="2000">
              <a:solidFill>
                <a:srgbClr val="0D0D0D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750" y="142875"/>
            <a:ext cx="6643688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Участие в муниципальных, республиканских и российских   профессиональных конкурсах</a:t>
            </a:r>
            <a:br>
              <a:rPr lang="ru-RU" sz="2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2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5" name="Picture 4" descr="C:\Documents and Settings\Admin\Рабочий стол\ФАУЗИЯ ХАДИЕВНА\грамоты\1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7286644" cy="49286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Documents and Settings\Admin\Рабочий стол\ФАУЗИЯ ХАДИЕВНА\грамоты\1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61" y="450228"/>
            <a:ext cx="2809240" cy="42971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3" descr="C:\Documents and Settings\Admin\Рабочий стол\ФАУЗИЯ ХАДИЕВНА\грамоты\1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9842" y="450224"/>
            <a:ext cx="2878055" cy="4259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6" descr="C:\Documents and Settings\Admin\Рабочий стол\ФАУЗИЯ ХАДИЕВНА\грамоты\1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7125" y="1957944"/>
            <a:ext cx="3050001" cy="39227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8" y="214313"/>
            <a:ext cx="8358187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Непрерывность профессионального развития учителя.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Повышение квалификации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1142985"/>
          <a:ext cx="8786874" cy="542928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29696"/>
                <a:gridCol w="4588854"/>
                <a:gridCol w="2164762"/>
                <a:gridCol w="1503562"/>
              </a:tblGrid>
              <a:tr h="7305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п/п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Название курсов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Дата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spc="-25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Регистрацио</a:t>
                      </a:r>
                      <a:r>
                        <a:rPr lang="ru-RU" sz="1600" b="1" spc="-5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н-ный</a:t>
                      </a:r>
                      <a:r>
                        <a:rPr lang="ru-RU" sz="1600" b="1" spc="-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 </a:t>
                      </a:r>
                      <a:r>
                        <a:rPr lang="ru-RU" sz="1600" b="1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номер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500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Проблемный курс «Экспертиза и оценка </a:t>
                      </a: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деятельности педагога при аттестации» </a:t>
                      </a:r>
                      <a:r>
                        <a:rPr lang="ru-RU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Заяриной</a:t>
                      </a: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Г.С. (36 час.)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2004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1914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614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Основы компьютерной грамотности (36 час.)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8.05.2004-25.05.2004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4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99/3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540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Филологический     анализ    художественного </a:t>
                      </a:r>
                      <a:r>
                        <a:rPr lang="ru-RU" sz="1600" spc="-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текста (72 час.)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 spc="-2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1.02.2005-26.04.2005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25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4064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Актуальные        проблемы         преподавания </a:t>
                      </a:r>
                      <a:r>
                        <a:rPr lang="ru-RU" sz="1600" spc="15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татарского  языка и литературы  в  условиях </a:t>
                      </a: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модернизации образования (72 час.)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 spc="-2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20.09.2005-25.10.2005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575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5.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Актуальные проблемы преподавания татарского языка и литературы в условиях модернизации (72 час.)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2007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714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6.</a:t>
                      </a:r>
                      <a:endParaRPr lang="ru-RU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Курс тьюторов по теме «Информационно-методические особенности подготовки к ЕРЭ по татарскому языку в РТ» (20 час.)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2007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217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  <a:tr h="734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7.</a:t>
                      </a:r>
                      <a:endParaRPr lang="ru-RU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0010"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«Развитие педагогического потенциала как фактор обновления качества образования» (4 час.)</a:t>
                      </a:r>
                      <a:endParaRPr lang="ru-RU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R="88900" algn="ctr">
                        <a:spcAft>
                          <a:spcPts val="0"/>
                        </a:spcAft>
                      </a:pPr>
                      <a:r>
                        <a:rPr lang="ru-RU" sz="1600" spc="-2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1101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3"/>
          <p:cNvSpPr>
            <a:spLocks noChangeArrowheads="1"/>
          </p:cNvSpPr>
          <p:nvPr/>
        </p:nvSpPr>
        <p:spPr bwMode="auto">
          <a:xfrm>
            <a:off x="571500" y="1428750"/>
            <a:ext cx="792956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1999-2006 г.г. - 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руководитель городского учебно-методического объединения учителей татарского языка и литературы;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– 2010 г.г. 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руководитель городской и региональной экспертной группы по аттестации учителей татарского языка и литературы</a:t>
            </a:r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;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– 2010 г.г.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член жюри городского конкурса «Учитель года»,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2000 по 2004 год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член экзаменационной комиссии в ИНПО при квалификационных испытаниях на первую и на высшую квалификационную категорию. </a:t>
            </a:r>
          </a:p>
          <a:p>
            <a:pPr indent="338138" algn="just" eaLnBrk="0" hangingPunct="0"/>
            <a:r>
              <a:rPr lang="ru-RU" sz="2000" b="1" i="1">
                <a:solidFill>
                  <a:srgbClr val="161645"/>
                </a:solidFill>
                <a:cs typeface="Times New Roman" pitchFamily="18" charset="0"/>
              </a:rPr>
              <a:t>с 2006 – 2011 г.г.</a:t>
            </a:r>
            <a:r>
              <a:rPr lang="ru-RU" sz="2000">
                <a:solidFill>
                  <a:srgbClr val="161645"/>
                </a:solidFill>
                <a:cs typeface="Times New Roman" pitchFamily="18" charset="0"/>
              </a:rPr>
              <a:t> - председатель Ассоциации учителей татарского языка и литературы города Набережные Челны.</a:t>
            </a:r>
            <a:endParaRPr lang="ru-RU" sz="2000">
              <a:solidFill>
                <a:srgbClr val="161645"/>
              </a:solidFill>
            </a:endParaRPr>
          </a:p>
        </p:txBody>
      </p:sp>
      <p:pic>
        <p:nvPicPr>
          <p:cNvPr id="26627" name="Picture 4" descr="C:\Program Files\Microsoft Office\MEDIA\OFFICE12\Lines\BD14710_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0" y="214313"/>
            <a:ext cx="38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C:\Program Files\Microsoft Office\MEDIA\OFFICE12\Lines\BD14710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072188"/>
            <a:ext cx="571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688" y="5681663"/>
            <a:ext cx="1214437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57188" y="214313"/>
            <a:ext cx="8358187" cy="10461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Общественная деятельность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38" y="214313"/>
            <a:ext cx="71437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Динамика качества знаний учащихся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за последние три года (средний показатель)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endParaRPr lang="ru-RU" sz="2400" b="1" i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88" y="1071563"/>
            <a:ext cx="8501062" cy="30130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/>
            <a:r>
              <a:rPr lang="ru-RU" sz="2400">
                <a:solidFill>
                  <a:srgbClr val="0D0D0D"/>
                </a:solidFill>
                <a:latin typeface="Times New Roman" pitchFamily="18" charset="0"/>
              </a:rPr>
              <a:t>Результаты учебной деятельности по татарскому языку за 2009-2012 учебные годы. Динамика показателей за  2009-2010, 2010-2011, 2011-2012 учебные годы успеваемости  степени и качества обучения, динамика распределения учащихся по показателям обучения татарскому языку. Комплексная оценка результатов позволила выявить не только тенденции повышения эффективности работы, но и результативности преподавания. </a:t>
            </a:r>
          </a:p>
        </p:txBody>
      </p:sp>
      <p:graphicFrame>
        <p:nvGraphicFramePr>
          <p:cNvPr id="5293" name="Group 173"/>
          <p:cNvGraphicFramePr>
            <a:graphicFrameLocks noGrp="1"/>
          </p:cNvGraphicFramePr>
          <p:nvPr/>
        </p:nvGraphicFramePr>
        <p:xfrm>
          <a:off x="539750" y="4149725"/>
          <a:ext cx="7993063" cy="2519363"/>
        </p:xfrm>
        <a:graphic>
          <a:graphicData uri="http://schemas.openxmlformats.org/drawingml/2006/table">
            <a:tbl>
              <a:tblPr/>
              <a:tblGrid>
                <a:gridCol w="1549400"/>
                <a:gridCol w="1065213"/>
                <a:gridCol w="1066800"/>
                <a:gridCol w="1093787"/>
                <a:gridCol w="1073150"/>
                <a:gridCol w="1111250"/>
                <a:gridCol w="1033463"/>
              </a:tblGrid>
              <a:tr h="4127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Предмет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Успеваемость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Качество знаний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5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2009/10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2010/11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2011/12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2009/10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2010/11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2011/12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татарский язык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74 %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76 %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татарская литература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100 %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83 %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404813"/>
            <a:ext cx="6715125" cy="822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Работа с одарёнными детьми </a:t>
            </a:r>
            <a:b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</a:b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 участие  в предметных олимпиадах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5750" y="5715000"/>
            <a:ext cx="857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16164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 2009 года ученики всех классов принимают участие в межрегиональном игровом конкурсе «Мудрая белка» и занимают призовые места.</a:t>
            </a:r>
            <a:endParaRPr lang="ru-RU" sz="2000" dirty="0">
              <a:solidFill>
                <a:srgbClr val="161645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49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0"/>
            <a:ext cx="1100137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748" name="Group 604"/>
          <p:cNvGraphicFramePr>
            <a:graphicFrameLocks noGrp="1"/>
          </p:cNvGraphicFramePr>
          <p:nvPr/>
        </p:nvGraphicFramePr>
        <p:xfrm>
          <a:off x="179388" y="2060575"/>
          <a:ext cx="8785225" cy="3573463"/>
        </p:xfrm>
        <a:graphic>
          <a:graphicData uri="http://schemas.openxmlformats.org/drawingml/2006/table">
            <a:tbl>
              <a:tblPr/>
              <a:tblGrid>
                <a:gridCol w="576262"/>
                <a:gridCol w="1871663"/>
                <a:gridCol w="781050"/>
                <a:gridCol w="666750"/>
                <a:gridCol w="1360487"/>
                <a:gridCol w="1649413"/>
                <a:gridCol w="1879600"/>
              </a:tblGrid>
              <a:tr h="3508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п/п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Фамилия, имя учащегося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класс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Результаты олимпиад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7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Городской уровень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 уровень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Республиканский уровень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Хисамова Эльвира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Бадрутдинов Артур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Сагдиева Ландыш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Хисамова Эльвира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Шигапова Алсу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Documents and Settings\Admin\Рабочий стол\ФАУЗИЯ ХАДИЕВНА\дипломы детей\1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14392">
            <a:off x="682758" y="965487"/>
            <a:ext cx="3172147" cy="40302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2" descr="C:\Documents and Settings\Admin\Рабочий стол\ФАУЗИЯ ХАДИЕВНА\дипломы детей\1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9986">
            <a:off x="5414215" y="1056327"/>
            <a:ext cx="3042496" cy="4385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313" y="0"/>
            <a:ext cx="8643937" cy="23574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Результаты конкурсов, творческих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научно-исследовательских работ</a:t>
            </a:r>
            <a:r>
              <a:rPr lang="ru-RU" sz="3600" i="1" dirty="0">
                <a:latin typeface="+mj-lt"/>
                <a:ea typeface="+mj-ea"/>
                <a:cs typeface="+mj-cs"/>
              </a:rPr>
              <a:t/>
            </a:r>
            <a:br>
              <a:rPr lang="ru-RU" sz="3600" i="1" dirty="0">
                <a:latin typeface="+mj-lt"/>
                <a:ea typeface="+mj-ea"/>
                <a:cs typeface="+mj-cs"/>
              </a:rPr>
            </a:br>
            <a:endParaRPr lang="en-US" sz="3600" i="1" dirty="0">
              <a:latin typeface="+mj-lt"/>
              <a:ea typeface="+mj-ea"/>
              <a:cs typeface="+mj-cs"/>
            </a:endParaRPr>
          </a:p>
        </p:txBody>
      </p:sp>
      <p:pic>
        <p:nvPicPr>
          <p:cNvPr id="7172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0"/>
            <a:ext cx="110013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404" name="Group 236"/>
          <p:cNvGraphicFramePr>
            <a:graphicFrameLocks noGrp="1"/>
          </p:cNvGraphicFramePr>
          <p:nvPr/>
        </p:nvGraphicFramePr>
        <p:xfrm>
          <a:off x="323850" y="1916113"/>
          <a:ext cx="8456613" cy="4941887"/>
        </p:xfrm>
        <a:graphic>
          <a:graphicData uri="http://schemas.openxmlformats.org/drawingml/2006/table">
            <a:tbl>
              <a:tblPr/>
              <a:tblGrid>
                <a:gridCol w="485775"/>
                <a:gridCol w="3451225"/>
                <a:gridCol w="644525"/>
                <a:gridCol w="2476500"/>
                <a:gridCol w="1398588"/>
              </a:tblGrid>
              <a:tr h="377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Ф.И.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Региональный конкурс научно-исследовательских работ учащихся: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Мифтахетдин Акмулла шигырьләрендә афоризмнар.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Шайхутдинова Чулпан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Туфан Миңнуллин әсәрләрендә конфликт үзенчәлекләре.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Динара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Салих Батталның тормыш юлы һәм иҗат үзенчәлекләре.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Усманова Ләйсән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Нәҗибә Сафинаның тормыш юлы һәм иҗаты.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Динара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сертификат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0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Габдулла Тукай публицистикасында юмор һәм сатира алымнары.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Усманова Ләйсән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Габдулла Тукай иҗатында юмор һәм сатира алымнары.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Хасанов Альмир</a:t>
                      </a: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14313" y="0"/>
            <a:ext cx="8643937" cy="23574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Результаты конкурсов, творческих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и научно-исследовательских работ</a:t>
            </a:r>
            <a:r>
              <a:rPr lang="ru-RU" sz="3600" dirty="0">
                <a:latin typeface="+mj-lt"/>
                <a:ea typeface="+mj-ea"/>
                <a:cs typeface="+mj-cs"/>
              </a:rPr>
              <a:t/>
            </a:r>
            <a:br>
              <a:rPr lang="ru-RU" sz="3600" dirty="0">
                <a:latin typeface="+mj-lt"/>
                <a:ea typeface="+mj-ea"/>
                <a:cs typeface="+mj-cs"/>
              </a:rPr>
            </a:b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8197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0"/>
            <a:ext cx="1100138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493" name="Group 301"/>
          <p:cNvGraphicFramePr>
            <a:graphicFrameLocks noGrp="1"/>
          </p:cNvGraphicFramePr>
          <p:nvPr/>
        </p:nvGraphicFramePr>
        <p:xfrm>
          <a:off x="342900" y="1916113"/>
          <a:ext cx="8458200" cy="4410075"/>
        </p:xfrm>
        <a:graphic>
          <a:graphicData uri="http://schemas.openxmlformats.org/drawingml/2006/table">
            <a:tbl>
              <a:tblPr/>
              <a:tblGrid>
                <a:gridCol w="412750"/>
                <a:gridCol w="3525838"/>
                <a:gridCol w="644525"/>
                <a:gridCol w="2476500"/>
                <a:gridCol w="1398587"/>
              </a:tblGrid>
              <a:tr h="282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Ф.И. ученика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Результат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 Городской конкурс рефератов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Абдулла Алишның тормыш юлы һәм иҗаты.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Динара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Каюм Насыйриның тормыш юлы һәм эшчәнлеге.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Ахметзянова Албина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Городской конкурс сочинений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Кояш Тимбикованың тормыш юлы һәм иҗаты.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Диана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Минем яраткан әнием.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Долгова Диана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Грамота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25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4. Викторины:</a:t>
                      </a:r>
                      <a:endParaRPr kumimoji="0" lang="tt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Нур Баянның тууына 65 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Ахметзянова Албина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Мәҗит Гафуриның тууына 130 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Арсланова Ләйсән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 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 место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BA8F0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ФАУЗИЯ ХАДИЕВНА\дипломы детей\1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55505">
            <a:off x="415207" y="551774"/>
            <a:ext cx="3626288" cy="49894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1" descr="C:\Documents and Settings\Admin\Рабочий стол\ФАУЗИЯ ХАДИЕВНА\дипломы детей\1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7316">
            <a:off x="5017700" y="472222"/>
            <a:ext cx="3724953" cy="51285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2940</Words>
  <Application>Microsoft Office PowerPoint</Application>
  <PresentationFormat>Экран (4:3)</PresentationFormat>
  <Paragraphs>730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Calibri</vt:lpstr>
      <vt:lpstr>Arial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Публикация научно-методических работ</vt:lpstr>
      <vt:lpstr>Публикация научно-методических работ</vt:lpstr>
      <vt:lpstr>Слайд 22</vt:lpstr>
      <vt:lpstr>Слайд 23</vt:lpstr>
      <vt:lpstr>Участие в городских, региональных, республиканских семинарах, конференциях, круглых столах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school11</dc:creator>
  <cp:lastModifiedBy>Server</cp:lastModifiedBy>
  <cp:revision>34</cp:revision>
  <dcterms:created xsi:type="dcterms:W3CDTF">2011-04-06T08:03:58Z</dcterms:created>
  <dcterms:modified xsi:type="dcterms:W3CDTF">2012-03-21T13:33:18Z</dcterms:modified>
</cp:coreProperties>
</file>