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31.03.2025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31.03.2025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31.03.2025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>
                <a:latin typeface="Times New Roman"/>
                <a:cs typeface="Times New Roman"/>
              </a:rPr>
            </a:br>
            <a:endParaRPr sz="2400" b="1">
              <a:latin typeface="Times New Roman"/>
              <a:cs typeface="Times New Roman"/>
            </a:endParaRPr>
          </a:p>
        </p:txBody>
      </p:sp>
      <p:sp>
        <p:nvSpPr>
          <p:cNvPr id="1731349622" name="TextBox 1731349621"/>
          <p:cNvSpPr txBox="1"/>
          <p:nvPr/>
        </p:nvSpPr>
        <p:spPr bwMode="auto">
          <a:xfrm>
            <a:off x="8753613" y="4777054"/>
            <a:ext cx="3092836" cy="13719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Мухаметшина Люция Наильевна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начальник отдела государственного контроля качества образования управления </a:t>
            </a:r>
            <a:endParaRPr sz="1200">
              <a:latin typeface="Times New Roman"/>
              <a:cs typeface="Times New Roman"/>
            </a:endParaRPr>
          </a:p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контрольно-надзорной деятельности департамента надзора и контроля в сфере образования МО и Н РТ</a:t>
            </a:r>
            <a:endParaRPr sz="1200">
              <a:latin typeface="Times New Roman"/>
              <a:cs typeface="Times New Roman"/>
            </a:endParaRPr>
          </a:p>
          <a:p>
            <a:pPr>
              <a:defRPr/>
            </a:pPr>
            <a:endParaRPr sz="1200"/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16864" y="158496"/>
            <a:ext cx="91196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В день проведения тестирования необходимо распечатать </a:t>
            </a: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материалы для каждого варианта тестирования по каждому классу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16864" y="979282"/>
          <a:ext cx="10847564" cy="565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75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079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800">
                          <a:latin typeface="Times New Roman"/>
                          <a:cs typeface="Times New Roman"/>
                        </a:rPr>
                        <a:t>Материалы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303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гражданина, сдающего устную часть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критерии оценивания устной и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2989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устной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1330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11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69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6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258353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638B39-A5DC-0A08-89B3-35128A178963}" type="slidenum">
              <a:rPr lang="ru-RU"/>
              <a:t>3</a:t>
            </a:fld>
            <a:endParaRPr lang="ru-RU"/>
          </a:p>
        </p:txBody>
      </p:sp>
      <p:sp>
        <p:nvSpPr>
          <p:cNvPr id="1674970412" name="TextBox 1674970411"/>
          <p:cNvSpPr txBox="1"/>
          <p:nvPr/>
        </p:nvSpPr>
        <p:spPr bwMode="auto">
          <a:xfrm>
            <a:off x="1082722" y="1055992"/>
            <a:ext cx="5271425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>
                <a:latin typeface="Times New Roman"/>
                <a:cs typeface="Times New Roman"/>
              </a:rPr>
              <a:t>День проведения тестирования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иностранных граждан и лиц без гражданства </a:t>
            </a:r>
            <a:r>
              <a:rPr lang="ru-RU" sz="2400" b="1">
                <a:latin typeface="Times New Roman"/>
                <a:cs typeface="Times New Roman"/>
              </a:rPr>
              <a:t>в РТ </a:t>
            </a:r>
            <a:r>
              <a:rPr lang="ru-RU" sz="2400">
                <a:latin typeface="Times New Roman"/>
                <a:cs typeface="Times New Roman"/>
              </a:rPr>
              <a:t>— 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последняя среда каждого месяца</a:t>
            </a:r>
            <a:endParaRPr/>
          </a:p>
          <a:p>
            <a:pPr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Расписание: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30.04.2025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28.05.2025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25.06.2025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30.07.2025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27.08.2025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24.09.2025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29.10.2025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26.11.2025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24.12.2025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80084" y="159993"/>
            <a:ext cx="9686964" cy="67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Список тестирующих организаций и день проведения тестирования в РТ </a:t>
            </a:r>
            <a:b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b="0">
                <a:solidFill>
                  <a:srgbClr val="C00000"/>
                </a:solidFill>
                <a:latin typeface="Times New Roman"/>
                <a:cs typeface="Times New Roman"/>
              </a:rPr>
              <a:t>приказ МО и Н РТ от 24.03.2025 № под-502/25</a:t>
            </a:r>
            <a:endParaRPr/>
          </a:p>
        </p:txBody>
      </p:sp>
      <p:pic>
        <p:nvPicPr>
          <p:cNvPr id="263119805" name="Рисунок 263119804"/>
          <p:cNvPicPr>
            <a:picLocks noChangeAspect="1"/>
          </p:cNvPicPr>
          <p:nvPr/>
        </p:nvPicPr>
        <p:blipFill>
          <a:blip r:embed="rId2"/>
          <a:srcRect l="38322" t="14701" r="21063" b="7168"/>
          <a:stretch/>
        </p:blipFill>
        <p:spPr bwMode="auto">
          <a:xfrm>
            <a:off x="6726014" y="938762"/>
            <a:ext cx="4837945" cy="5648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63360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7BEE0B-0827-D57D-2FC2-70404131928D}" type="slidenum">
              <a:rPr lang="ru-RU"/>
              <a:t>4</a:t>
            </a:fld>
            <a:endParaRPr lang="ru-RU"/>
          </a:p>
        </p:txBody>
      </p:sp>
      <p:sp>
        <p:nvSpPr>
          <p:cNvPr id="830881232" name="TextBox 830881231"/>
          <p:cNvSpPr txBox="1"/>
          <p:nvPr/>
        </p:nvSpPr>
        <p:spPr bwMode="auto">
          <a:xfrm>
            <a:off x="784674" y="43244"/>
            <a:ext cx="4188666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Тестирующие организации в РТ</a:t>
            </a:r>
            <a:endParaRPr>
              <a:latin typeface="Times New Roman"/>
              <a:cs typeface="Times New Roman"/>
            </a:endParaRPr>
          </a:p>
        </p:txBody>
      </p:sp>
      <p:graphicFrame>
        <p:nvGraphicFramePr>
          <p:cNvPr id="619506892" name="Таблица 619506891"/>
          <p:cNvGraphicFramePr>
            <a:graphicFrameLocks/>
          </p:cNvGraphicFramePr>
          <p:nvPr/>
        </p:nvGraphicFramePr>
        <p:xfrm>
          <a:off x="624354" y="378883"/>
          <a:ext cx="11543164" cy="6151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6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24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26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5425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1091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18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Агрызский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Державинская ООШ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Сабинский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п.г.т. Б.Сабы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Азнакаевский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МСОШ № 3</a:t>
                      </a:r>
                      <a:endParaRPr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Высокогорский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ООШ № 3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Шеморданский лицей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Аксубаевский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Лениногорский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№6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Сармановский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Сармановская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Актанышский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Мамадышский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Джалильская гимназия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7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Алексеевский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Дрожжановский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Мензелинский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Спасский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 с УИОП»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7794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Алькеевский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СОШ 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Елабужский</a:t>
                      </a:r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Менделеевский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Тетюшский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50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   № 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Муслюмовский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Муслюмовская гимназия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Тукаевский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Бетькинская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3782"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Альметьевский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Заинский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№3 </a:t>
                      </a:r>
                      <a:endParaRPr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г.Набережные Челны</a:t>
                      </a:r>
                      <a:endParaRPr/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Тюлячинский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Тюлячинская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92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6 </a:t>
                      </a:r>
                      <a:endParaRPr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Зеленодольский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Черемшанский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29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Чистопольский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214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Апастовский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Бишевская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Васильевская СОШ №2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Ютазинский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УрусНОШ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0091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Осиновская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32 с УИОП»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Советский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79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03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имени Г. Курсави»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Нурлатская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51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94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Атнинский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Большеатнинская СОШ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К-Устьинский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Татарская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Авиастроительный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252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Бавлинский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Кайбицкий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Фёдоровская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Нижнекамский</a:t>
                      </a:r>
                      <a:endParaRPr sz="1000" b="1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Ново-Савиновский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800">
                          <a:latin typeface="Times New Roman"/>
                          <a:cs typeface="Times New Roman"/>
                        </a:rPr>
                        <a:t>Гимназия №13 с тат яз обуч</a:t>
                      </a:r>
                      <a:endParaRPr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72339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Балтасинский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Бурбашская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Кукморский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им.А.М. Булатова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Гимназия № 32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Кировский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182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009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Янгуловская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Кукморская СОШ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Новошешминский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Новошешминская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Московский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75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2861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900" b="1">
                          <a:latin typeface="Times New Roman"/>
                          <a:cs typeface="Times New Roman"/>
                        </a:rPr>
                        <a:t>Бугульминский</a:t>
                      </a:r>
                      <a:endParaRPr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Рождественская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Нурлатский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Вахитовский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41091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Буинский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им.М.М.Вахитова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«Здоровое поколение»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Пестречинский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«Алгоритм»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Приволжский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133»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026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Рыбно-Слободский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7416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84AE5-5735-5AE0-F456-897CF57A9937}" type="slidenum">
              <a:rPr lang="ru-RU"/>
              <a:t>5</a:t>
            </a:fld>
            <a:endParaRPr lang="ru-RU"/>
          </a:p>
        </p:txBody>
      </p:sp>
      <p:pic>
        <p:nvPicPr>
          <p:cNvPr id="234914500" name="Рисунок 234914499"/>
          <p:cNvPicPr>
            <a:picLocks noChangeAspect="1"/>
          </p:cNvPicPr>
          <p:nvPr/>
        </p:nvPicPr>
        <p:blipFill>
          <a:blip r:embed="rId2"/>
          <a:srcRect l="25179" t="15066" r="23289" b="31694"/>
          <a:stretch/>
        </p:blipFill>
        <p:spPr bwMode="auto">
          <a:xfrm>
            <a:off x="1256212" y="1372574"/>
            <a:ext cx="10496361" cy="5281187"/>
          </a:xfrm>
          <a:prstGeom prst="rect">
            <a:avLst/>
          </a:prstGeom>
        </p:spPr>
      </p:pic>
      <p:sp>
        <p:nvSpPr>
          <p:cNvPr id="1903439873" name="TextBox 1903439872"/>
          <p:cNvSpPr txBox="1"/>
          <p:nvPr/>
        </p:nvSpPr>
        <p:spPr bwMode="auto">
          <a:xfrm>
            <a:off x="954429" y="146583"/>
            <a:ext cx="10931972" cy="12509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официальных сайтах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тестирующих организаций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размещается следующая информация: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 датах проведения тестирования;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демоверсии диагностических материалов;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критерии оценивания.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276620864" name="Овал 1276620863"/>
          <p:cNvSpPr/>
          <p:nvPr/>
        </p:nvSpPr>
        <p:spPr bwMode="auto">
          <a:xfrm>
            <a:off x="897846" y="3777400"/>
            <a:ext cx="3215865" cy="952499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0088351" name="Овал 530088350"/>
          <p:cNvSpPr/>
          <p:nvPr/>
        </p:nvSpPr>
        <p:spPr bwMode="auto">
          <a:xfrm>
            <a:off x="3492795" y="4626163"/>
            <a:ext cx="5760097" cy="2079437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6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34687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методическое обеспечение;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разработка диагностических материалов;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разработка критериев оценивания;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определение минимального количества баллов. 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 количество баллов</a:t>
            </a:r>
            <a:r>
              <a:rPr sz="1600" b="0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подтверждающее успешное прохождение иностранными гражданами и лицами без гражданства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- </a:t>
            </a: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балла</a:t>
            </a:r>
            <a:r>
              <a:rPr lang="ru-RU" sz="1600" b="0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>
                <a:latin typeface="Times New Roman"/>
                <a:ea typeface="PT Sans"/>
                <a:cs typeface="Times New Roman"/>
              </a:rPr>
              <a:t>Приказ Рособрнадзора от 05.03.2025 № 510</a:t>
            </a:r>
            <a:br>
              <a:rPr sz="1600" b="0" i="0" u="none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>
              <a:latin typeface="Times New Roman"/>
              <a:cs typeface="Times New Roman"/>
            </a:endParaRPr>
          </a:p>
        </p:txBody>
      </p:sp>
      <p:sp>
        <p:nvSpPr>
          <p:cNvPr id="1123632030" name="TextBox 1123632029"/>
          <p:cNvSpPr txBox="1"/>
          <p:nvPr/>
        </p:nvSpPr>
        <p:spPr bwMode="auto">
          <a:xfrm>
            <a:off x="1237351" y="269183"/>
            <a:ext cx="10079038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Times New Roman"/>
                <a:cs typeface="Times New Roman"/>
              </a:rPr>
              <a:t>Федеральная служба по надзору в сфере образования и науки (Рособрнадзор)</a:t>
            </a:r>
            <a:endParaRPr/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036320" y="4803648"/>
            <a:ext cx="568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Рособрнадзор будет осуществлять сбор информации: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проведения тестирования;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тестирования каждого иностранного гражданина;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зачислении иностранных граждан в ОО.</a:t>
            </a:r>
            <a:endParaRPr/>
          </a:p>
          <a:p>
            <a:pPr>
              <a:defRPr/>
            </a:pPr>
            <a:r>
              <a:rPr lang="ru-RU"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7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/>
          </a:p>
        </p:txBody>
      </p:sp>
      <p:sp>
        <p:nvSpPr>
          <p:cNvPr id="1534694894" name="TextBox 1534694893"/>
          <p:cNvSpPr txBox="1"/>
          <p:nvPr/>
        </p:nvSpPr>
        <p:spPr bwMode="auto">
          <a:xfrm>
            <a:off x="1756039" y="5795569"/>
            <a:ext cx="937482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Все материалы будут дополнительно направлены информационным письмом в ОО после 28.03.2025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8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4422" y="5054209"/>
            <a:ext cx="7468247" cy="139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54509" y="3278193"/>
            <a:ext cx="104147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Тестирующая организация регистрирует данное обращение в свободной форме, с ознакомлением родителя с датой и временем тестирования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052736" y="4490438"/>
            <a:ext cx="845353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Журнал регистрации направлений на тестирование </a:t>
            </a:r>
            <a:r>
              <a:rPr lang="ru-RU"/>
              <a:t>(рекомендуем)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5695" y="1810395"/>
            <a:ext cx="1850241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9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766116" y="196850"/>
            <a:ext cx="7554405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прохождения тестирования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365994" y="781403"/>
            <a:ext cx="9642647" cy="558299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тестирующих организациях организуется пункт прохождения тестирования (далее - ППТ).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ППТ может быть использовано оборудование, применяемое в пунктах проведения экзаменов при проведении ГИА.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проведения тестирования обязательна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видео- и аудиозапись</a:t>
            </a:r>
            <a:endParaRPr sz="20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проведения тестирования создается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составе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председателя и членов комиссии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численностью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менее трех человек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(пед. работники ТО).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Могут привлекаться техспециалисты, наблюдатели, вспомогательный персонал.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проведении тестирования ребенку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запрещается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пользоваться любыми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подсказками, средствами связи, фото-, аудио- и видеоаппаратурой, электронно - вычислительной техникой, справочными материалами, шпаргалками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Для каждого иностранного гражданина создается отдельное рабочее место.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5922</Words>
  <Application>Microsoft Office PowerPoint</Application>
  <DocSecurity>0</DocSecurity>
  <PresentationFormat>Произвольный</PresentationFormat>
  <Paragraphs>710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275</cp:revision>
  <dcterms:created xsi:type="dcterms:W3CDTF">2021-06-10T06:31:52Z</dcterms:created>
  <dcterms:modified xsi:type="dcterms:W3CDTF">2025-03-31T10:24:51Z</dcterms:modified>
  <dc:identifier/>
  <dc:language/>
  <cp:version/>
</cp:coreProperties>
</file>