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5143500" type="screen16x9"/>
  <p:notesSz cx="9144000" cy="5143500"/>
  <p:defaultTextStyle>
    <a:defPPr>
      <a:defRPr lang="ru-RU"/>
    </a:defPPr>
    <a:lvl1pPr marL="0" algn="l" defTabSz="685800">
      <a:defRPr sz="1350">
        <a:solidFill>
          <a:schemeClr val="tx1"/>
        </a:solidFill>
        <a:latin typeface="+mn-lt"/>
        <a:ea typeface="+mn-ea"/>
        <a:cs typeface="+mn-cs"/>
      </a:defRPr>
    </a:lvl1pPr>
    <a:lvl2pPr marL="342900" algn="l" defTabSz="685800">
      <a:defRPr sz="1350">
        <a:solidFill>
          <a:schemeClr val="tx1"/>
        </a:solidFill>
        <a:latin typeface="+mn-lt"/>
        <a:ea typeface="+mn-ea"/>
        <a:cs typeface="+mn-cs"/>
      </a:defRPr>
    </a:lvl2pPr>
    <a:lvl3pPr marL="685800" algn="l" defTabSz="685800">
      <a:defRPr sz="135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>
      <a:defRPr sz="135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>
      <a:defRPr sz="135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>
      <a:defRPr sz="135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>
      <a:defRPr sz="135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>
      <a:defRPr sz="135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>
      <a:defRPr sz="135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2880">
          <p15:clr>
            <a:srgbClr val="A4A3A4"/>
          </p15:clr>
        </p15:guide>
        <p15:guide id="2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Нет стиля, сетка таблицы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solidFill>
                <a:schemeClr val="tx1"/>
              </a:solidFill>
            </a:ln>
          </a:left>
          <a:right>
            <a:ln w="12700">
              <a:solidFill>
                <a:schemeClr val="tx1"/>
              </a:solidFill>
            </a:ln>
          </a:right>
          <a:top>
            <a:ln w="12700">
              <a:solidFill>
                <a:schemeClr val="tx1"/>
              </a:solidFill>
            </a:ln>
          </a:top>
          <a:bottom>
            <a:ln w="12700">
              <a:solidFill>
                <a:schemeClr val="tx1"/>
              </a:solidFill>
            </a:ln>
          </a:bottom>
          <a:insideH>
            <a:ln w="12700">
              <a:solidFill>
                <a:schemeClr val="tx1"/>
              </a:solidFill>
            </a:ln>
          </a:insideH>
          <a:insideV>
            <a:ln w="12700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49" d="100"/>
          <a:sy n="149" d="100"/>
        </p:scale>
        <p:origin x="-438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226157" cy="606336"/>
          </a:xfrm>
          <a:prstGeom prst="rect">
            <a:avLst/>
          </a:prstGeom>
        </p:spPr>
        <p:txBody>
          <a:bodyPr vert="horz" lIns="107031" tIns="53514" rIns="107031" bIns="53514" rtlCol="0"/>
          <a:lstStyle>
            <a:lvl1pPr algn="l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4217098" y="0"/>
            <a:ext cx="3226157" cy="606336"/>
          </a:xfrm>
          <a:prstGeom prst="rect">
            <a:avLst/>
          </a:prstGeom>
        </p:spPr>
        <p:txBody>
          <a:bodyPr vert="horz" lIns="107031" tIns="53514" rIns="107031" bIns="53514" rtlCol="0"/>
          <a:lstStyle>
            <a:lvl1pPr algn="r">
              <a:defRPr sz="1400"/>
            </a:lvl1pPr>
          </a:lstStyle>
          <a:p>
            <a:pPr>
              <a:defRPr/>
            </a:pPr>
            <a:fld id="{3613F80B-65BC-47F8-89A9-46FD0D0E1563}" type="datetimeFigureOut">
              <a:rPr lang="ru-RU"/>
              <a:t>18.01.2026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8425" y="1511300"/>
            <a:ext cx="7248525" cy="4078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7031" tIns="53514" rIns="107031" bIns="53514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744498" y="5815788"/>
            <a:ext cx="5955983" cy="4758373"/>
          </a:xfrm>
          <a:prstGeom prst="rect">
            <a:avLst/>
          </a:prstGeom>
        </p:spPr>
        <p:txBody>
          <a:bodyPr vert="horz" lIns="107031" tIns="53514" rIns="107031" bIns="53514" rtlCol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11478421"/>
            <a:ext cx="3226157" cy="606335"/>
          </a:xfrm>
          <a:prstGeom prst="rect">
            <a:avLst/>
          </a:prstGeom>
        </p:spPr>
        <p:txBody>
          <a:bodyPr vert="horz" lIns="107031" tIns="53514" rIns="107031" bIns="53514" rtlCol="0" anchor="b"/>
          <a:lstStyle>
            <a:lvl1pPr algn="l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4217098" y="11478421"/>
            <a:ext cx="3226157" cy="606335"/>
          </a:xfrm>
          <a:prstGeom prst="rect">
            <a:avLst/>
          </a:prstGeom>
        </p:spPr>
        <p:txBody>
          <a:bodyPr vert="horz" lIns="107031" tIns="53514" rIns="107031" bIns="53514" rtlCol="0" anchor="b"/>
          <a:lstStyle>
            <a:lvl1pPr algn="r">
              <a:defRPr sz="1400"/>
            </a:lvl1pPr>
          </a:lstStyle>
          <a:p>
            <a:pPr>
              <a:defRPr/>
            </a:pPr>
            <a:fld id="{EC4EA19B-95A0-47CE-82C9-1294FF49269F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29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>
      <a:defRPr sz="9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>
      <a:defRPr sz="9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>
      <a:defRPr sz="9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>
      <a:defRPr sz="9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>
      <a:defRPr sz="9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>
      <a:defRPr sz="9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>
      <a:defRPr sz="9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>
      <a:defRPr sz="9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>
      <a:defRPr sz="9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>
                <a:solidFill>
                  <a:srgbClr val="000000"/>
                </a:solidFill>
                <a:latin typeface="-apple-system"/>
              </a:rPr>
              <a:t>Хочу обратить особое внимание школьников, их родителей и педагогов: два успешно сданных экзамена дают право поступления только на профессии из утвержденного перечня. Если ребенок выбрал другую специальность или планирует учиться дальше в школе — нужно сдавать четыре экзамена! Если есть сомнения, куда идти после 9 класса — сдавайте 4 экзамена.</a:t>
            </a:r>
            <a:br>
              <a:rPr lang="ru-RU">
                <a:solidFill>
                  <a:srgbClr val="000000"/>
                </a:solidFill>
                <a:latin typeface="-apple-system"/>
              </a:rPr>
            </a:br>
            <a:endParaRPr lang="ru-RU">
              <a:solidFill>
                <a:srgbClr val="000000"/>
              </a:solidFill>
              <a:latin typeface="-apple-system"/>
            </a:endParaRPr>
          </a:p>
          <a:p>
            <a:pPr>
              <a:defRPr/>
            </a:pPr>
            <a:r>
              <a:rPr lang="ru-RU">
                <a:solidFill>
                  <a:srgbClr val="000000"/>
                </a:solidFill>
                <a:latin typeface="-apple-system"/>
              </a:rPr>
              <a:t>Упрощенный порядок поступления действует только для профессий из утвержденного перечня. Но школьники, успешно сдавшие 2 экзамена, гарантированно получат бюджетные места для подготовки по этим профессиям.</a:t>
            </a:r>
            <a:endParaRPr lang="ru-RU"/>
          </a:p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C4EA19B-95A0-47CE-82C9-1294FF49269F}" type="slidenum">
              <a:rPr lang="ru-RU"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1597821"/>
            <a:ext cx="7772400" cy="1102519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defTabSz="914355">
              <a:defRPr/>
            </a:pPr>
            <a:fld id="{2FD79353-59B3-41D4-A1A9-DC36E0CFDD13}" type="datetime1">
              <a:rPr lang="ru-RU">
                <a:solidFill>
                  <a:prstClr val="black">
                    <a:tint val="75000"/>
                  </a:prstClr>
                </a:solidFill>
              </a:rPr>
              <a:t>18.01.2026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defTabSz="914355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defTabSz="914355">
              <a:defRPr/>
            </a:pPr>
            <a:fld id="{B88692BE-808A-414F-AD5F-AEE5D3A9CEA8}" type="datetime1">
              <a:rPr lang="ru-RU">
                <a:solidFill>
                  <a:prstClr val="black">
                    <a:tint val="75000"/>
                  </a:prstClr>
                </a:solidFill>
              </a:rPr>
              <a:t>18.01.2026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defTabSz="914355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05980"/>
            <a:ext cx="2057400" cy="4388644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05980"/>
            <a:ext cx="6019800" cy="4388644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defTabSz="914355">
              <a:defRPr/>
            </a:pPr>
            <a:fld id="{95E358C6-E46C-428F-ABEE-3593A2D07975}" type="datetime1">
              <a:rPr lang="ru-RU">
                <a:solidFill>
                  <a:prstClr val="black">
                    <a:tint val="75000"/>
                  </a:prstClr>
                </a:solidFill>
              </a:rPr>
              <a:t>18.01.2026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defTabSz="914355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 bwMode="auto"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 bwMode="auto"/>
        <p:txBody>
          <a:bodyPr/>
          <a:lstStyle/>
          <a:p>
            <a:pPr>
              <a:defRPr/>
            </a:pPr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 bwMode="auto"/>
        <p:txBody>
          <a:bodyPr/>
          <a:lstStyle/>
          <a:p>
            <a:pPr>
              <a:defRPr/>
            </a:pPr>
            <a:fld id="{A5FA7090-3514-44B8-95A7-1B8627EF5566}" type="slidenum">
              <a:r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defTabSz="914355">
              <a:defRPr/>
            </a:pPr>
            <a:fld id="{3B2A0A5D-9805-43FA-9255-6400C57A3AC5}" type="datetime1">
              <a:rPr lang="ru-RU">
                <a:solidFill>
                  <a:prstClr val="black">
                    <a:tint val="75000"/>
                  </a:prstClr>
                </a:solidFill>
              </a:rPr>
              <a:t>18.01.2026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defTabSz="914355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defTabSz="914355">
              <a:defRPr/>
            </a:pPr>
            <a:fld id="{5615774A-4755-4C13-96F3-4FC371D4284E}" type="datetime1">
              <a:rPr lang="ru-RU">
                <a:solidFill>
                  <a:prstClr val="black">
                    <a:tint val="75000"/>
                  </a:prstClr>
                </a:solidFill>
              </a:rPr>
              <a:t>18.01.2026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defTabSz="914355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defTabSz="914355">
              <a:defRPr/>
            </a:pPr>
            <a:fld id="{0ABD3466-641E-44E7-9A05-B89B6B0207ED}" type="datetime1">
              <a:rPr lang="ru-RU">
                <a:solidFill>
                  <a:prstClr val="black">
                    <a:tint val="75000"/>
                  </a:prstClr>
                </a:solidFill>
              </a:rPr>
              <a:t>18.01.2026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defTabSz="914355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defTabSz="914355">
              <a:defRPr/>
            </a:pPr>
            <a:fld id="{CB4EFC2D-38A6-4D8B-8B37-4B7EC6CF721F}" type="datetime1">
              <a:rPr lang="ru-RU">
                <a:solidFill>
                  <a:prstClr val="black">
                    <a:tint val="75000"/>
                  </a:prstClr>
                </a:solidFill>
              </a:rPr>
              <a:t>18.01.2026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defTabSz="914355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defTabSz="914355">
              <a:defRPr/>
            </a:pPr>
            <a:fld id="{68AE3D3D-E080-4E59-8BE3-528D038019C5}" type="datetime1">
              <a:rPr lang="ru-RU">
                <a:solidFill>
                  <a:prstClr val="black">
                    <a:tint val="75000"/>
                  </a:prstClr>
                </a:solidFill>
              </a:rPr>
              <a:t>18.01.2026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defTabSz="914355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defTabSz="914355">
              <a:defRPr/>
            </a:pPr>
            <a:fld id="{8E10920C-B0CF-4CB3-A3D4-8DD2C3948F8A}" type="datetime1">
              <a:rPr lang="ru-RU">
                <a:solidFill>
                  <a:prstClr val="black">
                    <a:tint val="75000"/>
                  </a:prstClr>
                </a:solidFill>
              </a:rPr>
              <a:t>18.01.2026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defTabSz="914355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defTabSz="914355">
              <a:defRPr/>
            </a:pPr>
            <a:fld id="{7D67A621-1EA3-4D43-B93C-E3EAB5876F0E}" type="datetime1">
              <a:rPr lang="ru-RU">
                <a:solidFill>
                  <a:prstClr val="black">
                    <a:tint val="75000"/>
                  </a:prstClr>
                </a:solidFill>
              </a:rPr>
              <a:t>18.01.2026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defTabSz="914355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defTabSz="914355">
              <a:defRPr/>
            </a:pPr>
            <a:fld id="{91F271C5-520E-4302-A0B1-440D127E6EE5}" type="datetime1">
              <a:rPr lang="ru-RU">
                <a:solidFill>
                  <a:prstClr val="black">
                    <a:tint val="75000"/>
                  </a:prstClr>
                </a:solidFill>
              </a:rPr>
              <a:t>18.01.2026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defTabSz="914355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fld id="{CBE867B1-6445-4213-9600-44A6D43D5580}" type="datetime1">
              <a:rPr lang="ru-RU">
                <a:solidFill>
                  <a:prstClr val="black">
                    <a:tint val="75000"/>
                  </a:prstClr>
                </a:solidFill>
              </a:rPr>
              <a:t>18.01.2026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10399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355">
        <a:spcBef>
          <a:spcPts val="0"/>
        </a:spcBef>
        <a:buNone/>
        <a:defRPr sz="44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4" indent="-342884" algn="l" defTabSz="914355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defTabSz="914355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8" algn="l" defTabSz="914355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2800" b="0" i="0" u="none" strike="noStrike" cap="none" spc="0">
              <a:ln>
                <a:noFill/>
              </a:ln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327968" y="1097541"/>
            <a:ext cx="8280919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3000" b="1" i="0" u="none" strike="noStrike" cap="none" spc="0">
              <a:ln>
                <a:noFill/>
              </a:ln>
              <a:solidFill>
                <a:srgbClr val="002060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701316" y="1130418"/>
            <a:ext cx="8280919" cy="1384958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17375E"/>
                </a:solidFill>
                <a:latin typeface="+mj-lt"/>
              </a:rPr>
              <a:t>Эксперимент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по расширению доступности </a:t>
            </a:r>
            <a:endParaRPr dirty="0"/>
          </a:p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среднего профессионального образования в Республике Татарстан </a:t>
            </a:r>
            <a:endParaRPr dirty="0"/>
          </a:p>
        </p:txBody>
      </p:sp>
      <p:sp>
        <p:nvSpPr>
          <p:cNvPr id="7" name="Заголовок 1"/>
          <p:cNvSpPr txBox="1"/>
          <p:nvPr/>
        </p:nvSpPr>
        <p:spPr bwMode="auto">
          <a:xfrm>
            <a:off x="5292080" y="-581"/>
            <a:ext cx="475252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spcBef>
                <a:spcPts val="0"/>
              </a:spcBef>
              <a:buNone/>
              <a:defRPr sz="4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2400" b="0" i="1" u="none" strike="noStrike" cap="none" spc="0">
              <a:ln>
                <a:noFill/>
              </a:ln>
              <a:solidFill>
                <a:srgbClr val="FF0000"/>
              </a:solidFill>
              <a:latin typeface="Arial"/>
              <a:ea typeface="+mj-ea"/>
              <a:cs typeface="+mj-cs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 bwMode="auto">
          <a:xfrm>
            <a:off x="4604197" y="4332399"/>
            <a:ext cx="4456584" cy="621577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1400">
                <a:solidFill>
                  <a:schemeClr val="accent1">
                    <a:lumMod val="50000"/>
                  </a:schemeClr>
                </a:solidFill>
              </a:rPr>
              <a:t>Музипов Р.Г., первый заместитель министра образования и науки Республики Татарстан</a:t>
            </a:r>
            <a:endParaRPr/>
          </a:p>
          <a:p>
            <a:pPr algn="just">
              <a:defRPr/>
            </a:pPr>
            <a:endParaRPr lang="ru-RU" sz="140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2" name="Прямая соединительная линия 11"/>
          <p:cNvCxnSpPr>
            <a:cxnSpLocks/>
          </p:cNvCxnSpPr>
          <p:nvPr/>
        </p:nvCxnSpPr>
        <p:spPr bwMode="auto">
          <a:xfrm>
            <a:off x="1330466" y="4155888"/>
            <a:ext cx="7488832" cy="0"/>
          </a:xfrm>
          <a:prstGeom prst="line">
            <a:avLst/>
          </a:prstGeom>
          <a:ln w="7620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:w="http://schemas.openxmlformats.org/wordprocessingml/2006/main" xmlns:m="http://schemas.openxmlformats.org/officeDocument/2006/math" xmlns="">
      <p:transition spd="med" advClick="1">
        <p:wipe dir="l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017270" y="43761"/>
            <a:ext cx="7665720" cy="1287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800" b="1">
                <a:solidFill>
                  <a:srgbClr val="17375E"/>
                </a:solidFill>
              </a:rPr>
              <a:t>Те, кто сдаст два экзамена, поступит на эти профессии однозначно? Детям можно не заниматься по остальным предметам школьной программы?</a:t>
            </a:r>
            <a:endParaRPr lang="ru-RU" sz="1800">
              <a:solidFill>
                <a:srgbClr val="17375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742113" y="1740182"/>
            <a:ext cx="82160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1600" b="1">
                <a:solidFill>
                  <a:srgbClr val="17375E"/>
                </a:solidFill>
              </a:rPr>
              <a:t>Ответ: </a:t>
            </a:r>
            <a:r>
              <a:rPr lang="ru-RU" sz="1600">
                <a:solidFill>
                  <a:srgbClr val="17375E"/>
                </a:solidFill>
              </a:rPr>
              <a:t>При поступлении на профессии/специальности из перечня поступающему будет гарантировано место за счет средств бюджета. Однако аттестат выдается в случае успешного освоения образовательной программы и успешного прохождения ОГЭ по предметам «Русский язык» и «Математика». Поэтому выпускники 9 классов должны будут успешно освоить и другие учебные предметы, получив отметки за четыре четверти и годовую отметку.</a:t>
            </a:r>
            <a:endParaRPr>
              <a:solidFill>
                <a:srgbClr val="17375E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074420" y="147484"/>
            <a:ext cx="7322820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800" b="1">
                <a:solidFill>
                  <a:srgbClr val="17375E"/>
                </a:solidFill>
              </a:rPr>
              <a:t>Обучение профессиям и специальностям, определенным для эксперимента, будет бесплатным?</a:t>
            </a:r>
            <a:endParaRPr lang="ru-RU" sz="1800">
              <a:solidFill>
                <a:srgbClr val="17375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838535" y="1792096"/>
            <a:ext cx="8031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1600" b="1">
                <a:solidFill>
                  <a:srgbClr val="17375E"/>
                </a:solidFill>
              </a:rPr>
              <a:t>Ответ: </a:t>
            </a:r>
            <a:r>
              <a:rPr lang="ru-RU" sz="1600">
                <a:solidFill>
                  <a:srgbClr val="17375E"/>
                </a:solidFill>
              </a:rPr>
              <a:t>Да, по профессиям и специальностям из перечня обучение ведется в государственных профессиональных образовательных учреждениях за счет средств бюджета.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967740" y="-4677"/>
            <a:ext cx="7459980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800" b="1">
                <a:solidFill>
                  <a:srgbClr val="17375E"/>
                </a:solidFill>
              </a:rPr>
              <a:t>Будет ли конкурс аттестатов для ребят, которые захотят поступить на профессию/специальность из перечня?</a:t>
            </a:r>
            <a:endParaRPr lang="ru-RU" sz="1800" b="0" i="0">
              <a:solidFill>
                <a:srgbClr val="17375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788670" y="980626"/>
            <a:ext cx="7818120" cy="1668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1400" b="1">
                <a:solidFill>
                  <a:srgbClr val="17375E"/>
                </a:solidFill>
              </a:rPr>
              <a:t>Ответ: </a:t>
            </a:r>
            <a:r>
              <a:rPr lang="ru-RU" sz="1400">
                <a:solidFill>
                  <a:srgbClr val="17375E"/>
                </a:solidFill>
              </a:rPr>
              <a:t>Нет, конкурса аттестатов не будет. Все школьники, успешно сдавшие два экзамена и получившие аттестат, гарантированно получат бюджетные места для подготовки по профессиям и специальностям из перечня. В случае отсутствия свободных мест в выбранной выпускником организации СПО будет предложено место в ином СПО из перечня. </a:t>
            </a:r>
            <a:endParaRPr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788670" y="3996444"/>
            <a:ext cx="7863840" cy="1021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1400" b="1">
                <a:solidFill>
                  <a:srgbClr val="17375E"/>
                </a:solidFill>
              </a:rPr>
              <a:t>Ответ: </a:t>
            </a:r>
            <a:r>
              <a:rPr lang="ru-RU" sz="1400">
                <a:solidFill>
                  <a:srgbClr val="17375E"/>
                </a:solidFill>
              </a:rPr>
              <a:t>Нет, согласно ч. 4 ст. 4 Закона «Об эксперименте» прием по перечню профессий и специальностей, определенных для эксперимента, осуществляется вне зависимости от результатов ОГЭ. </a:t>
            </a:r>
            <a:endParaRPr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093470" y="2648840"/>
            <a:ext cx="7254240" cy="1287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800" b="1">
                <a:solidFill>
                  <a:srgbClr val="17375E"/>
                </a:solidFill>
              </a:rPr>
              <a:t>Будут ли учитываться результаты ОГЭ по русскому языку и математике для выпускников, которые захотят поступить на профессии/специальности из перечня?</a:t>
            </a:r>
            <a:endParaRPr lang="ru-RU" sz="1800" b="0" i="0">
              <a:solidFill>
                <a:srgbClr val="17375E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944880" y="284407"/>
            <a:ext cx="7741920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800" b="1">
                <a:solidFill>
                  <a:srgbClr val="17375E"/>
                </a:solidFill>
              </a:rPr>
              <a:t>Если выпускник сдает 4 экзамена, имеет ли он право подать документы на поступление по специальности/профессии из перечня и в один из этих колледжей. Или ему следует подать документы в другой колледж?</a:t>
            </a:r>
            <a:endParaRPr lang="ru-RU" sz="1800">
              <a:solidFill>
                <a:srgbClr val="17375E"/>
              </a:solidFill>
            </a:endParaRPr>
          </a:p>
          <a:p>
            <a:pPr>
              <a:defRPr/>
            </a:pPr>
            <a:endParaRPr lang="ru-RU">
              <a:solidFill>
                <a:srgbClr val="1A1A1A"/>
              </a:solidFill>
              <a:latin typeface="Calibri"/>
            </a:endParaRPr>
          </a:p>
          <a:p>
            <a:pPr>
              <a:defRPr/>
            </a:pPr>
            <a:endParaRPr lang="ru-RU">
              <a:solidFill>
                <a:srgbClr val="1A1A1A"/>
              </a:solidFill>
              <a:latin typeface="Calibri"/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600" b="1">
                <a:solidFill>
                  <a:srgbClr val="17375E"/>
                </a:solidFill>
              </a:rPr>
              <a:t>Ответ: </a:t>
            </a:r>
            <a:r>
              <a:rPr lang="ru-RU" sz="1600">
                <a:solidFill>
                  <a:srgbClr val="17375E"/>
                </a:solidFill>
              </a:rPr>
              <a:t>Колледжи/техникумы, участвующие в эксперименте, будут принимать ребят и с двумя, и с четырьмя экзаменами. В них есть и другие профессии/специальности, но на профессии из перечня, конечно, можно поступать и с 4 экзаменами. Однако приоритет будут иметь ребята, участвующие в эксперименте (сдавшие 2 ОГЭ).</a:t>
            </a:r>
            <a:endParaRPr lang="ru-RU" sz="1600" b="0" i="0">
              <a:solidFill>
                <a:srgbClr val="17375E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840740" y="1016730"/>
            <a:ext cx="78384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1600" b="1">
                <a:solidFill>
                  <a:srgbClr val="17375E"/>
                </a:solidFill>
              </a:rPr>
              <a:t>Ответ: </a:t>
            </a:r>
            <a:r>
              <a:rPr lang="ru-RU" sz="1600">
                <a:solidFill>
                  <a:srgbClr val="17375E"/>
                </a:solidFill>
              </a:rPr>
              <a:t>Да, два успешно сданных экзамена действительно дадут право получить аттестат. </a:t>
            </a:r>
            <a:br>
              <a:rPr lang="ru-RU" sz="1600">
                <a:solidFill>
                  <a:srgbClr val="17375E"/>
                </a:solidFill>
              </a:rPr>
            </a:br>
            <a:r>
              <a:rPr lang="ru-RU" sz="1600">
                <a:solidFill>
                  <a:srgbClr val="17375E"/>
                </a:solidFill>
              </a:rPr>
              <a:t>Приемная комиссия в каждом колледже/техникуме увидит в цифровой информационной системе: сколько экзаменов сдавал конкретный человек. И примет документы на поступление только по тем профессиям, которые обозначены в перечне.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1519769" y="188289"/>
            <a:ext cx="6739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tt-RU" sz="1800" b="1">
                <a:solidFill>
                  <a:srgbClr val="17375E"/>
                </a:solidFill>
              </a:rPr>
              <a:t>Получит ли аттестат выпускник участник эксперимента?</a:t>
            </a:r>
            <a:endParaRPr lang="ru-RU" sz="1800" b="1">
              <a:solidFill>
                <a:srgbClr val="17375E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1422126" y="147484"/>
            <a:ext cx="67537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800" b="1">
                <a:solidFill>
                  <a:srgbClr val="17375E"/>
                </a:solidFill>
              </a:rPr>
              <a:t>Можно ли после обучения в СПО в рамках эксперимента</a:t>
            </a:r>
            <a:endParaRPr>
              <a:solidFill>
                <a:srgbClr val="17375E"/>
              </a:solidFill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sz="1800" b="1">
                <a:solidFill>
                  <a:srgbClr val="17375E"/>
                </a:solidFill>
              </a:rPr>
              <a:t> продолжить обучение в вузе?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670560" y="1297577"/>
            <a:ext cx="8148320" cy="353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1600" b="1">
                <a:solidFill>
                  <a:srgbClr val="17375E"/>
                </a:solidFill>
              </a:rPr>
              <a:t>Ответ: </a:t>
            </a:r>
            <a:r>
              <a:rPr lang="ru-RU" sz="1600">
                <a:solidFill>
                  <a:srgbClr val="17375E"/>
                </a:solidFill>
              </a:rPr>
              <a:t>Можно. Лица, имеющие диплом СПО, будут приниматься в вузы </a:t>
            </a:r>
            <a:r>
              <a:rPr lang="ru-RU" sz="1600" b="1" u="sng">
                <a:solidFill>
                  <a:srgbClr val="17375E"/>
                </a:solidFill>
              </a:rPr>
              <a:t>по результатам вступительных испытаний</a:t>
            </a:r>
            <a:r>
              <a:rPr lang="ru-RU" sz="1600" b="1">
                <a:solidFill>
                  <a:srgbClr val="17375E"/>
                </a:solidFill>
              </a:rPr>
              <a:t> </a:t>
            </a:r>
            <a:r>
              <a:rPr lang="ru-RU" sz="1600">
                <a:solidFill>
                  <a:srgbClr val="17375E"/>
                </a:solidFill>
              </a:rPr>
              <a:t>только при условии, что направленность (профиль) ОП ВО соответствует направленности (профилю) полученного ими в СПО. Соответствие направленности (профиля) ОП будет определять вуз.</a:t>
            </a:r>
            <a:r>
              <a:rPr lang="ru-RU" sz="1600" b="1">
                <a:solidFill>
                  <a:srgbClr val="17375E"/>
                </a:solidFill>
              </a:rPr>
              <a:t> </a:t>
            </a:r>
            <a:endParaRPr>
              <a:solidFill>
                <a:srgbClr val="17375E"/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ru-RU" sz="1600">
              <a:solidFill>
                <a:srgbClr val="17375E"/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ru-RU" sz="1600">
              <a:solidFill>
                <a:srgbClr val="17375E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400" i="1">
                <a:solidFill>
                  <a:srgbClr val="17375E"/>
                </a:solidFill>
              </a:rPr>
              <a:t>При поступлении в вуз не по профилю, полученного в СПО, прием на обучение будет осуществляться на основании результатов ЕГЭ.</a:t>
            </a:r>
            <a:endParaRPr lang="ru-RU" sz="1400" b="1" i="1">
              <a:solidFill>
                <a:srgbClr val="17375E"/>
              </a:solidFill>
            </a:endParaRPr>
          </a:p>
          <a:p>
            <a:pPr>
              <a:defRPr/>
            </a:pPr>
            <a:endParaRPr lang="ru-RU">
              <a:solidFill>
                <a:srgbClr val="17375E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032551" y="284407"/>
            <a:ext cx="77343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 b="1">
                <a:solidFill>
                  <a:srgbClr val="17375E"/>
                </a:solidFill>
              </a:rPr>
              <a:t>Могут ли дети из других регионов участвовать в эксперименте</a:t>
            </a:r>
            <a:r>
              <a:rPr lang="ru-RU" sz="1800" b="1"/>
              <a:t>?</a:t>
            </a:r>
            <a:endParaRPr lang="ru-RU" sz="1800"/>
          </a:p>
        </p:txBody>
      </p:sp>
      <p:sp>
        <p:nvSpPr>
          <p:cNvPr id="4" name="TextBox 3"/>
          <p:cNvSpPr txBox="1"/>
          <p:nvPr/>
        </p:nvSpPr>
        <p:spPr bwMode="auto">
          <a:xfrm>
            <a:off x="922103" y="1615537"/>
            <a:ext cx="7955280" cy="2931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1600" b="1">
                <a:solidFill>
                  <a:srgbClr val="17375E"/>
                </a:solidFill>
              </a:rPr>
              <a:t>Ответ: </a:t>
            </a:r>
            <a:r>
              <a:rPr lang="ru-RU" sz="1600">
                <a:solidFill>
                  <a:srgbClr val="17375E"/>
                </a:solidFill>
              </a:rPr>
              <a:t>Только, те регионы, которые участвуют в эксперименте. Республика Татарстан, Камчатский край, Липецкая область, Московская область, Мурманская область, Ростовская область, Смоленская область, Тверская область, Тюменская область, г. Москва, г. Санкт-Петербург, Ханты-Мансийский автономный округ – Югра </a:t>
            </a:r>
            <a:r>
              <a:rPr lang="ru-RU" sz="1600" i="1" u="sng">
                <a:solidFill>
                  <a:srgbClr val="17375E"/>
                </a:solidFill>
              </a:rPr>
              <a:t>(12 субъектов).</a:t>
            </a:r>
            <a:endParaRPr/>
          </a:p>
          <a:p>
            <a:pPr>
              <a:lnSpc>
                <a:spcPct val="150000"/>
              </a:lnSpc>
              <a:defRPr/>
            </a:pPr>
            <a:endParaRPr>
              <a:solidFill>
                <a:srgbClr val="17375E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ru-RU" sz="1600" i="1" u="sng">
                <a:solidFill>
                  <a:srgbClr val="17375E"/>
                </a:solidFill>
              </a:rPr>
              <a:t>При этом, приоритет имеют выпускники Республики Татарстан. 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ru-RU"/>
              <a:t>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1997643" y="147484"/>
            <a:ext cx="5853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800" b="1">
                <a:solidFill>
                  <a:srgbClr val="17375E"/>
                </a:solidFill>
              </a:rPr>
              <a:t>Когда нужно ребенку определиться участвовать </a:t>
            </a:r>
            <a:endParaRPr>
              <a:solidFill>
                <a:srgbClr val="17375E"/>
              </a:solidFill>
            </a:endParaRPr>
          </a:p>
          <a:p>
            <a:pPr algn="ctr">
              <a:defRPr/>
            </a:pPr>
            <a:r>
              <a:rPr lang="ru-RU" sz="1800" b="1">
                <a:solidFill>
                  <a:srgbClr val="17375E"/>
                </a:solidFill>
              </a:rPr>
              <a:t>в эксперименте или нет</a:t>
            </a:r>
            <a:r>
              <a:rPr lang="ru-RU" sz="1800" b="1"/>
              <a:t>?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1095280" y="2008683"/>
            <a:ext cx="8019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1600" b="1">
                <a:solidFill>
                  <a:srgbClr val="17375E"/>
                </a:solidFill>
              </a:rPr>
              <a:t>Ответ: </a:t>
            </a:r>
            <a:r>
              <a:rPr lang="ru-RU" sz="1600">
                <a:solidFill>
                  <a:srgbClr val="17375E"/>
                </a:solidFill>
              </a:rPr>
              <a:t>Определиться нужно до 1 марта 2026 года, поскольку до этой даты необходимо подать заявление с выбором предметов для участия в ОГЭ</a:t>
            </a:r>
            <a:r>
              <a:rPr lang="ru-RU"/>
              <a:t>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625305" y="147484"/>
            <a:ext cx="745522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17375E"/>
                </a:solidFill>
              </a:rPr>
              <a:t>Можно ли уменьшить до 2-х ОГЭ, после того как выбрал 4 экзамена? Можно ли увеличить до 4-х ОГЭ, после того как выбрал 2 экзамена?</a:t>
            </a:r>
            <a:endParaRPr/>
          </a:p>
          <a:p>
            <a:pPr>
              <a:defRPr/>
            </a:pPr>
            <a:endParaRPr lang="ru-RU" b="1">
              <a:solidFill>
                <a:srgbClr val="17375E"/>
              </a:solidFill>
            </a:endParaRPr>
          </a:p>
          <a:p>
            <a:pPr>
              <a:defRPr/>
            </a:pPr>
            <a:r>
              <a:rPr lang="ru-RU" b="1">
                <a:solidFill>
                  <a:srgbClr val="17375E"/>
                </a:solidFill>
              </a:rPr>
              <a:t>Ответ: </a:t>
            </a:r>
            <a:r>
              <a:rPr lang="ru-RU">
                <a:solidFill>
                  <a:srgbClr val="17375E"/>
                </a:solidFill>
              </a:rPr>
              <a:t>Можно. Необходимо за 2 недели до начала экзаменов подать заявление в ГЭК.</a:t>
            </a:r>
            <a:endParaRPr/>
          </a:p>
          <a:p>
            <a:pPr>
              <a:defRPr/>
            </a:pPr>
            <a:endParaRPr lang="ru-RU" b="1">
              <a:solidFill>
                <a:srgbClr val="17375E"/>
              </a:solidFill>
            </a:endParaRPr>
          </a:p>
          <a:p>
            <a:pPr>
              <a:defRPr/>
            </a:pPr>
            <a:endParaRPr lang="ru-RU" b="1">
              <a:solidFill>
                <a:srgbClr val="17375E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625305" y="1764745"/>
            <a:ext cx="824928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17375E"/>
                </a:solidFill>
              </a:rPr>
              <a:t>Допускается ли возможность для выпускника, получившего аттестат на основании результатов двух экзаменов, изменить своё решение и продолжить обучение в 10 классе?</a:t>
            </a:r>
            <a:endParaRPr>
              <a:solidFill>
                <a:srgbClr val="17375E"/>
              </a:solidFill>
            </a:endParaRPr>
          </a:p>
          <a:p>
            <a:pPr algn="ctr">
              <a:defRPr/>
            </a:pPr>
            <a:endParaRPr lang="ru-RU" b="1">
              <a:solidFill>
                <a:srgbClr val="17375E"/>
              </a:solidFill>
            </a:endParaRPr>
          </a:p>
          <a:p>
            <a:pPr algn="just">
              <a:defRPr/>
            </a:pPr>
            <a:r>
              <a:rPr lang="ru-RU" b="1">
                <a:solidFill>
                  <a:srgbClr val="17375E"/>
                </a:solidFill>
              </a:rPr>
              <a:t>Ответ: </a:t>
            </a:r>
            <a:r>
              <a:rPr lang="ru-RU">
                <a:solidFill>
                  <a:srgbClr val="17375E"/>
                </a:solidFill>
              </a:rPr>
              <a:t>Нет. Аттестат, выданный по результатам 2 экзаменов, предусматривает дальнейшее обучение исключительно в организациях СПО по утверждённому перечню профессий и специальностей.</a:t>
            </a:r>
            <a:endParaRPr lang="ru-RU" b="1">
              <a:solidFill>
                <a:srgbClr val="17375E"/>
              </a:solidFill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625306" y="3382006"/>
            <a:ext cx="8249288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17375E"/>
                </a:solidFill>
              </a:rPr>
              <a:t>Допускается ли для выпускника, получившего аттестат на основании результатов двух экзаменов, возможность изменения решения и поступления в колледж/техникум на направления подготовки, не включённые в перечень, утверждённый для эксперимента?</a:t>
            </a:r>
            <a:endParaRPr>
              <a:solidFill>
                <a:srgbClr val="17375E"/>
              </a:solidFill>
            </a:endParaRPr>
          </a:p>
          <a:p>
            <a:pPr algn="just">
              <a:defRPr/>
            </a:pPr>
            <a:r>
              <a:rPr lang="ru-RU">
                <a:solidFill>
                  <a:srgbClr val="17375E"/>
                </a:solidFill>
              </a:rPr>
              <a:t/>
            </a:r>
            <a:br>
              <a:rPr lang="ru-RU">
                <a:solidFill>
                  <a:srgbClr val="17375E"/>
                </a:solidFill>
              </a:rPr>
            </a:br>
            <a:r>
              <a:rPr lang="ru-RU" b="1">
                <a:solidFill>
                  <a:srgbClr val="17375E"/>
                </a:solidFill>
              </a:rPr>
              <a:t>Ответ: </a:t>
            </a:r>
            <a:r>
              <a:rPr lang="ru-RU">
                <a:solidFill>
                  <a:srgbClr val="17375E"/>
                </a:solidFill>
              </a:rPr>
              <a:t>Нет. Выпускник, получивший аттестат по итогам 2 экзаменов, имеет право продолжить обучение исключительно в организациях СПО и строго по специальностям и профессиям, включённым в утверждённый перечень.</a:t>
            </a:r>
            <a:endParaRPr>
              <a:solidFill>
                <a:srgbClr val="17375E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679030" y="147484"/>
            <a:ext cx="7933811" cy="2235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b="1">
                <a:solidFill>
                  <a:srgbClr val="17375E"/>
                </a:solidFill>
              </a:rPr>
              <a:t>Может ли участник эксперимента (выпускник, выбравший для сдачи только 2 ОГЭ) изменить своё решение и сдать дополнительно ещё 2 ОГЭ по выбору?</a:t>
            </a:r>
            <a:endParaRPr>
              <a:solidFill>
                <a:srgbClr val="17375E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ru-RU" b="1">
                <a:solidFill>
                  <a:srgbClr val="17375E"/>
                </a:solidFill>
              </a:rPr>
              <a:t/>
            </a:r>
            <a:br>
              <a:rPr lang="ru-RU" b="1">
                <a:solidFill>
                  <a:srgbClr val="17375E"/>
                </a:solidFill>
              </a:rPr>
            </a:br>
            <a:r>
              <a:rPr lang="ru-RU" b="1">
                <a:solidFill>
                  <a:srgbClr val="17375E"/>
                </a:solidFill>
              </a:rPr>
              <a:t>Ответ: </a:t>
            </a:r>
            <a:r>
              <a:rPr lang="ru-RU">
                <a:solidFill>
                  <a:srgbClr val="17375E"/>
                </a:solidFill>
              </a:rPr>
              <a:t>Да, такая возможность существует, однако сдача дополнительных экзаменов допускается исключительно в резервные дни основного периода ОГЭ либо в дополнительный (сентябрьский) период. Для реализации этого права необходимо подать заявление в ГЭК не позднее чем за 2 недели до начала основного периода ОГЭ (до 15 мая 2026 года).</a:t>
            </a:r>
            <a:endParaRPr>
              <a:solidFill>
                <a:srgbClr val="17375E"/>
              </a:solidFill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679030" y="2874138"/>
            <a:ext cx="8078713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b="1">
                <a:solidFill>
                  <a:srgbClr val="17375E"/>
                </a:solidFill>
              </a:rPr>
              <a:t>Если выпускник передумал и не успел в сентябрьские сроки </a:t>
            </a:r>
            <a:endParaRPr>
              <a:solidFill>
                <a:srgbClr val="17375E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ru-RU" b="1">
                <a:solidFill>
                  <a:srgbClr val="17375E"/>
                </a:solidFill>
              </a:rPr>
              <a:t>дополнительно сдать 2 ОГЭ по выбору?</a:t>
            </a:r>
            <a:endParaRPr>
              <a:solidFill>
                <a:srgbClr val="17375E"/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ru-RU">
              <a:solidFill>
                <a:srgbClr val="17375E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ru-RU" b="1">
                <a:solidFill>
                  <a:srgbClr val="17375E"/>
                </a:solidFill>
              </a:rPr>
              <a:t>Ответ: </a:t>
            </a:r>
            <a:r>
              <a:rPr lang="ru-RU">
                <a:solidFill>
                  <a:srgbClr val="17375E"/>
                </a:solidFill>
              </a:rPr>
              <a:t>Если выпускник изменил своё решение и не уложился в сентябрьские сроки для сдачи двух ОГЭ по выбору, его дальнейшее обучение будет возможно исключительно по направлениям, которые были определены в рамках эксперимента.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9" name="Объект 1"/>
          <p:cNvPicPr/>
          <p:nvPr/>
        </p:nvPicPr>
        <p:blipFill>
          <a:blip r:embed="rId2"/>
          <a:stretch/>
        </p:blipFill>
        <p:spPr bwMode="auto">
          <a:xfrm>
            <a:off x="349200" y="3274560"/>
            <a:ext cx="44280" cy="32760"/>
          </a:xfrm>
          <a:prstGeom prst="rect">
            <a:avLst/>
          </a:prstGeom>
          <a:ln w="0">
            <a:noFill/>
          </a:ln>
        </p:spPr>
      </p:pic>
      <p:sp>
        <p:nvSpPr>
          <p:cNvPr id="130" name="AutoShape 2"/>
          <p:cNvSpPr/>
          <p:nvPr/>
        </p:nvSpPr>
        <p:spPr bwMode="auto">
          <a:xfrm>
            <a:off x="155520" y="-144360"/>
            <a:ext cx="303120" cy="3031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8" name="PlaceHolder 1"/>
          <p:cNvSpPr>
            <a:spLocks noGrp="1"/>
          </p:cNvSpPr>
          <p:nvPr>
            <p:ph type="title"/>
          </p:nvPr>
        </p:nvSpPr>
        <p:spPr bwMode="auto">
          <a:xfrm>
            <a:off x="458640" y="-22433"/>
            <a:ext cx="8229240" cy="58533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ru-RU" sz="2400" b="1">
                <a:solidFill>
                  <a:schemeClr val="tx2">
                    <a:lumMod val="75000"/>
                  </a:schemeClr>
                </a:solidFill>
                <a:latin typeface="+mn-lt"/>
              </a:rPr>
              <a:t>Регионы – участники эксперимента</a:t>
            </a:r>
            <a:endParaRPr/>
          </a:p>
        </p:txBody>
      </p:sp>
      <p:sp>
        <p:nvSpPr>
          <p:cNvPr id="131" name="AutoShape 4"/>
          <p:cNvSpPr/>
          <p:nvPr/>
        </p:nvSpPr>
        <p:spPr bwMode="auto">
          <a:xfrm>
            <a:off x="307800" y="7920"/>
            <a:ext cx="303120" cy="3031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2" name="AutoShape 2"/>
          <p:cNvSpPr/>
          <p:nvPr/>
        </p:nvSpPr>
        <p:spPr bwMode="auto">
          <a:xfrm>
            <a:off x="460439" y="160200"/>
            <a:ext cx="303120" cy="3031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" name="Объект 2"/>
          <p:cNvSpPr>
            <a:spLocks noGrp="1"/>
          </p:cNvSpPr>
          <p:nvPr>
            <p:ph/>
          </p:nvPr>
        </p:nvSpPr>
        <p:spPr bwMode="auto">
          <a:xfrm>
            <a:off x="686287" y="1677945"/>
            <a:ext cx="8230412" cy="2527939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1600" b="1">
                <a:solidFill>
                  <a:srgbClr val="17375E"/>
                </a:solidFill>
                <a:latin typeface="+mn-lt"/>
              </a:rPr>
              <a:t>2025 год </a:t>
            </a:r>
            <a:r>
              <a:rPr lang="ru-RU" sz="1600" b="0">
                <a:latin typeface="+mn-lt"/>
              </a:rPr>
              <a:t>– г. Москва, г. Санкт-Петербург, Липецкая область </a:t>
            </a:r>
            <a:r>
              <a:rPr lang="ru-RU" sz="1600" b="0" i="1" u="sng">
                <a:latin typeface="+mn-lt"/>
              </a:rPr>
              <a:t>(3 субъекта)</a:t>
            </a:r>
            <a:endParaRPr>
              <a:latin typeface="+mn-lt"/>
            </a:endParaRPr>
          </a:p>
          <a:p>
            <a:pPr algn="just">
              <a:defRPr/>
            </a:pPr>
            <a:endParaRPr lang="ru-RU" sz="1600">
              <a:latin typeface="+mn-lt"/>
            </a:endParaRPr>
          </a:p>
          <a:p>
            <a:pPr algn="just">
              <a:defRPr/>
            </a:pPr>
            <a:endParaRPr lang="ru-RU" sz="1600">
              <a:latin typeface="+mn-lt"/>
            </a:endParaRPr>
          </a:p>
          <a:p>
            <a:pPr algn="just">
              <a:defRPr/>
            </a:pPr>
            <a:r>
              <a:rPr lang="ru-RU" sz="1600" b="1">
                <a:solidFill>
                  <a:srgbClr val="17375E"/>
                </a:solidFill>
                <a:latin typeface="+mn-lt"/>
              </a:rPr>
              <a:t>2026 год </a:t>
            </a:r>
            <a:r>
              <a:rPr lang="ru-RU" sz="1600" b="0">
                <a:latin typeface="+mn-lt"/>
              </a:rPr>
              <a:t>–</a:t>
            </a:r>
            <a:r>
              <a:rPr lang="ru-RU" sz="1600">
                <a:latin typeface="+mn-lt"/>
              </a:rPr>
              <a:t> </a:t>
            </a:r>
            <a:r>
              <a:rPr lang="ru-RU" sz="1600" b="0">
                <a:latin typeface="+mn-lt"/>
              </a:rPr>
              <a:t>Республика Татарстан, Камчатский край, Липецкая область, Московская область, Мурманская область, Ростовская область, Смоленская область, Тверская область, Тюменская область, г. Москва, г. Санкт-Петербург, Ханты-Мансийский автономный округ – Югра </a:t>
            </a:r>
            <a:r>
              <a:rPr lang="ru-RU" sz="1600" b="0" i="1" u="sng">
                <a:latin typeface="+mn-lt"/>
              </a:rPr>
              <a:t>(12 субъектов)</a:t>
            </a:r>
            <a:endParaRPr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764400" y="828037"/>
            <a:ext cx="7923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17375E"/>
                </a:solidFill>
              </a:rPr>
              <a:t>Правовое основание</a:t>
            </a:r>
            <a:r>
              <a:rPr lang="ru-RU" sz="1600">
                <a:solidFill>
                  <a:srgbClr val="17375E"/>
                </a:solidFill>
              </a:rPr>
              <a:t>: </a:t>
            </a:r>
            <a:r>
              <a:rPr lang="ru-RU" sz="1600"/>
              <a:t>ФЗ от 29.12.2025 N 571-ФЗ «О внесении изменений в ФЗ «О проведении эксперимента по расширению доступности СПО»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690368" y="359977"/>
            <a:ext cx="8265456" cy="2637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400" b="1">
                <a:solidFill>
                  <a:srgbClr val="17375E"/>
                </a:solidFill>
              </a:rPr>
              <a:t>Может ли учащийся, который в рамках эксперимента сдал 2 ОГЭ и поступил в СПО на специальность из утверждённого перечня, спустя некоторое время (например, через 3 месяца обучения) вернуться для продолжения обучения в школу (10 класс)? </a:t>
            </a:r>
            <a:endParaRPr/>
          </a:p>
          <a:p>
            <a:pPr algn="ctr">
              <a:lnSpc>
                <a:spcPct val="150000"/>
              </a:lnSpc>
              <a:defRPr/>
            </a:pPr>
            <a:endParaRPr lang="ru-RU" sz="1400" b="1">
              <a:solidFill>
                <a:srgbClr val="17375E"/>
              </a:solidFill>
            </a:endParaRPr>
          </a:p>
          <a:p>
            <a:pPr algn="ctr">
              <a:lnSpc>
                <a:spcPct val="150000"/>
              </a:lnSpc>
              <a:defRPr/>
            </a:pPr>
            <a:endParaRPr lang="ru-RU" sz="1400" b="1">
              <a:solidFill>
                <a:srgbClr val="17375E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ru-RU" sz="1400" b="1">
                <a:solidFill>
                  <a:srgbClr val="17375E"/>
                </a:solidFill>
              </a:rPr>
              <a:t>Ответ:</a:t>
            </a:r>
            <a:r>
              <a:rPr lang="ru-RU" sz="1400">
                <a:solidFill>
                  <a:srgbClr val="17375E"/>
                </a:solidFill>
              </a:rPr>
              <a:t> Нет. В данной ситуации учащийся обязан продолжить обучение по выбранной программе СПО. Возможность вернуться в 10 класс общеобразовательной школы возникает только после сдачи двух ОГЭ по выбору в досрочный или основной период ОГЭ.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878626" y="328857"/>
            <a:ext cx="7787392" cy="2206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400" b="1">
                <a:solidFill>
                  <a:srgbClr val="17375E"/>
                </a:solidFill>
              </a:rPr>
              <a:t>Возможна ли смена колледжа или специальности/профессии (не входящей в перечень) после того, как вы поступили на специальность из утверждённого перечня?</a:t>
            </a:r>
            <a:endParaRPr sz="1400">
              <a:solidFill>
                <a:srgbClr val="17375E"/>
              </a:solidFill>
            </a:endParaRPr>
          </a:p>
          <a:p>
            <a:pPr algn="ctr">
              <a:defRPr/>
            </a:pPr>
            <a:endParaRPr lang="ru-RU" sz="1400" b="1">
              <a:solidFill>
                <a:srgbClr val="17375E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ru-RU" sz="1400" b="1">
                <a:solidFill>
                  <a:srgbClr val="17375E"/>
                </a:solidFill>
              </a:rPr>
              <a:t>Ответ: </a:t>
            </a:r>
            <a:r>
              <a:rPr lang="ru-RU" sz="1400">
                <a:solidFill>
                  <a:srgbClr val="17375E"/>
                </a:solidFill>
              </a:rPr>
              <a:t>Нет. Для продолжения обучения по другой специальности (не из перечня) необходимо дополнительно до сдать 2 ОГЭ по выбору и поступать в СПО на 1 курс на общих основаниях.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1453124" y="427426"/>
            <a:ext cx="67601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17375E"/>
                </a:solidFill>
              </a:rPr>
              <a:t>Распространяется ли особенности приема в 10 класс в частных школах?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918671" y="1307769"/>
            <a:ext cx="7829090" cy="1345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1400" b="1">
                <a:solidFill>
                  <a:srgbClr val="17375E"/>
                </a:solidFill>
              </a:rPr>
              <a:t>Ответ: </a:t>
            </a:r>
            <a:r>
              <a:rPr lang="ru-RU" sz="1400">
                <a:solidFill>
                  <a:srgbClr val="17375E"/>
                </a:solidFill>
              </a:rPr>
              <a:t>Не распространяется. Федеральный закон от 01.04.2025 № 40-ФЗ «О проведении эксперимента по расширению доступности среднего профессионального образования» распространяется только на государственные и муниципальные образовательные организации . 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097288" name="TextBox 6"/>
          <p:cNvSpPr txBox="1"/>
          <p:nvPr/>
        </p:nvSpPr>
        <p:spPr bwMode="auto">
          <a:xfrm>
            <a:off x="596143" y="68581"/>
            <a:ext cx="7951710" cy="369326"/>
          </a:xfrm>
          <a:prstGeom prst="rect">
            <a:avLst/>
          </a:prstGeom>
          <a:noFill/>
        </p:spPr>
        <p:txBody>
          <a:bodyPr wrap="square" lIns="91436" tIns="45717" rIns="91436" bIns="45717" rtlCol="0">
            <a:spAutoFit/>
          </a:bodyPr>
          <a:lstStyle/>
          <a:p>
            <a:pPr defTabSz="1218776">
              <a:defRPr/>
            </a:pPr>
            <a:r>
              <a:rPr lang="ru-RU" sz="1800" b="1">
                <a:solidFill>
                  <a:srgbClr val="17375E"/>
                </a:solidFill>
                <a:latin typeface="Arial"/>
                <a:ea typeface="Arial"/>
                <a:cs typeface="Times New Roman"/>
              </a:rPr>
              <a:t>РАСПРЕДЕЛЕНИЕ</a:t>
            </a:r>
            <a:r>
              <a:rPr lang="ru-RU" sz="1800" b="1">
                <a:solidFill>
                  <a:srgbClr val="EEECE1">
                    <a:lumMod val="25000"/>
                  </a:srgbClr>
                </a:solidFill>
                <a:latin typeface="Arial"/>
                <a:ea typeface="Arial"/>
                <a:cs typeface="Times New Roman"/>
              </a:rPr>
              <a:t> </a:t>
            </a:r>
            <a:r>
              <a:rPr lang="ru-RU" sz="1400" i="1">
                <a:solidFill>
                  <a:srgbClr val="17375E"/>
                </a:solidFill>
                <a:latin typeface="Arial"/>
                <a:ea typeface="Arial"/>
                <a:cs typeface="Times New Roman"/>
              </a:rPr>
              <a:t>(в разрезе муниципальных районов и городов)</a:t>
            </a:r>
            <a:endParaRPr sz="1400" i="1">
              <a:solidFill>
                <a:srgbClr val="17375E"/>
              </a:solidFill>
              <a:latin typeface="Arial"/>
              <a:cs typeface="Arial"/>
            </a:endParaRPr>
          </a:p>
        </p:txBody>
      </p:sp>
      <p:graphicFrame>
        <p:nvGraphicFramePr>
          <p:cNvPr id="1744614489" name="Таблица 1744614488"/>
          <p:cNvGraphicFramePr>
            <a:graphicFrameLocks/>
          </p:cNvGraphicFramePr>
          <p:nvPr/>
        </p:nvGraphicFramePr>
        <p:xfrm>
          <a:off x="596142" y="437906"/>
          <a:ext cx="8201690" cy="467914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058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793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182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5905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3226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068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 b="1" i="0" u="none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№ п/п</a:t>
                      </a:r>
                      <a:endParaRPr sz="900" b="1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Наименование муниципального района РТ</a:t>
                      </a:r>
                      <a:endParaRPr sz="9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бюджетных мест, выделенных под эксперимент, чел.</a:t>
                      </a:r>
                      <a:endParaRPr lang="ru-RU" sz="9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сдавать 2 ОГЭ в данном МР, городе , чел.</a:t>
                      </a:r>
                      <a:endParaRPr lang="ru-RU" sz="9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поступить в ПОО данного МР, города, чел.</a:t>
                      </a:r>
                      <a:endParaRPr lang="ru-RU" sz="9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Разница, чел.</a:t>
                      </a:r>
                      <a:endParaRPr lang="ru-RU" sz="9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386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1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г. Казань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1150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1330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2062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-912</a:t>
                      </a:r>
                      <a:endParaRPr sz="1000" b="1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386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2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Нижнекамский 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900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454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535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365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386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3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г. Набережные Челны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450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538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662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-212</a:t>
                      </a:r>
                      <a:endParaRPr sz="1000" b="1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386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4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Бугульминский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235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145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142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93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386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5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Арский 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175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103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106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69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386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6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Чистопольский 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150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157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155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-5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386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7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Нурлатский 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145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56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43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102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386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8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Алексеевский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145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61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97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48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386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9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Альметьевский 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140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144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182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-42</a:t>
                      </a:r>
                      <a:endParaRPr sz="1000" b="1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386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10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Атнинский 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110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26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62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48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386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11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Азнакаевский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110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85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67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43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386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12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Кукморский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95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73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72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23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386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13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Сармановский 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85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76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55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30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386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14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Рыбно — Слободский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80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52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42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38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4386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15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Аксубаевский 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75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55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21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54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4386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16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Лениногорский 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75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61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56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19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:w="http://schemas.openxmlformats.org/wordprocessingml/2006/main" xmlns:m="http://schemas.openxmlformats.org/officeDocument/2006/math" xmlns="">
      <p:transition spd="slow" advClick="1">
        <p:wipe dir="l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097288" name="TextBox 6"/>
          <p:cNvSpPr txBox="1"/>
          <p:nvPr/>
        </p:nvSpPr>
        <p:spPr bwMode="auto">
          <a:xfrm>
            <a:off x="596144" y="1"/>
            <a:ext cx="7951710" cy="369326"/>
          </a:xfrm>
          <a:prstGeom prst="rect">
            <a:avLst/>
          </a:prstGeom>
          <a:noFill/>
        </p:spPr>
        <p:txBody>
          <a:bodyPr wrap="square" lIns="91436" tIns="45717" rIns="91436" bIns="45717" rtlCol="0">
            <a:spAutoFit/>
          </a:bodyPr>
          <a:lstStyle/>
          <a:p>
            <a:pPr defTabSz="1218776">
              <a:defRPr/>
            </a:pPr>
            <a:r>
              <a:rPr lang="ru-RU" sz="1800" b="1">
                <a:solidFill>
                  <a:srgbClr val="17375E"/>
                </a:solidFill>
                <a:cs typeface="Times New Roman"/>
              </a:rPr>
              <a:t>РАСПРЕДЕЛЕНИЕ</a:t>
            </a:r>
            <a:r>
              <a:rPr lang="ru-RU" sz="1800" b="1">
                <a:solidFill>
                  <a:srgbClr val="17375E"/>
                </a:solidFill>
                <a:latin typeface="Arial"/>
                <a:ea typeface="Arial"/>
                <a:cs typeface="Times New Roman"/>
              </a:rPr>
              <a:t> </a:t>
            </a:r>
            <a:r>
              <a:rPr lang="ru-RU" sz="1400" i="1">
                <a:solidFill>
                  <a:srgbClr val="17375E"/>
                </a:solidFill>
                <a:latin typeface="Arial"/>
                <a:ea typeface="Arial"/>
                <a:cs typeface="Times New Roman"/>
              </a:rPr>
              <a:t>(в разрезе муниципальных районов и городов)</a:t>
            </a:r>
            <a:endParaRPr sz="1400" i="1">
              <a:solidFill>
                <a:srgbClr val="17375E"/>
              </a:solidFill>
              <a:latin typeface="Arial"/>
              <a:cs typeface="Arial"/>
            </a:endParaRPr>
          </a:p>
        </p:txBody>
      </p:sp>
      <p:graphicFrame>
        <p:nvGraphicFramePr>
          <p:cNvPr id="1744614489" name="Таблица 1744614488"/>
          <p:cNvGraphicFramePr>
            <a:graphicFrameLocks/>
          </p:cNvGraphicFramePr>
          <p:nvPr/>
        </p:nvGraphicFramePr>
        <p:xfrm>
          <a:off x="596143" y="306753"/>
          <a:ext cx="8215686" cy="4832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069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630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496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5272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3453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087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900" b="1" i="0" u="none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№ п/п</a:t>
                      </a:r>
                      <a:endParaRPr sz="900" b="1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Наименование муниципального района РТ</a:t>
                      </a:r>
                      <a:endParaRPr sz="9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бюджетных мест, выделенных под эксперимент, чел.</a:t>
                      </a:r>
                      <a:endParaRPr lang="ru-RU" sz="9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сдавать 2 ОГЭ в данном МР, городе , чел.</a:t>
                      </a:r>
                      <a:endParaRPr lang="ru-RU" sz="9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поступить в ПОО данного МР, города, чел.</a:t>
                      </a:r>
                      <a:endParaRPr lang="ru-RU" sz="9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Разница, чел.</a:t>
                      </a:r>
                      <a:endParaRPr lang="ru-RU" sz="9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17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Актанышский 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70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71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45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18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Бавлинский 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65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36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28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37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19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Дрожжановский 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60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41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37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23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20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Тетюшский 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60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29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31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21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Заинский 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60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58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34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26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22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Мензелинский 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55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55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50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23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Буинский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50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24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30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24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Зеленодольский 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50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129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38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12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25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Сабинский 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50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57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-7</a:t>
                      </a:r>
                      <a:endParaRPr sz="1000" b="1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26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Елабужский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50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28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56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-6</a:t>
                      </a:r>
                      <a:endParaRPr sz="1000" b="1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27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Апастовский 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45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43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28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Муслюмовский 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45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45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25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29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Мамадышский 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45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44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36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9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30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Черемшанский 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40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24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29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Arial"/>
                        </a:rPr>
                        <a:t>31</a:t>
                      </a: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Спасский 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40</a:t>
                      </a:r>
                      <a:endParaRPr lang="ru-RU" sz="1000" b="0" i="0" u="none" strike="noStrike" cap="none" spc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56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26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14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0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ИТОГО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4905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1219140">
                        <a:defRPr/>
                      </a:pPr>
                      <a:r>
                        <a:rPr lang="ru-RU" sz="1000" b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+mn-ea"/>
                          <a:cs typeface="Arial"/>
                        </a:rPr>
                        <a:t>4904</a:t>
                      </a:r>
                      <a:endParaRPr sz="1000" b="1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1219140">
                        <a:defRPr/>
                      </a:pPr>
                      <a:r>
                        <a:rPr lang="ru-RU" sz="1000" b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+mn-ea"/>
                          <a:cs typeface="Arial"/>
                        </a:rPr>
                        <a:t>4904</a:t>
                      </a:r>
                      <a:endParaRPr sz="1000" b="1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1219140">
                        <a:defRPr/>
                      </a:pPr>
                      <a:r>
                        <a:rPr lang="ru-RU" sz="1000" b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+mn-ea"/>
                          <a:cs typeface="Arial"/>
                        </a:rPr>
                        <a:t>1</a:t>
                      </a:r>
                      <a:endParaRPr sz="1000" b="1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:w="http://schemas.openxmlformats.org/wordprocessingml/2006/main" xmlns:m="http://schemas.openxmlformats.org/officeDocument/2006/math" xmlns="">
      <p:transition spd="slow" advClick="1">
        <p:wipe dir="l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097288" name="TextBox 6"/>
          <p:cNvSpPr txBox="1"/>
          <p:nvPr/>
        </p:nvSpPr>
        <p:spPr bwMode="auto">
          <a:xfrm>
            <a:off x="596144" y="1"/>
            <a:ext cx="7951710" cy="369326"/>
          </a:xfrm>
          <a:prstGeom prst="rect">
            <a:avLst/>
          </a:prstGeom>
          <a:noFill/>
        </p:spPr>
        <p:txBody>
          <a:bodyPr wrap="square" lIns="91436" tIns="45717" rIns="91436" bIns="45717" rtlCol="0">
            <a:spAutoFit/>
          </a:bodyPr>
          <a:lstStyle/>
          <a:p>
            <a:pPr algn="ctr" defTabSz="1218776">
              <a:defRPr/>
            </a:pPr>
            <a:r>
              <a:rPr lang="ru-RU" sz="1800" b="1">
                <a:solidFill>
                  <a:srgbClr val="17375E"/>
                </a:solidFill>
                <a:latin typeface="Arial"/>
                <a:ea typeface="Arial"/>
                <a:cs typeface="Times New Roman"/>
              </a:rPr>
              <a:t>г. Казань </a:t>
            </a:r>
            <a:endParaRPr sz="1400">
              <a:solidFill>
                <a:srgbClr val="17375E"/>
              </a:solidFill>
              <a:latin typeface="Arial"/>
              <a:cs typeface="Arial"/>
            </a:endParaRPr>
          </a:p>
        </p:txBody>
      </p:sp>
      <p:graphicFrame>
        <p:nvGraphicFramePr>
          <p:cNvPr id="1744614489" name="Таблица 1744614488"/>
          <p:cNvGraphicFramePr>
            <a:graphicFrameLocks/>
          </p:cNvGraphicFramePr>
          <p:nvPr/>
        </p:nvGraphicFramePr>
        <p:xfrm>
          <a:off x="894803" y="369326"/>
          <a:ext cx="7778933" cy="10306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6500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43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303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520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6214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Times New Roman"/>
                          <a:cs typeface="Arial"/>
                        </a:rPr>
                        <a:t>Наименование муниципального района РТ</a:t>
                      </a:r>
                      <a:endParaRPr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бюджетных мест, выделенных под эксперимент,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сдавать 2 ОГЭ в данном МР, городе 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поступить в ПОО данного МР, города,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Разница,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г. Казань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1150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1330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2062</a:t>
                      </a:r>
                      <a:endParaRPr sz="1000" b="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-912</a:t>
                      </a:r>
                      <a:endParaRPr sz="1000" b="1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Прямоугольник 31"/>
          <p:cNvSpPr/>
          <p:nvPr/>
        </p:nvSpPr>
        <p:spPr bwMode="auto">
          <a:xfrm>
            <a:off x="796831" y="1467418"/>
            <a:ext cx="7974875" cy="455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00" spc="11">
                <a:solidFill>
                  <a:srgbClr val="17375E"/>
                </a:solidFill>
                <a:latin typeface="Arial"/>
                <a:ea typeface="Roboto Condensed Medium"/>
                <a:cs typeface="Arial"/>
              </a:rPr>
              <a:t>Заявилось в ПОО г. Казани </a:t>
            </a:r>
            <a:r>
              <a:rPr lang="ru-RU" sz="1100" b="1" spc="11">
                <a:solidFill>
                  <a:srgbClr val="17375E"/>
                </a:solidFill>
                <a:latin typeface="Arial"/>
                <a:ea typeface="Roboto Condensed Medium"/>
                <a:cs typeface="Arial"/>
              </a:rPr>
              <a:t>39 </a:t>
            </a:r>
            <a:r>
              <a:rPr lang="ru-RU" sz="1100" spc="11">
                <a:solidFill>
                  <a:srgbClr val="17375E"/>
                </a:solidFill>
                <a:latin typeface="Arial"/>
                <a:ea typeface="Roboto Condensed Medium"/>
                <a:cs typeface="Arial"/>
              </a:rPr>
              <a:t>муниципальных районов, г. Набережные Челны и г. Казань</a:t>
            </a:r>
            <a:endParaRPr sz="1050" i="1">
              <a:solidFill>
                <a:srgbClr val="17375E"/>
              </a:solidFill>
              <a:latin typeface="Arial"/>
              <a:cs typeface="Arial"/>
            </a:endParaRPr>
          </a:p>
          <a:p>
            <a:pPr>
              <a:defRPr/>
            </a:pPr>
            <a:endParaRPr lang="ru-RU" sz="1300"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Прямоугольник 31"/>
          <p:cNvSpPr/>
          <p:nvPr/>
        </p:nvSpPr>
        <p:spPr bwMode="auto">
          <a:xfrm>
            <a:off x="1148448" y="1774535"/>
            <a:ext cx="2602774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b="1" spc="11" dirty="0">
                <a:solidFill>
                  <a:srgbClr val="17375E"/>
                </a:solidFill>
                <a:latin typeface="Arial"/>
                <a:ea typeface="Roboto Condensed Medium"/>
                <a:cs typeface="Roboto"/>
              </a:rPr>
              <a:t>Наиболее массовые МР:</a:t>
            </a:r>
            <a:endParaRPr dirty="0"/>
          </a:p>
          <a:p>
            <a:pPr>
              <a:defRPr/>
            </a:pPr>
            <a:endParaRPr lang="ru-RU" sz="1100" spc="11" dirty="0">
              <a:solidFill>
                <a:srgbClr val="17375E"/>
              </a:solidFill>
              <a:latin typeface="Arial"/>
            </a:endParaRPr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Пестречинский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162 чел.</a:t>
            </a:r>
            <a:endParaRPr dirty="0"/>
          </a:p>
          <a:p>
            <a:pPr>
              <a:defRPr/>
            </a:pPr>
            <a:r>
              <a:rPr lang="ru-RU" sz="1100" i="1" spc="11" dirty="0">
                <a:solidFill>
                  <a:srgbClr val="00B050"/>
                </a:solidFill>
                <a:latin typeface="Arial"/>
              </a:rPr>
              <a:t>г. Казань – 145 чел.</a:t>
            </a:r>
            <a:endParaRPr dirty="0">
              <a:solidFill>
                <a:srgbClr val="00B050"/>
              </a:solidFill>
            </a:endParaRPr>
          </a:p>
          <a:p>
            <a:pPr>
              <a:defRPr/>
            </a:pPr>
            <a:r>
              <a:rPr lang="ru-RU" sz="1100" i="1" spc="11" dirty="0" err="1">
                <a:solidFill>
                  <a:srgbClr val="00B050"/>
                </a:solidFill>
                <a:latin typeface="Arial"/>
              </a:rPr>
              <a:t>Зеленодольский</a:t>
            </a:r>
            <a:r>
              <a:rPr lang="ru-RU" sz="1100" i="1" spc="11" dirty="0">
                <a:solidFill>
                  <a:srgbClr val="00B050"/>
                </a:solidFill>
                <a:latin typeface="Arial"/>
              </a:rPr>
              <a:t> МР – 85 чел.</a:t>
            </a:r>
            <a:endParaRPr dirty="0">
              <a:solidFill>
                <a:srgbClr val="00B050"/>
              </a:solidFill>
            </a:endParaRPr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Лаишевский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81 чел.</a:t>
            </a:r>
            <a:endParaRPr dirty="0"/>
          </a:p>
          <a:p>
            <a:pPr>
              <a:defRPr/>
            </a:pP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Высокогорский МР – 74 чел.</a:t>
            </a:r>
            <a:endParaRPr dirty="0"/>
          </a:p>
          <a:p>
            <a:pPr>
              <a:defRPr/>
            </a:pP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Сабинский МР – 52 чел.</a:t>
            </a:r>
            <a:endParaRPr dirty="0"/>
          </a:p>
          <a:p>
            <a:pPr>
              <a:defRPr/>
            </a:pP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Спасский МР – 25 чел.</a:t>
            </a:r>
            <a:endParaRPr dirty="0"/>
          </a:p>
          <a:p>
            <a:pPr>
              <a:defRPr/>
            </a:pPr>
            <a:r>
              <a:rPr lang="ru-RU" sz="1100" i="1" spc="11" dirty="0" err="1">
                <a:solidFill>
                  <a:srgbClr val="00B050"/>
                </a:solidFill>
                <a:latin typeface="Arial"/>
              </a:rPr>
              <a:t>Балтасинский</a:t>
            </a:r>
            <a:r>
              <a:rPr lang="ru-RU" sz="1100" i="1" spc="11" dirty="0">
                <a:solidFill>
                  <a:srgbClr val="00B050"/>
                </a:solidFill>
                <a:latin typeface="Arial"/>
              </a:rPr>
              <a:t> МР – 24 чел.</a:t>
            </a:r>
            <a:endParaRPr dirty="0">
              <a:solidFill>
                <a:srgbClr val="00B050"/>
              </a:solidFill>
            </a:endParaRPr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Алькеевский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21 чел.</a:t>
            </a:r>
            <a:endParaRPr dirty="0"/>
          </a:p>
          <a:p>
            <a:pPr>
              <a:defRPr/>
            </a:pP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Камско-</a:t>
            </a: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Устьинский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21 чел.</a:t>
            </a:r>
            <a:endParaRPr dirty="0"/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Верхнеуслонский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17 чел.</a:t>
            </a:r>
            <a:endParaRPr dirty="0"/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Кукморский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16 чел.</a:t>
            </a:r>
            <a:endParaRPr dirty="0"/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Тюлячинский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16 чел.</a:t>
            </a:r>
            <a:endParaRPr dirty="0"/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Чистопольский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14 чел.</a:t>
            </a:r>
            <a:endParaRPr dirty="0"/>
          </a:p>
          <a:p>
            <a:pPr>
              <a:defRPr/>
            </a:pP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Рыбно-</a:t>
            </a: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Слободский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13 чел.</a:t>
            </a:r>
            <a:endParaRPr dirty="0"/>
          </a:p>
          <a:p>
            <a:pPr>
              <a:defRPr/>
            </a:pP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г. Набережные Челны – 12 чел.</a:t>
            </a:r>
            <a:endParaRPr dirty="0"/>
          </a:p>
          <a:p>
            <a:pPr>
              <a:defRPr/>
            </a:pP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Нижнекамский МР – 10 чел.</a:t>
            </a:r>
            <a:endParaRPr lang="ru-RU" sz="1300" dirty="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Прямоугольник 31"/>
          <p:cNvSpPr/>
          <p:nvPr/>
        </p:nvSpPr>
        <p:spPr bwMode="auto">
          <a:xfrm>
            <a:off x="5349249" y="1666480"/>
            <a:ext cx="3324487" cy="3469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b="1" spc="11" dirty="0">
                <a:solidFill>
                  <a:srgbClr val="17375E"/>
                </a:solidFill>
                <a:latin typeface="Arial"/>
                <a:ea typeface="Roboto Condensed Medium"/>
                <a:cs typeface="Roboto"/>
              </a:rPr>
              <a:t>МР с наименьшим количеством:</a:t>
            </a:r>
            <a:endParaRPr dirty="0"/>
          </a:p>
          <a:p>
            <a:pPr>
              <a:defRPr/>
            </a:pPr>
            <a:endParaRPr lang="ru-RU" sz="1100" spc="11" dirty="0">
              <a:solidFill>
                <a:srgbClr val="17375E"/>
              </a:solidFill>
              <a:latin typeface="Arial"/>
            </a:endParaRPr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Нурлатский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9 чел.</a:t>
            </a:r>
            <a:endParaRPr dirty="0"/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Апастовский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6 чел.</a:t>
            </a:r>
            <a:endParaRPr dirty="0"/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Бугульминский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6 чел.</a:t>
            </a:r>
            <a:endParaRPr dirty="0"/>
          </a:p>
          <a:p>
            <a:pPr lvl="0"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Азнакаевский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МР, </a:t>
            </a:r>
            <a:r>
              <a:rPr lang="ru-RU" sz="1100" i="1" spc="11" dirty="0" err="1">
                <a:solidFill>
                  <a:srgbClr val="17375E"/>
                </a:solidFill>
              </a:rPr>
              <a:t>Аксубаевский</a:t>
            </a:r>
            <a:r>
              <a:rPr lang="ru-RU" sz="1100" i="1" spc="11" dirty="0">
                <a:solidFill>
                  <a:srgbClr val="17375E"/>
                </a:solidFill>
              </a:rPr>
              <a:t> МР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– по 5 чел.</a:t>
            </a:r>
            <a:endParaRPr dirty="0"/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Мамадышский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МР, </a:t>
            </a: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Тетюшский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по 5 чел.</a:t>
            </a:r>
            <a:endParaRPr dirty="0"/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Актанышский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4 чел.</a:t>
            </a:r>
            <a:endParaRPr dirty="0"/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Дрожжановский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4 чел.</a:t>
            </a:r>
            <a:endParaRPr dirty="0"/>
          </a:p>
          <a:p>
            <a:pPr>
              <a:defRPr/>
            </a:pP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Менделеевский МР – 4 чел.</a:t>
            </a:r>
            <a:endParaRPr dirty="0"/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Новошешминский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4 чел.</a:t>
            </a:r>
            <a:endParaRPr dirty="0"/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Альметьевский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3 чел.</a:t>
            </a:r>
            <a:endParaRPr dirty="0"/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Атнинский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3 чел.</a:t>
            </a:r>
            <a:endParaRPr dirty="0"/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Лениногорский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3 чел.</a:t>
            </a:r>
            <a:endParaRPr dirty="0"/>
          </a:p>
          <a:p>
            <a:pPr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Сармановский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3 чел.</a:t>
            </a:r>
            <a:endParaRPr dirty="0"/>
          </a:p>
          <a:p>
            <a:pPr lvl="0">
              <a:defRPr/>
            </a:pPr>
            <a:r>
              <a:rPr lang="ru-RU" sz="1100" i="1" spc="11" dirty="0" err="1">
                <a:solidFill>
                  <a:srgbClr val="17375E"/>
                </a:solidFill>
              </a:rPr>
              <a:t>Агрызский</a:t>
            </a:r>
            <a:r>
              <a:rPr lang="ru-RU" sz="1100" i="1" spc="11" dirty="0">
                <a:solidFill>
                  <a:srgbClr val="17375E"/>
                </a:solidFill>
              </a:rPr>
              <a:t> МР, </a:t>
            </a: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Бавлинский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МР, </a:t>
            </a: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Заинский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МР,</a:t>
            </a:r>
            <a:r>
              <a:rPr lang="ru-RU" sz="1100" i="1" spc="11" dirty="0">
                <a:solidFill>
                  <a:srgbClr val="17375E"/>
                </a:solidFill>
              </a:rPr>
              <a:t> </a:t>
            </a:r>
            <a:r>
              <a:rPr lang="ru-RU" sz="1100" i="1" spc="11" dirty="0" err="1">
                <a:solidFill>
                  <a:srgbClr val="17375E"/>
                </a:solidFill>
              </a:rPr>
              <a:t>Кайбицкий</a:t>
            </a:r>
            <a:r>
              <a:rPr lang="ru-RU" sz="1100" i="1" spc="11" dirty="0">
                <a:solidFill>
                  <a:srgbClr val="17375E"/>
                </a:solidFill>
              </a:rPr>
              <a:t> МР, </a:t>
            </a:r>
            <a:r>
              <a:rPr lang="ru-RU" sz="1100" i="1" spc="11" dirty="0" err="1">
                <a:solidFill>
                  <a:srgbClr val="17375E"/>
                </a:solidFill>
              </a:rPr>
              <a:t>Муслюмовский</a:t>
            </a:r>
            <a:r>
              <a:rPr lang="ru-RU" sz="1100" i="1" spc="11" dirty="0">
                <a:solidFill>
                  <a:srgbClr val="17375E"/>
                </a:solidFill>
              </a:rPr>
              <a:t> МР, </a:t>
            </a:r>
            <a:r>
              <a:rPr lang="ru-RU" sz="1100" i="1" spc="11" dirty="0" err="1">
                <a:solidFill>
                  <a:srgbClr val="17375E"/>
                </a:solidFill>
              </a:rPr>
              <a:t>Черемшанский</a:t>
            </a:r>
            <a:r>
              <a:rPr lang="ru-RU" sz="1100" i="1" spc="11" dirty="0">
                <a:solidFill>
                  <a:srgbClr val="17375E"/>
                </a:solidFill>
              </a:rPr>
              <a:t> МР 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– по 2 чел.</a:t>
            </a:r>
            <a:endParaRPr dirty="0"/>
          </a:p>
          <a:p>
            <a:pPr lvl="0">
              <a:defRPr/>
            </a:pP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Буинский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МР, </a:t>
            </a:r>
            <a:r>
              <a:rPr lang="ru-RU" sz="1100" i="1" spc="11" dirty="0" err="1">
                <a:solidFill>
                  <a:srgbClr val="17375E"/>
                </a:solidFill>
                <a:latin typeface="Arial"/>
              </a:rPr>
              <a:t>Ютазинский</a:t>
            </a:r>
            <a:r>
              <a:rPr lang="ru-RU" sz="1100" i="1" spc="11" dirty="0">
                <a:solidFill>
                  <a:srgbClr val="17375E"/>
                </a:solidFill>
                <a:latin typeface="Arial"/>
              </a:rPr>
              <a:t> МР – по 1 чел.</a:t>
            </a:r>
            <a:endParaRPr sz="1050" i="1" dirty="0">
              <a:solidFill>
                <a:srgbClr val="17375E"/>
              </a:solidFill>
            </a:endParaRPr>
          </a:p>
          <a:p>
            <a:pPr>
              <a:defRPr/>
            </a:pPr>
            <a:endParaRPr lang="ru-RU" sz="1300" dirty="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:w="http://schemas.openxmlformats.org/wordprocessingml/2006/main" xmlns:m="http://schemas.openxmlformats.org/officeDocument/2006/math" xmlns="">
      <p:transition spd="slow" advClick="1">
        <p:wipe dir="l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097288" name="TextBox 6"/>
          <p:cNvSpPr txBox="1"/>
          <p:nvPr/>
        </p:nvSpPr>
        <p:spPr bwMode="auto">
          <a:xfrm>
            <a:off x="573284" y="40530"/>
            <a:ext cx="7951710" cy="369326"/>
          </a:xfrm>
          <a:prstGeom prst="rect">
            <a:avLst/>
          </a:prstGeom>
          <a:noFill/>
        </p:spPr>
        <p:txBody>
          <a:bodyPr wrap="square" lIns="91436" tIns="45717" rIns="91436" bIns="45717" rtlCol="0">
            <a:spAutoFit/>
          </a:bodyPr>
          <a:lstStyle/>
          <a:p>
            <a:pPr algn="ctr" defTabSz="1218776">
              <a:defRPr/>
            </a:pPr>
            <a:r>
              <a:rPr lang="ru-RU" sz="1800" b="1">
                <a:solidFill>
                  <a:srgbClr val="17375E"/>
                </a:solidFill>
                <a:latin typeface="Arial"/>
                <a:ea typeface="Arial"/>
                <a:cs typeface="Times New Roman"/>
              </a:rPr>
              <a:t>г. Набережные Челны</a:t>
            </a:r>
            <a:endParaRPr sz="1400">
              <a:solidFill>
                <a:srgbClr val="17375E"/>
              </a:solidFill>
              <a:latin typeface="Arial"/>
              <a:cs typeface="Arial"/>
            </a:endParaRPr>
          </a:p>
        </p:txBody>
      </p:sp>
      <p:graphicFrame>
        <p:nvGraphicFramePr>
          <p:cNvPr id="1744614489" name="Таблица 1744614488"/>
          <p:cNvGraphicFramePr>
            <a:graphicFrameLocks/>
          </p:cNvGraphicFramePr>
          <p:nvPr/>
        </p:nvGraphicFramePr>
        <p:xfrm>
          <a:off x="738477" y="409855"/>
          <a:ext cx="8091586" cy="10306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0413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586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711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780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24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Times New Roman"/>
                          <a:cs typeface="Arial"/>
                        </a:rPr>
                        <a:t>Наименование муниципального района РТ</a:t>
                      </a:r>
                      <a:endParaRPr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бюджетных мест, выделенных под эксперимент,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сдавать 2 ОГЭ в данном МР, городе 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поступить в ПОО данного МР, города,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Разница,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rgbClr val="17375E"/>
                          </a:solidFill>
                          <a:latin typeface="Arial"/>
                          <a:ea typeface="Times New Roman"/>
                          <a:cs typeface="Arial"/>
                        </a:rPr>
                        <a:t>г. Набережные Челны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rgbClr val="17375E"/>
                          </a:solidFill>
                          <a:latin typeface="Arial"/>
                          <a:ea typeface="Times New Roman"/>
                          <a:cs typeface="Arial"/>
                        </a:rPr>
                        <a:t>450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538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662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-212</a:t>
                      </a:r>
                      <a:endParaRPr sz="1000" b="1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 bwMode="auto">
          <a:xfrm>
            <a:off x="1398577" y="2115487"/>
            <a:ext cx="7288222" cy="2839239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algn="just">
              <a:defRPr/>
            </a:pPr>
            <a:r>
              <a:rPr lang="ru-RU" sz="1100" b="1" spc="11">
                <a:solidFill>
                  <a:srgbClr val="17375E"/>
                </a:solidFill>
                <a:ea typeface="Roboto Condensed Medium"/>
                <a:cs typeface="Roboto"/>
              </a:rPr>
              <a:t>Наиболее массовые МР:</a:t>
            </a:r>
            <a:endParaRPr/>
          </a:p>
          <a:p>
            <a:pPr algn="just">
              <a:defRPr/>
            </a:pPr>
            <a:endParaRPr lang="ru-RU" sz="1100" i="1" spc="11">
              <a:solidFill>
                <a:srgbClr val="17375E"/>
              </a:solidFill>
            </a:endParaRPr>
          </a:p>
          <a:p>
            <a:pPr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г. Набережные Челны – 58 чел.</a:t>
            </a:r>
            <a:endParaRPr/>
          </a:p>
          <a:p>
            <a:pPr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Тукаевский МР – 37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Менделеевский МР – 25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Актанышский МР - 16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Заинский МР – 15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Мензелинский МР – 15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Муслюмовский МР – 10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Агрызский МР – 8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Сармановский МР – 6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г. Казань – 6 чел.</a:t>
            </a:r>
            <a:endParaRPr/>
          </a:p>
          <a:p>
            <a:pPr lvl="0" algn="just">
              <a:defRPr/>
            </a:pPr>
            <a:endParaRPr lang="ru-RU" sz="1100" i="1" spc="11">
              <a:solidFill>
                <a:srgbClr val="17375E"/>
              </a:solidFill>
            </a:endParaRPr>
          </a:p>
          <a:p>
            <a:pPr algn="just">
              <a:defRPr/>
            </a:pPr>
            <a:endParaRPr lang="ru-RU" sz="1100" i="1" spc="11">
              <a:solidFill>
                <a:srgbClr val="17375E"/>
              </a:solidFill>
            </a:endParaRPr>
          </a:p>
          <a:p>
            <a:pPr algn="just">
              <a:defRPr/>
            </a:pPr>
            <a:endParaRPr lang="ru-RU" sz="1100" i="1" spc="11">
              <a:solidFill>
                <a:srgbClr val="17375E"/>
              </a:solidFill>
            </a:endParaRPr>
          </a:p>
          <a:p>
            <a:pPr algn="just">
              <a:defRPr/>
            </a:pPr>
            <a:endParaRPr lang="ru-RU" sz="1100" i="1" spc="11">
              <a:solidFill>
                <a:srgbClr val="17375E"/>
              </a:solidFill>
            </a:endParaRPr>
          </a:p>
          <a:p>
            <a:pPr algn="just">
              <a:defRPr/>
            </a:pPr>
            <a:r>
              <a:rPr lang="ru-RU" sz="1100" b="1" spc="11">
                <a:solidFill>
                  <a:srgbClr val="17375E"/>
                </a:solidFill>
                <a:ea typeface="Roboto Condensed Medium"/>
                <a:cs typeface="Roboto"/>
              </a:rPr>
              <a:t>МР с наименьшим количеством:</a:t>
            </a:r>
            <a:endParaRPr/>
          </a:p>
          <a:p>
            <a:pPr algn="just">
              <a:defRPr/>
            </a:pPr>
            <a:endParaRPr lang="ru-RU" sz="1100" i="1" spc="11">
              <a:solidFill>
                <a:srgbClr val="17375E"/>
              </a:solidFill>
            </a:endParaRPr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Чистопольский МР – 4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Аксубаевский МР – 2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Черемшанский МР  – 2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Новошешминский МР – 2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Рыбно- Слободский МР– 1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Нижнекамский МР – 1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Мамадышский МР – 1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Бавлинский МР – 1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Нурлатский МР – 1 чел.</a:t>
            </a:r>
            <a:endParaRPr/>
          </a:p>
          <a:p>
            <a:pPr lvl="0" algn="just">
              <a:defRPr/>
            </a:pPr>
            <a:r>
              <a:rPr lang="ru-RU" sz="1100" i="1" spc="11">
                <a:solidFill>
                  <a:srgbClr val="17375E"/>
                </a:solidFill>
              </a:rPr>
              <a:t>Азнакаевский МР – 1 чел.</a:t>
            </a:r>
            <a:endParaRPr/>
          </a:p>
          <a:p>
            <a:pPr algn="just">
              <a:defRPr/>
            </a:pPr>
            <a:endParaRPr lang="ru-RU" sz="1500">
              <a:solidFill>
                <a:srgbClr val="17375E"/>
              </a:solidFill>
              <a:cs typeface="Arial"/>
            </a:endParaRPr>
          </a:p>
        </p:txBody>
      </p:sp>
      <p:sp>
        <p:nvSpPr>
          <p:cNvPr id="5" name="Прямоугольник 31"/>
          <p:cNvSpPr/>
          <p:nvPr/>
        </p:nvSpPr>
        <p:spPr bwMode="auto">
          <a:xfrm>
            <a:off x="796834" y="1446204"/>
            <a:ext cx="7974875" cy="455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00" spc="11">
                <a:solidFill>
                  <a:schemeClr val="tx2">
                    <a:lumMod val="50000"/>
                  </a:schemeClr>
                </a:solidFill>
                <a:latin typeface="Arial"/>
                <a:ea typeface="Roboto Condensed Medium"/>
                <a:cs typeface="Arial"/>
              </a:rPr>
              <a:t>Заявилось в </a:t>
            </a:r>
            <a:r>
              <a:rPr lang="ru-RU" sz="1100" spc="11">
                <a:solidFill>
                  <a:srgbClr val="17375E"/>
                </a:solidFill>
                <a:latin typeface="Arial"/>
                <a:ea typeface="Roboto Condensed Medium"/>
                <a:cs typeface="Arial"/>
              </a:rPr>
              <a:t>ПОО г. Набережные Челны </a:t>
            </a:r>
            <a:r>
              <a:rPr lang="ru-RU" sz="1100" b="1" spc="11">
                <a:solidFill>
                  <a:srgbClr val="17375E"/>
                </a:solidFill>
                <a:latin typeface="Arial"/>
                <a:ea typeface="Roboto Condensed Medium"/>
                <a:cs typeface="Arial"/>
              </a:rPr>
              <a:t>18 </a:t>
            </a:r>
            <a:r>
              <a:rPr lang="ru-RU" sz="1100" spc="11">
                <a:solidFill>
                  <a:srgbClr val="17375E"/>
                </a:solidFill>
                <a:latin typeface="Arial"/>
                <a:ea typeface="Roboto Condensed Medium"/>
                <a:cs typeface="Arial"/>
              </a:rPr>
              <a:t>муниципальных районов, г. Набережные Челны и г. Казань</a:t>
            </a:r>
            <a:endParaRPr sz="1050" i="1">
              <a:solidFill>
                <a:srgbClr val="17375E"/>
              </a:solidFill>
              <a:latin typeface="Arial"/>
              <a:cs typeface="Arial"/>
            </a:endParaRPr>
          </a:p>
          <a:p>
            <a:pPr>
              <a:defRPr/>
            </a:pPr>
            <a:endParaRPr lang="ru-RU" sz="1300"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:w="http://schemas.openxmlformats.org/wordprocessingml/2006/main" xmlns:m="http://schemas.openxmlformats.org/officeDocument/2006/math" xmlns="">
      <p:transition spd="slow" advClick="1">
        <p:wipe dir="l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097288" name="TextBox 6"/>
          <p:cNvSpPr txBox="1"/>
          <p:nvPr/>
        </p:nvSpPr>
        <p:spPr bwMode="auto">
          <a:xfrm>
            <a:off x="596144" y="1"/>
            <a:ext cx="7951710" cy="369326"/>
          </a:xfrm>
          <a:prstGeom prst="rect">
            <a:avLst/>
          </a:prstGeom>
          <a:noFill/>
        </p:spPr>
        <p:txBody>
          <a:bodyPr wrap="square" lIns="91436" tIns="45717" rIns="91436" bIns="45717" rtlCol="0">
            <a:spAutoFit/>
          </a:bodyPr>
          <a:lstStyle/>
          <a:p>
            <a:pPr algn="ctr" defTabSz="1218776">
              <a:defRPr/>
            </a:pPr>
            <a:r>
              <a:rPr lang="ru-RU" sz="1800" b="1">
                <a:solidFill>
                  <a:srgbClr val="17375E"/>
                </a:solidFill>
                <a:latin typeface="Arial"/>
                <a:ea typeface="Arial"/>
                <a:cs typeface="Times New Roman"/>
              </a:rPr>
              <a:t>Альметьевский МР</a:t>
            </a:r>
            <a:endParaRPr sz="1400">
              <a:solidFill>
                <a:srgbClr val="17375E"/>
              </a:solidFill>
              <a:latin typeface="Arial"/>
              <a:cs typeface="Arial"/>
            </a:endParaRPr>
          </a:p>
        </p:txBody>
      </p:sp>
      <p:graphicFrame>
        <p:nvGraphicFramePr>
          <p:cNvPr id="1744614489" name="Таблица 1744614488"/>
          <p:cNvGraphicFramePr>
            <a:graphicFrameLocks/>
          </p:cNvGraphicFramePr>
          <p:nvPr/>
        </p:nvGraphicFramePr>
        <p:xfrm>
          <a:off x="914400" y="476521"/>
          <a:ext cx="7772395" cy="10306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9214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985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234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76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128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Times New Roman"/>
                          <a:cs typeface="Arial"/>
                        </a:rPr>
                        <a:t>Наименование муниципального района РТ</a:t>
                      </a:r>
                      <a:endParaRPr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бюджетных мест, выделенных под эксперимент,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сдавать 2 ОГЭ в данном МР, городе 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поступить в ПОО данного МР, города,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Разница,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rgbClr val="17375E"/>
                          </a:solidFill>
                          <a:latin typeface="Arial"/>
                          <a:ea typeface="Times New Roman"/>
                          <a:cs typeface="Arial"/>
                        </a:rPr>
                        <a:t>Альметьевский 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rgbClr val="17375E"/>
                          </a:solidFill>
                          <a:latin typeface="Arial"/>
                          <a:ea typeface="Times New Roman"/>
                          <a:cs typeface="Arial"/>
                        </a:rPr>
                        <a:t>140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144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182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-42</a:t>
                      </a:r>
                      <a:endParaRPr sz="1000" b="1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Прямоугольник 31"/>
          <p:cNvSpPr/>
          <p:nvPr/>
        </p:nvSpPr>
        <p:spPr bwMode="auto">
          <a:xfrm>
            <a:off x="2530928" y="1955098"/>
            <a:ext cx="7498080" cy="259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spc="11">
                <a:solidFill>
                  <a:srgbClr val="17375E"/>
                </a:solidFill>
                <a:latin typeface="Arial"/>
                <a:ea typeface="Roboto Condensed Medium"/>
                <a:cs typeface="Roboto"/>
              </a:rPr>
              <a:t>Заявилось </a:t>
            </a:r>
            <a:r>
              <a:rPr lang="ru-RU" sz="1100" b="1" spc="11">
                <a:solidFill>
                  <a:srgbClr val="17375E"/>
                </a:solidFill>
                <a:latin typeface="Arial"/>
                <a:ea typeface="Roboto Condensed Medium"/>
                <a:cs typeface="Roboto"/>
              </a:rPr>
              <a:t>11 </a:t>
            </a:r>
            <a:r>
              <a:rPr lang="ru-RU" sz="1100" spc="11">
                <a:solidFill>
                  <a:srgbClr val="17375E"/>
                </a:solidFill>
                <a:latin typeface="Arial"/>
                <a:ea typeface="Roboto Condensed Medium"/>
                <a:cs typeface="Roboto"/>
              </a:rPr>
              <a:t>муниципальных районов</a:t>
            </a:r>
            <a:r>
              <a:rPr lang="ru-RU" sz="1100" spc="11">
                <a:solidFill>
                  <a:schemeClr val="tx2">
                    <a:lumMod val="50000"/>
                  </a:schemeClr>
                </a:solidFill>
                <a:latin typeface="Arial"/>
                <a:ea typeface="Roboto Condensed Medium"/>
                <a:cs typeface="Roboto"/>
              </a:rPr>
              <a:t>:</a:t>
            </a:r>
            <a:endParaRPr lang="ru-RU" sz="1300"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650273" y="2389807"/>
            <a:ext cx="5843452" cy="1431674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>
              <a:defRPr/>
            </a:pPr>
            <a:endParaRPr lang="ru-RU" sz="1100" i="1" spc="11">
              <a:solidFill>
                <a:schemeClr val="tx2">
                  <a:lumMod val="50000"/>
                </a:schemeClr>
              </a:solidFill>
              <a:latin typeface="Arial"/>
            </a:endParaRPr>
          </a:p>
          <a:p>
            <a:pPr>
              <a:defRPr/>
            </a:pPr>
            <a:r>
              <a:rPr lang="ru-RU" sz="1100" i="1" spc="11">
                <a:solidFill>
                  <a:schemeClr val="tx2">
                    <a:lumMod val="50000"/>
                  </a:schemeClr>
                </a:solidFill>
                <a:latin typeface="Arial"/>
              </a:rPr>
              <a:t>Азнакаевский МР – 17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chemeClr val="tx2">
                    <a:lumMod val="50000"/>
                  </a:schemeClr>
                </a:solidFill>
                <a:latin typeface="Arial"/>
              </a:rPr>
              <a:t>Бугульминский МР – 9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chemeClr val="tx2">
                    <a:lumMod val="50000"/>
                  </a:schemeClr>
                </a:solidFill>
                <a:latin typeface="Arial"/>
              </a:rPr>
              <a:t>Высокогорский МР – 2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chemeClr val="tx2">
                    <a:lumMod val="50000"/>
                  </a:schemeClr>
                </a:solidFill>
                <a:latin typeface="Arial"/>
              </a:rPr>
              <a:t>Лениногорский МР – 3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chemeClr val="tx2">
                    <a:lumMod val="50000"/>
                  </a:schemeClr>
                </a:solidFill>
              </a:rPr>
              <a:t>Сармановский МР – 3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chemeClr val="tx2">
                    <a:lumMod val="50000"/>
                  </a:schemeClr>
                </a:solidFill>
                <a:latin typeface="Arial"/>
              </a:rPr>
              <a:t>Черемшанский МР – 3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chemeClr val="tx2">
                    <a:lumMod val="50000"/>
                  </a:schemeClr>
                </a:solidFill>
                <a:latin typeface="Arial"/>
              </a:rPr>
              <a:t>Муслюмовский МР – 1 чел.</a:t>
            </a:r>
            <a:endParaRPr/>
          </a:p>
          <a:p>
            <a:pPr>
              <a:defRPr/>
            </a:pPr>
            <a:endParaRPr lang="ru-RU" sz="1100" i="1" spc="11">
              <a:solidFill>
                <a:schemeClr val="tx2">
                  <a:lumMod val="50000"/>
                </a:schemeClr>
              </a:solidFill>
              <a:latin typeface="Arial"/>
            </a:endParaRPr>
          </a:p>
          <a:p>
            <a:pPr>
              <a:defRPr/>
            </a:pPr>
            <a:r>
              <a:rPr lang="ru-RU" sz="1100" i="1" spc="11">
                <a:solidFill>
                  <a:schemeClr val="tx2">
                    <a:lumMod val="50000"/>
                  </a:schemeClr>
                </a:solidFill>
                <a:latin typeface="Arial"/>
              </a:rPr>
              <a:t>Новошешминский МР – 1 чел.  Нурлатский МР- 1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chemeClr val="tx2">
                    <a:lumMod val="50000"/>
                  </a:schemeClr>
                </a:solidFill>
                <a:latin typeface="Arial"/>
              </a:rPr>
              <a:t>Тукаевский МР – 1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chemeClr val="tx2">
                    <a:lumMod val="50000"/>
                  </a:schemeClr>
                </a:solidFill>
                <a:latin typeface="Arial"/>
              </a:rPr>
              <a:t>Чистопольский МР – 1 чел.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:w="http://schemas.openxmlformats.org/wordprocessingml/2006/main" xmlns:m="http://schemas.openxmlformats.org/officeDocument/2006/math" xmlns="">
      <p:transition spd="slow" advClick="1">
        <p:wipe dir="l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097288" name="TextBox 6"/>
          <p:cNvSpPr txBox="1"/>
          <p:nvPr/>
        </p:nvSpPr>
        <p:spPr bwMode="auto">
          <a:xfrm>
            <a:off x="596144" y="1"/>
            <a:ext cx="7951710" cy="369326"/>
          </a:xfrm>
          <a:prstGeom prst="rect">
            <a:avLst/>
          </a:prstGeom>
          <a:noFill/>
        </p:spPr>
        <p:txBody>
          <a:bodyPr wrap="square" lIns="91436" tIns="45717" rIns="91436" bIns="45717" rtlCol="0">
            <a:spAutoFit/>
          </a:bodyPr>
          <a:lstStyle/>
          <a:p>
            <a:pPr algn="ctr" defTabSz="1218776">
              <a:defRPr/>
            </a:pPr>
            <a:r>
              <a:rPr lang="ru-RU" sz="1800" b="1">
                <a:solidFill>
                  <a:srgbClr val="17375E"/>
                </a:solidFill>
                <a:latin typeface="Arial"/>
                <a:ea typeface="Arial"/>
                <a:cs typeface="Times New Roman"/>
              </a:rPr>
              <a:t>Елабужский МР</a:t>
            </a:r>
            <a:endParaRPr sz="1400">
              <a:solidFill>
                <a:srgbClr val="17375E"/>
              </a:solidFill>
              <a:latin typeface="Arial"/>
              <a:cs typeface="Arial"/>
            </a:endParaRPr>
          </a:p>
        </p:txBody>
      </p:sp>
      <p:graphicFrame>
        <p:nvGraphicFramePr>
          <p:cNvPr id="1744614489" name="Таблица 1744614488"/>
          <p:cNvGraphicFramePr>
            <a:graphicFrameLocks/>
          </p:cNvGraphicFramePr>
          <p:nvPr/>
        </p:nvGraphicFramePr>
        <p:xfrm>
          <a:off x="914400" y="476521"/>
          <a:ext cx="7772395" cy="10306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9214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985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234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76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128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Times New Roman"/>
                          <a:cs typeface="Arial"/>
                        </a:rPr>
                        <a:t>Наименование муниципального района РТ</a:t>
                      </a:r>
                      <a:endParaRPr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бюджетных мест, выделенных под эксперимент,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сдавать 2 ОГЭ в данном МР, городе 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поступить в ПОО данного МР, города,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Разница,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Times New Roman"/>
                          <a:cs typeface="Arial"/>
                        </a:rPr>
                        <a:t>Елабужский</a:t>
                      </a:r>
                      <a:endParaRPr lang="ru-RU" sz="10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Times New Roman"/>
                          <a:cs typeface="Arial"/>
                        </a:rPr>
                        <a:t>50</a:t>
                      </a:r>
                      <a:endParaRPr lang="ru-RU" sz="10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28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56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-6</a:t>
                      </a:r>
                      <a:endParaRPr sz="1000" b="1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Прямоугольник 31"/>
          <p:cNvSpPr/>
          <p:nvPr/>
        </p:nvSpPr>
        <p:spPr bwMode="auto">
          <a:xfrm>
            <a:off x="969917" y="1612231"/>
            <a:ext cx="7661366" cy="259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spc="11">
                <a:solidFill>
                  <a:srgbClr val="17375E"/>
                </a:solidFill>
                <a:latin typeface="Arial"/>
                <a:ea typeface="Roboto Condensed Medium"/>
                <a:cs typeface="Roboto"/>
              </a:rPr>
              <a:t>Заявилось </a:t>
            </a:r>
            <a:r>
              <a:rPr lang="ru-RU" sz="1100" b="1" spc="11">
                <a:solidFill>
                  <a:srgbClr val="17375E"/>
                </a:solidFill>
                <a:latin typeface="Arial"/>
                <a:ea typeface="Roboto Condensed Medium"/>
                <a:cs typeface="Roboto"/>
              </a:rPr>
              <a:t>12 </a:t>
            </a:r>
            <a:r>
              <a:rPr lang="ru-RU" sz="1100" spc="11">
                <a:solidFill>
                  <a:srgbClr val="17375E"/>
                </a:solidFill>
                <a:latin typeface="Arial"/>
                <a:ea typeface="Roboto Condensed Medium"/>
                <a:cs typeface="Roboto"/>
              </a:rPr>
              <a:t>муниципальных районов и г. Набережные Челны:</a:t>
            </a:r>
            <a:endParaRPr lang="ru-RU" sz="13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212669" y="2085007"/>
            <a:ext cx="3729446" cy="2771015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defRPr/>
            </a:pPr>
            <a:endParaRPr lang="ru-RU" sz="1100" i="1" spc="11">
              <a:solidFill>
                <a:srgbClr val="17375E"/>
              </a:solidFill>
              <a:latin typeface="Arial"/>
            </a:endParaRPr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г. Набережные Челны – 7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Бугульминский МР – 3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Заинский МР – 3 чел. 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Мамадышский МР – 3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Арский МР – 2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Менделеевский МР – 2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Пестречинский МР – 2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Агрызский МР – 1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Азнакаевский МР – 1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Алькеевский МР – 1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Зеленодольский МР – 1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Камско-Устьинский МР – 1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Чистопольский МР – 1 чел.</a:t>
            </a:r>
          </a:p>
          <a:p>
            <a:pPr>
              <a:defRPr/>
            </a:pPr>
            <a:endParaRPr lang="ru-RU" sz="1100" i="1" spc="11">
              <a:solidFill>
                <a:schemeClr val="tx2">
                  <a:lumMod val="50000"/>
                </a:schemeClr>
              </a:solidFill>
              <a:latin typeface="Arial"/>
            </a:endParaRPr>
          </a:p>
          <a:p>
            <a:pPr>
              <a:defRPr/>
            </a:pPr>
            <a:endParaRPr lang="ru-RU" sz="1100" i="1" spc="11">
              <a:solidFill>
                <a:prstClr val="black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:w="http://schemas.openxmlformats.org/wordprocessingml/2006/main" xmlns:m="http://schemas.openxmlformats.org/officeDocument/2006/math" xmlns="">
      <p:transition spd="slow" advClick="1">
        <p:wipe dir="l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097288" name="TextBox 6"/>
          <p:cNvSpPr txBox="1"/>
          <p:nvPr/>
        </p:nvSpPr>
        <p:spPr bwMode="auto">
          <a:xfrm>
            <a:off x="596144" y="1"/>
            <a:ext cx="7951710" cy="369326"/>
          </a:xfrm>
          <a:prstGeom prst="rect">
            <a:avLst/>
          </a:prstGeom>
          <a:noFill/>
        </p:spPr>
        <p:txBody>
          <a:bodyPr wrap="square" lIns="91436" tIns="45717" rIns="91436" bIns="45717" rtlCol="0">
            <a:spAutoFit/>
          </a:bodyPr>
          <a:lstStyle/>
          <a:p>
            <a:pPr algn="ctr" defTabSz="1218776">
              <a:defRPr/>
            </a:pPr>
            <a:r>
              <a:rPr lang="ru-RU" sz="1800" b="1">
                <a:solidFill>
                  <a:srgbClr val="17375E"/>
                </a:solidFill>
                <a:latin typeface="Arial"/>
                <a:ea typeface="Arial"/>
                <a:cs typeface="Times New Roman"/>
              </a:rPr>
              <a:t>Сабинский МР</a:t>
            </a:r>
            <a:endParaRPr sz="1400">
              <a:solidFill>
                <a:srgbClr val="17375E"/>
              </a:solidFill>
              <a:latin typeface="Arial"/>
              <a:cs typeface="Arial"/>
            </a:endParaRPr>
          </a:p>
        </p:txBody>
      </p:sp>
      <p:graphicFrame>
        <p:nvGraphicFramePr>
          <p:cNvPr id="1744614489" name="Таблица 1744614488"/>
          <p:cNvGraphicFramePr>
            <a:graphicFrameLocks/>
          </p:cNvGraphicFramePr>
          <p:nvPr/>
        </p:nvGraphicFramePr>
        <p:xfrm>
          <a:off x="914400" y="476521"/>
          <a:ext cx="7772395" cy="10306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9214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985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234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76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128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Times New Roman"/>
                          <a:cs typeface="Arial"/>
                        </a:rPr>
                        <a:t>Наименование муниципального района РТ</a:t>
                      </a:r>
                      <a:endParaRPr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бюджетных мест, выделенных под эксперимент,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сдавать 2 ОГЭ в данном МР, городе 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поступить в ПОО данного МР, города,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Разница,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Times New Roman"/>
                          <a:cs typeface="Arial"/>
                        </a:rPr>
                        <a:t>Сабинский </a:t>
                      </a:r>
                      <a:endParaRPr lang="ru-RU" sz="10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000" b="0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Times New Roman"/>
                          <a:cs typeface="Arial"/>
                        </a:rPr>
                        <a:t>50</a:t>
                      </a:r>
                      <a:endParaRPr lang="ru-RU" sz="10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57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-7</a:t>
                      </a:r>
                      <a:endParaRPr sz="1000" b="1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Прямоугольник 31"/>
          <p:cNvSpPr/>
          <p:nvPr/>
        </p:nvSpPr>
        <p:spPr bwMode="auto">
          <a:xfrm>
            <a:off x="1187632" y="2016058"/>
            <a:ext cx="7661366" cy="259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spc="11">
                <a:solidFill>
                  <a:srgbClr val="17375E"/>
                </a:solidFill>
                <a:latin typeface="Arial"/>
                <a:ea typeface="Roboto Condensed Medium"/>
                <a:cs typeface="Roboto"/>
              </a:rPr>
              <a:t>Заявилось </a:t>
            </a:r>
            <a:r>
              <a:rPr lang="ru-RU" sz="1100" b="1" spc="11">
                <a:solidFill>
                  <a:srgbClr val="17375E"/>
                </a:solidFill>
                <a:latin typeface="Arial"/>
                <a:ea typeface="Roboto Condensed Medium"/>
                <a:cs typeface="Roboto"/>
              </a:rPr>
              <a:t>4 </a:t>
            </a:r>
            <a:r>
              <a:rPr lang="ru-RU" sz="1100" spc="11">
                <a:solidFill>
                  <a:srgbClr val="17375E"/>
                </a:solidFill>
                <a:latin typeface="Arial"/>
                <a:ea typeface="Roboto Condensed Medium"/>
                <a:cs typeface="Roboto"/>
              </a:rPr>
              <a:t>муниципальных района и г. Казань:</a:t>
            </a:r>
            <a:endParaRPr lang="ru-RU" sz="13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288869" y="2443147"/>
            <a:ext cx="3729446" cy="1431674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defRPr/>
            </a:pPr>
            <a:endParaRPr lang="ru-RU" sz="1100" i="1" spc="11">
              <a:solidFill>
                <a:prstClr val="black"/>
              </a:solidFill>
              <a:latin typeface="Arial"/>
            </a:endParaRPr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Тюлячинский МР – 12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г. Казань – 9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Балтасинский МР – 7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</a:rPr>
              <a:t>Пестречинский МР – 2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Кукморский МР – 1 чел.</a:t>
            </a:r>
            <a:endParaRPr/>
          </a:p>
          <a:p>
            <a:pPr>
              <a:defRPr/>
            </a:pPr>
            <a:endParaRPr lang="ru-RU" sz="1100" i="1" spc="11">
              <a:solidFill>
                <a:prstClr val="black"/>
              </a:solidFill>
              <a:latin typeface="Arial"/>
            </a:endParaRPr>
          </a:p>
          <a:p>
            <a:pPr>
              <a:defRPr/>
            </a:pPr>
            <a:endParaRPr lang="ru-RU" sz="1100" i="1" spc="11">
              <a:solidFill>
                <a:prstClr val="black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:w="http://schemas.openxmlformats.org/wordprocessingml/2006/main" xmlns:m="http://schemas.openxmlformats.org/officeDocument/2006/math" xmlns="">
      <p:transition spd="slow" advClick="1">
        <p:wipe dir="l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385931" y="178098"/>
            <a:ext cx="2968487" cy="3306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rgbClr val="17375E"/>
                </a:solidFill>
              </a:rPr>
              <a:t>Суть эксперимента</a:t>
            </a:r>
            <a:endParaRPr lang="ru-RU">
              <a:solidFill>
                <a:srgbClr val="17375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27650" y="669087"/>
            <a:ext cx="3730487" cy="11958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ru-RU" sz="1600">
                <a:solidFill>
                  <a:srgbClr val="17375E"/>
                </a:solidFill>
              </a:rPr>
              <a:t>ГИА-9  по двум обязательным предметам </a:t>
            </a:r>
            <a:r>
              <a:rPr lang="ru-RU" sz="1600" b="1">
                <a:solidFill>
                  <a:srgbClr val="17375E"/>
                </a:solidFill>
              </a:rPr>
              <a:t>«Русский язык» и «Математика» </a:t>
            </a:r>
            <a:r>
              <a:rPr lang="ru-RU" sz="1600">
                <a:solidFill>
                  <a:srgbClr val="17375E"/>
                </a:solidFill>
              </a:rPr>
              <a:t>(</a:t>
            </a:r>
            <a:r>
              <a:rPr lang="ru-RU" sz="1600" i="1">
                <a:solidFill>
                  <a:srgbClr val="17375E"/>
                </a:solidFill>
              </a:rPr>
              <a:t>аттестат об основном общем образовании</a:t>
            </a:r>
            <a:r>
              <a:rPr lang="ru-RU" sz="1600">
                <a:solidFill>
                  <a:srgbClr val="17375E"/>
                </a:solidFill>
              </a:rPr>
              <a:t>)</a:t>
            </a:r>
            <a:endParaRPr>
              <a:solidFill>
                <a:srgbClr val="17375E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 bwMode="auto">
          <a:xfrm>
            <a:off x="2550577" y="1932740"/>
            <a:ext cx="484632" cy="4174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972727" y="2404941"/>
            <a:ext cx="3730487" cy="261138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/>
              <a:buChar char="•"/>
              <a:defRPr/>
            </a:pPr>
            <a:r>
              <a:rPr lang="ru-RU" sz="1600">
                <a:solidFill>
                  <a:srgbClr val="17375E"/>
                </a:solidFill>
              </a:rPr>
              <a:t>Прием в СПО по установленному перечню профессий и специальностей</a:t>
            </a:r>
            <a:endParaRPr>
              <a:solidFill>
                <a:srgbClr val="17375E"/>
              </a:solidFill>
            </a:endParaRPr>
          </a:p>
          <a:p>
            <a:pPr algn="just">
              <a:defRPr/>
            </a:pPr>
            <a:endParaRPr lang="ru-RU" sz="1600">
              <a:solidFill>
                <a:srgbClr val="17375E"/>
              </a:solidFill>
            </a:endParaRPr>
          </a:p>
          <a:p>
            <a:pPr lvl="0">
              <a:defRPr/>
            </a:pPr>
            <a:r>
              <a:rPr lang="ru-RU" sz="1600" b="1">
                <a:solidFill>
                  <a:srgbClr val="17375E"/>
                </a:solidFill>
              </a:rPr>
              <a:t>51</a:t>
            </a:r>
            <a:r>
              <a:rPr lang="ru-RU" sz="1600">
                <a:solidFill>
                  <a:srgbClr val="17375E"/>
                </a:solidFill>
              </a:rPr>
              <a:t> колледж/техникум</a:t>
            </a:r>
            <a:endParaRPr>
              <a:solidFill>
                <a:srgbClr val="17375E"/>
              </a:solidFill>
            </a:endParaRPr>
          </a:p>
          <a:p>
            <a:pPr lvl="0">
              <a:defRPr/>
            </a:pPr>
            <a:endParaRPr lang="ru-RU" sz="1600">
              <a:solidFill>
                <a:srgbClr val="17375E"/>
              </a:solidFill>
            </a:endParaRPr>
          </a:p>
          <a:p>
            <a:pPr lvl="0">
              <a:defRPr/>
            </a:pPr>
            <a:r>
              <a:rPr lang="ru-RU" sz="1600" b="1">
                <a:solidFill>
                  <a:srgbClr val="17375E"/>
                </a:solidFill>
              </a:rPr>
              <a:t>33</a:t>
            </a:r>
            <a:r>
              <a:rPr lang="ru-RU" sz="1600">
                <a:solidFill>
                  <a:srgbClr val="17375E"/>
                </a:solidFill>
              </a:rPr>
              <a:t> профессии и </a:t>
            </a:r>
            <a:r>
              <a:rPr lang="ru-RU" sz="1600" b="1">
                <a:solidFill>
                  <a:srgbClr val="17375E"/>
                </a:solidFill>
              </a:rPr>
              <a:t>7</a:t>
            </a:r>
            <a:r>
              <a:rPr lang="ru-RU" sz="1600">
                <a:solidFill>
                  <a:srgbClr val="17375E"/>
                </a:solidFill>
              </a:rPr>
              <a:t> специальностей</a:t>
            </a:r>
            <a:endParaRPr>
              <a:solidFill>
                <a:srgbClr val="17375E"/>
              </a:solidFill>
            </a:endParaRPr>
          </a:p>
          <a:p>
            <a:pPr lvl="0">
              <a:defRPr/>
            </a:pPr>
            <a:endParaRPr lang="ru-RU" sz="1600">
              <a:solidFill>
                <a:srgbClr val="17375E"/>
              </a:solidFill>
            </a:endParaRPr>
          </a:p>
          <a:p>
            <a:pPr marL="285750" lvl="0" indent="-285750">
              <a:buFontTx/>
              <a:buChar char="-"/>
              <a:defRPr/>
            </a:pPr>
            <a:r>
              <a:rPr lang="ru-RU" sz="1600" b="1" u="sng">
                <a:solidFill>
                  <a:srgbClr val="17375E"/>
                </a:solidFill>
              </a:rPr>
              <a:t>Гарантия бюджетного места</a:t>
            </a:r>
            <a:endParaRPr>
              <a:solidFill>
                <a:srgbClr val="17375E"/>
              </a:solidFill>
            </a:endParaRPr>
          </a:p>
          <a:p>
            <a:pPr marL="285750" lvl="0" indent="-285750">
              <a:buFontTx/>
              <a:buChar char="-"/>
              <a:defRPr/>
            </a:pPr>
            <a:r>
              <a:rPr lang="ru-RU" sz="1600" b="1" u="sng">
                <a:solidFill>
                  <a:srgbClr val="17375E"/>
                </a:solidFill>
              </a:rPr>
              <a:t>Гарантия поступления</a:t>
            </a:r>
            <a:endParaRPr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4997254" y="669087"/>
            <a:ext cx="3730487" cy="11958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ru-RU" sz="1600"/>
              <a:t> </a:t>
            </a:r>
            <a:r>
              <a:rPr lang="ru-RU" sz="1600">
                <a:solidFill>
                  <a:srgbClr val="17375E"/>
                </a:solidFill>
              </a:rPr>
              <a:t>ГИА-9 </a:t>
            </a:r>
            <a:r>
              <a:rPr lang="ru-RU" sz="1600" b="1">
                <a:solidFill>
                  <a:srgbClr val="17375E"/>
                </a:solidFill>
              </a:rPr>
              <a:t>по четырем предметам </a:t>
            </a:r>
            <a:r>
              <a:rPr lang="ru-RU" sz="1600">
                <a:solidFill>
                  <a:srgbClr val="17375E"/>
                </a:solidFill>
              </a:rPr>
              <a:t>(по двум обязательным и по двум по выбору)</a:t>
            </a:r>
            <a:endParaRPr>
              <a:solidFill>
                <a:srgbClr val="17375E"/>
              </a:solidFill>
            </a:endParaRPr>
          </a:p>
          <a:p>
            <a:pPr algn="just">
              <a:defRPr/>
            </a:pPr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 bwMode="auto">
          <a:xfrm>
            <a:off x="6720255" y="1932740"/>
            <a:ext cx="484632" cy="4174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5161721" y="2418002"/>
            <a:ext cx="3730487" cy="2029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  <a:defRPr/>
            </a:pPr>
            <a:r>
              <a:rPr lang="ru-RU" sz="1600">
                <a:solidFill>
                  <a:srgbClr val="17375E"/>
                </a:solidFill>
              </a:rPr>
              <a:t>Прием в 10 класс</a:t>
            </a:r>
            <a:endParaRPr>
              <a:solidFill>
                <a:srgbClr val="17375E"/>
              </a:solidFill>
            </a:endParaRPr>
          </a:p>
          <a:p>
            <a:pPr marL="285750" indent="-285750" algn="just">
              <a:buFont typeface="Arial"/>
              <a:buChar char="•"/>
              <a:defRPr/>
            </a:pPr>
            <a:endParaRPr lang="ru-RU" sz="1600">
              <a:solidFill>
                <a:srgbClr val="17375E"/>
              </a:solidFill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ru-RU" sz="1600">
                <a:solidFill>
                  <a:srgbClr val="17375E"/>
                </a:solidFill>
              </a:rPr>
              <a:t>Прием в СПО по профессиям и специальностям, не участвующим в эксперименте</a:t>
            </a:r>
            <a:endParaRPr>
              <a:solidFill>
                <a:srgbClr val="17375E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097288" name="TextBox 6"/>
          <p:cNvSpPr txBox="1"/>
          <p:nvPr/>
        </p:nvSpPr>
        <p:spPr bwMode="auto">
          <a:xfrm>
            <a:off x="596144" y="1"/>
            <a:ext cx="7951710" cy="369326"/>
          </a:xfrm>
          <a:prstGeom prst="rect">
            <a:avLst/>
          </a:prstGeom>
          <a:noFill/>
        </p:spPr>
        <p:txBody>
          <a:bodyPr wrap="square" lIns="91436" tIns="45717" rIns="91436" bIns="45717" rtlCol="0">
            <a:spAutoFit/>
          </a:bodyPr>
          <a:lstStyle/>
          <a:p>
            <a:pPr algn="ctr" defTabSz="1218776">
              <a:defRPr/>
            </a:pPr>
            <a:r>
              <a:rPr lang="ru-RU" sz="1800" b="1">
                <a:solidFill>
                  <a:srgbClr val="17375E"/>
                </a:solidFill>
                <a:latin typeface="Arial"/>
                <a:ea typeface="Arial"/>
                <a:cs typeface="Times New Roman"/>
              </a:rPr>
              <a:t>Чистопольский МР </a:t>
            </a:r>
            <a:endParaRPr sz="1400">
              <a:solidFill>
                <a:srgbClr val="17375E"/>
              </a:solidFill>
              <a:latin typeface="Arial"/>
              <a:cs typeface="Arial"/>
            </a:endParaRPr>
          </a:p>
        </p:txBody>
      </p:sp>
      <p:graphicFrame>
        <p:nvGraphicFramePr>
          <p:cNvPr id="1744614489" name="Таблица 1744614488"/>
          <p:cNvGraphicFramePr>
            <a:graphicFrameLocks/>
          </p:cNvGraphicFramePr>
          <p:nvPr/>
        </p:nvGraphicFramePr>
        <p:xfrm>
          <a:off x="914400" y="476521"/>
          <a:ext cx="7772395" cy="10306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9214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85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34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76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128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Times New Roman"/>
                          <a:cs typeface="Arial"/>
                        </a:rPr>
                        <a:t>Наименование муниципального района РТ</a:t>
                      </a:r>
                      <a:endParaRPr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бюджетных мест, выделенных под эксперимент,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сдавать 2 ОГЭ в данном МР, городе 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поступить в ПОО данного МР, города,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900" b="1" i="0" u="none" strike="noStrike" cap="none" spc="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Разница, чел.</a:t>
                      </a:r>
                      <a:endParaRPr lang="ru-RU" sz="900" b="1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rgbClr val="17375E"/>
                          </a:solidFill>
                          <a:latin typeface="Arial"/>
                          <a:ea typeface="Times New Roman"/>
                          <a:cs typeface="Arial"/>
                        </a:rPr>
                        <a:t>Чистопольский 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0" i="0" u="none">
                          <a:solidFill>
                            <a:srgbClr val="17375E"/>
                          </a:solidFill>
                          <a:latin typeface="Arial"/>
                          <a:ea typeface="Times New Roman"/>
                          <a:cs typeface="Arial"/>
                        </a:rPr>
                        <a:t>150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157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155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-5</a:t>
                      </a:r>
                      <a:endParaRPr sz="1000" b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Прямоугольник 31"/>
          <p:cNvSpPr/>
          <p:nvPr/>
        </p:nvSpPr>
        <p:spPr bwMode="auto">
          <a:xfrm>
            <a:off x="1009106" y="1995377"/>
            <a:ext cx="7661366" cy="259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spc="11">
                <a:solidFill>
                  <a:srgbClr val="17375E"/>
                </a:solidFill>
                <a:latin typeface="Arial"/>
                <a:ea typeface="Roboto Condensed Medium"/>
                <a:cs typeface="Roboto"/>
              </a:rPr>
              <a:t>Заявилось </a:t>
            </a:r>
            <a:r>
              <a:rPr lang="ru-RU" sz="1100" b="1" spc="11">
                <a:solidFill>
                  <a:srgbClr val="17375E"/>
                </a:solidFill>
                <a:latin typeface="Arial"/>
                <a:ea typeface="Roboto Condensed Medium"/>
                <a:cs typeface="Roboto"/>
              </a:rPr>
              <a:t>5 </a:t>
            </a:r>
            <a:r>
              <a:rPr lang="ru-RU" sz="1100" spc="11">
                <a:solidFill>
                  <a:srgbClr val="17375E"/>
                </a:solidFill>
                <a:latin typeface="Arial"/>
                <a:ea typeface="Roboto Condensed Medium"/>
                <a:cs typeface="Roboto"/>
              </a:rPr>
              <a:t>муниципальных районов:</a:t>
            </a:r>
            <a:endParaRPr lang="ru-RU" sz="13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110343" y="2595547"/>
            <a:ext cx="3729446" cy="1431674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defRPr/>
            </a:pPr>
            <a:endParaRPr lang="ru-RU" sz="1100" i="1" spc="11">
              <a:solidFill>
                <a:prstClr val="black"/>
              </a:solidFill>
              <a:latin typeface="Arial"/>
            </a:endParaRPr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Новошешминский МР – 11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Аксубаевский МР – 9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Нижнекамский МР – 4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Спасский МР – 2 чел.</a:t>
            </a:r>
            <a:endParaRPr/>
          </a:p>
          <a:p>
            <a:pPr>
              <a:defRPr/>
            </a:pPr>
            <a:r>
              <a:rPr lang="ru-RU" sz="1100" i="1" spc="11">
                <a:solidFill>
                  <a:srgbClr val="17375E"/>
                </a:solidFill>
                <a:latin typeface="Arial"/>
              </a:rPr>
              <a:t>Муслюмовский МР – 1 чел.</a:t>
            </a:r>
            <a:endParaRPr/>
          </a:p>
          <a:p>
            <a:pPr>
              <a:defRPr/>
            </a:pPr>
            <a:endParaRPr lang="ru-RU" sz="1100" i="1" spc="11">
              <a:solidFill>
                <a:srgbClr val="17375E"/>
              </a:solidFill>
              <a:latin typeface="Arial"/>
            </a:endParaRPr>
          </a:p>
          <a:p>
            <a:pPr>
              <a:defRPr/>
            </a:pPr>
            <a:endParaRPr lang="ru-RU" sz="1100" i="1" spc="11">
              <a:solidFill>
                <a:srgbClr val="17375E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:w="http://schemas.openxmlformats.org/wordprocessingml/2006/main" xmlns:m="http://schemas.openxmlformats.org/officeDocument/2006/math" xmlns="">
      <p:transition spd="slow" advClick="1">
        <p:wipe dir="l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682061" y="114851"/>
            <a:ext cx="8186396" cy="343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50" b="1">
                <a:solidFill>
                  <a:srgbClr val="17375E"/>
                </a:solidFill>
              </a:rPr>
              <a:t>Перечень профессий и специальностей, определенных для экспериме</a:t>
            </a:r>
            <a:r>
              <a:rPr lang="ru-RU" sz="1650" b="1"/>
              <a:t>нта</a:t>
            </a:r>
            <a:endParaRPr sz="1650"/>
          </a:p>
        </p:txBody>
      </p:sp>
      <p:graphicFrame>
        <p:nvGraphicFramePr>
          <p:cNvPr id="968839810" name="Таблица 968839809"/>
          <p:cNvGraphicFramePr>
            <a:graphicFrameLocks/>
          </p:cNvGraphicFramePr>
          <p:nvPr/>
        </p:nvGraphicFramePr>
        <p:xfrm>
          <a:off x="588538" y="565181"/>
          <a:ext cx="8279919" cy="43073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15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745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107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2307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4494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80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№ п/п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Наименование профессии/специальности</a:t>
                      </a: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80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№ п/п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Наименование профессии/специальности</a:t>
                      </a: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Повар, кондитер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21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Мастер отделочных строительных и декоративных работ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Эксплуатация и ремонт с/х техники и оборудования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22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Машинист технологических насосов и компрессоров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Сварщик (ручной и частично механизированной сварки (наплывки)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23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Мастер по изготовлению швейных изделий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Оператор-наладчик металлообрабатывающих станков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24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Мастер столярно-плотничных, паркетных и стекольных работ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Поварское и кондитерское дело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25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Электромонтажник электрических сетей и электрооборудования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Техническое обслуживание и ремонт автотранспортных средств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26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Мастер по ремонту и обслуживанию электрооборудования в с/х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7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Мастер по ремонту и обслуживанию автомобилей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  <a:bevel/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27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  <a:bevel/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Мастер по ремонту и обслуживанию инженерных систем ЖКХ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Электромонтер по ремонту и обслуживанию электрооборудования 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28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Оператор информационных систем и ресурсов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  <a:round/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9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Аппаратчик-оператор производства химических соединений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29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Монтажник радиоэлектронной аппаратуры и приборов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Мастер слесарных работ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  <a:bevel/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30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Лаборант по физико-механическим испытаниям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Помощник машиниста (по видам подвижного состава ж/д транспорта)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31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Оператор нефтепереработки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12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Мастер сельскохозяйственного производства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32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Аппаратчик-оператор производства продуктов питания из растительного сырья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13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Мастер общестроительных работ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33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Машинист на буровых установках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14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Машинист дорожных и строительных машин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34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Слесарь по обслуживанию и ремонту подвижного состава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Слесарь-наладчик контрольно-измерительных приборов и автоматики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35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Садово-парковое и ландшафтное строительство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16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Ветеринария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36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Графический дизайнер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17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Слесарь-сборщик авиационной техники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37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Аппаратчик-оператор производства продуктов питания животного происхождения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18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Лаборант по контролю качества сырья, реактивов(по отраслям)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38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Фермер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19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Электротехнические системы в агропромышленном комплексе (АПК)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39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Агрономия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Контролер качества в машиностроении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Мастер флористического сервиса</a:t>
                      </a:r>
                      <a:endParaRPr lang="ru-RU" sz="700" b="0" i="0" u="none" strike="noStrike" cap="none" spc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737682" y="13268"/>
            <a:ext cx="8038232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800" b="1">
                <a:solidFill>
                  <a:srgbClr val="17375E"/>
                </a:solidFill>
              </a:rPr>
              <a:t>Перечень колледжей /техникумов, участвующих в экспер</a:t>
            </a:r>
            <a:r>
              <a:rPr lang="ru-RU" sz="1800" b="1"/>
              <a:t>именте</a:t>
            </a:r>
            <a:endParaRPr/>
          </a:p>
        </p:txBody>
      </p:sp>
      <p:graphicFrame>
        <p:nvGraphicFramePr>
          <p:cNvPr id="431924390" name="Объект 6"/>
          <p:cNvGraphicFramePr>
            <a:graphicFrameLocks/>
          </p:cNvGraphicFramePr>
          <p:nvPr/>
        </p:nvGraphicFramePr>
        <p:xfrm>
          <a:off x="561443" y="421328"/>
          <a:ext cx="8390710" cy="4693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792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50350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6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№ п/п</a:t>
                      </a:r>
                      <a:endParaRPr sz="6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Наименование ПОО</a:t>
                      </a:r>
                      <a:endParaRPr sz="7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6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№ п/п</a:t>
                      </a:r>
                      <a:endParaRPr sz="6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Наименование ПОО</a:t>
                      </a:r>
                      <a:endParaRPr sz="7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6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№ п/п</a:t>
                      </a:r>
                      <a:endParaRPr sz="6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Наименование ПОО</a:t>
                      </a:r>
                      <a:endParaRPr sz="7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6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№ п/п</a:t>
                      </a:r>
                      <a:endParaRPr sz="6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Наименование ПОО</a:t>
                      </a:r>
                      <a:endParaRPr sz="7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6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№ п/п</a:t>
                      </a:r>
                      <a:endParaRPr sz="6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Наименование ПОО</a:t>
                      </a:r>
                      <a:endParaRPr sz="7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Апастовский аграрный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12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Рыбно - Слободский агротехнический техникум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22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Тетюшский сельскохозяйственный техникум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32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Бугульминский профессионально-педагогический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42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Технический колледж им В.Д. Поташова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Арский агропромышленный профессиональный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13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Аксубаевский техникум универсальных технологий"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23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Черемшанский аграрный техникум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33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Азнакаевский политехнический техникум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43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Камский государственный автомеханический техникум имени Л.Б.Васильева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Буинский ветеринарный техникум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14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Казанский автотранспортный техникум им. А.П.Обыденнова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24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Муслюмовский политехнический техникум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34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Бугульминский аграрный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44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Камский строительный колледж имени Е.Н.Батенчука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Дрожжановский техникум отраслевых технологий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Сабинский аграрный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25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Сармановский аграрный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35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Нурлатский аграрный техникум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45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Набережночелнинский технологический техникум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Колледж малого бизнеса и предпринимательства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16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Атнинский сельскохозяйственный техникум им.Габдуллы Тукая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26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Мензелинский сельскохозяйственный техникум"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36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Елабужский политехнический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46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Нижнекамский колледж транспортной инфраструктуры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Казанский радиомеханческий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17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Казанский нефтехимический колледж им. В.П. Лушникова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27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Заинский политехнический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37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Мамадышский политехнический колледж"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47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Нижнекамский индустриальный техникум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7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Казанский строительный колледж"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18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Казанский колледж технологии и дизайна"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28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Бавлинский аграрный колледж"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38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Альметьевский профессиональный колледж"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48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Чистопольский сельскохозяйственный техникум им. Г.И. Усманова"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Казанский торгово-экономический техникум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19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Кукморский аграрный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29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Актанышский технологический техникум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39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Бугульминский строительно-технический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49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Нижнекамский многопрофильный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9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Казанский энергетический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Казанский политехнический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30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Лениногорский политехнический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Спасский техникум отраслевых технологий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50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Алексеевский аграрный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Международный колледж сервиса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21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Казанский авиационно-технический колледж имени П.В. Дементьева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31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Казанский колледж строительства, архитектуры и городского хозяйства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41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Набережночелнинский политехнический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51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Колледж нефтехимии и нефтепереработки имени Н.В. Лемаева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rgbClr val="17375E"/>
                          </a:solidFill>
                          <a:latin typeface="Arial"/>
                          <a:cs typeface="Arial"/>
                        </a:rPr>
                        <a:t>Зеленодольский механический колледж</a:t>
                      </a:r>
                      <a:endParaRPr sz="700" b="0" i="0" u="none" strike="noStrike" cap="none" spc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2250463" y="284407"/>
            <a:ext cx="5315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800" b="1">
                <a:solidFill>
                  <a:srgbClr val="17375E"/>
                </a:solidFill>
              </a:rPr>
              <a:t>Почему были выбраны именно </a:t>
            </a:r>
            <a:endParaRPr>
              <a:solidFill>
                <a:srgbClr val="17375E"/>
              </a:solidFill>
            </a:endParaRPr>
          </a:p>
          <a:p>
            <a:pPr algn="ctr">
              <a:defRPr/>
            </a:pPr>
            <a:r>
              <a:rPr lang="ru-RU" sz="1800" b="1">
                <a:solidFill>
                  <a:srgbClr val="17375E"/>
                </a:solidFill>
              </a:rPr>
              <a:t>эти профессии/специальности, а не другие?</a:t>
            </a:r>
            <a:endParaRPr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886870" y="1476917"/>
            <a:ext cx="79052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1600" b="1">
                <a:solidFill>
                  <a:srgbClr val="17375E"/>
                </a:solidFill>
              </a:rPr>
              <a:t>Ответ: </a:t>
            </a:r>
            <a:r>
              <a:rPr lang="ru-RU" sz="1600">
                <a:solidFill>
                  <a:srgbClr val="17375E"/>
                </a:solidFill>
              </a:rPr>
              <a:t> Согласно ч. 2 ст. 1 Закона «Об эксперименте» целью эксперимента является удовлетворение потребностей рынка труда. </a:t>
            </a:r>
            <a:endParaRPr/>
          </a:p>
          <a:p>
            <a:pPr algn="just">
              <a:lnSpc>
                <a:spcPct val="150000"/>
              </a:lnSpc>
              <a:defRPr/>
            </a:pPr>
            <a:r>
              <a:rPr lang="ru-RU" sz="1600">
                <a:solidFill>
                  <a:srgbClr val="17375E"/>
                </a:solidFill>
              </a:rPr>
              <a:t>В эксперимент вошли все рабочие профессии, по всем направлениям подготовки в Татарстане для всех отраслей экономики. </a:t>
            </a:r>
            <a:endParaRPr sz="1200">
              <a:solidFill>
                <a:srgbClr val="17375E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1225522" y="208444"/>
            <a:ext cx="7155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800" b="1">
                <a:solidFill>
                  <a:srgbClr val="17375E"/>
                </a:solidFill>
              </a:rPr>
              <a:t>Почему в Москве эксперимент распространяется </a:t>
            </a:r>
            <a:endParaRPr>
              <a:solidFill>
                <a:srgbClr val="17375E"/>
              </a:solidFill>
            </a:endParaRPr>
          </a:p>
          <a:p>
            <a:pPr algn="ctr">
              <a:defRPr/>
            </a:pPr>
            <a:r>
              <a:rPr lang="ru-RU" sz="1800" b="1">
                <a:solidFill>
                  <a:srgbClr val="17375E"/>
                </a:solidFill>
              </a:rPr>
              <a:t>на все специальности и колледжи,</a:t>
            </a:r>
            <a:endParaRPr>
              <a:solidFill>
                <a:srgbClr val="17375E"/>
              </a:solidFill>
            </a:endParaRPr>
          </a:p>
          <a:p>
            <a:pPr algn="ctr">
              <a:defRPr/>
            </a:pPr>
            <a:r>
              <a:rPr lang="ru-RU" sz="1800" b="1">
                <a:solidFill>
                  <a:srgbClr val="17375E"/>
                </a:solidFill>
              </a:rPr>
              <a:t> а в Татарстане  на определённые?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753626" y="1345976"/>
            <a:ext cx="80989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1600" b="1">
                <a:solidFill>
                  <a:srgbClr val="17375E"/>
                </a:solidFill>
              </a:rPr>
              <a:t>Ответ: </a:t>
            </a:r>
            <a:r>
              <a:rPr lang="ru-RU" sz="1600">
                <a:solidFill>
                  <a:srgbClr val="17375E"/>
                </a:solidFill>
              </a:rPr>
              <a:t>Действительно, в Москве и в Татарстане, а также в СпБ, Липецкой области</a:t>
            </a:r>
            <a:endParaRPr>
              <a:solidFill>
                <a:srgbClr val="17375E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600">
                <a:solidFill>
                  <a:srgbClr val="17375E"/>
                </a:solidFill>
              </a:rPr>
              <a:t>используются разные подходы. В Татарстане определена стратегия формирования отраслевого кадрового подхода участия в эксперименте. Согласно ч. 2 ст. 1 Закона «Об эксперименте» целью эксперимента является удовлетворение потребностей рынка труда. Возможно, в последующие года </a:t>
            </a:r>
            <a:endParaRPr/>
          </a:p>
          <a:p>
            <a:pPr algn="just">
              <a:lnSpc>
                <a:spcPct val="150000"/>
              </a:lnSpc>
              <a:defRPr/>
            </a:pPr>
            <a:r>
              <a:rPr lang="ru-RU" sz="1600">
                <a:solidFill>
                  <a:srgbClr val="17375E"/>
                </a:solidFill>
              </a:rPr>
              <a:t>(эксперимент до 2029 года) механизм участия в эксперименте в Татарстане будет изменяться. </a:t>
            </a:r>
            <a:endParaRPr>
              <a:solidFill>
                <a:srgbClr val="17375E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1743121" y="272801"/>
            <a:ext cx="614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800" b="1">
                <a:solidFill>
                  <a:srgbClr val="17375E"/>
                </a:solidFill>
              </a:rPr>
              <a:t>Как будут участвовать в эксперименте дети с ОВЗ?</a:t>
            </a:r>
            <a:endParaRPr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714512" y="1318537"/>
            <a:ext cx="8200888" cy="1524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1400" b="1">
                <a:solidFill>
                  <a:srgbClr val="1A1A1A"/>
                </a:solidFill>
              </a:rPr>
              <a:t> </a:t>
            </a:r>
            <a:r>
              <a:rPr lang="ru-RU" sz="1600" b="1">
                <a:solidFill>
                  <a:srgbClr val="17375E"/>
                </a:solidFill>
              </a:rPr>
              <a:t>Ответ: </a:t>
            </a:r>
            <a:r>
              <a:rPr lang="ru-RU" sz="1600">
                <a:solidFill>
                  <a:srgbClr val="17375E"/>
                </a:solidFill>
              </a:rPr>
              <a:t>Эксперимент не распространяется на ребят с ОВЗ. У них всё останется по-прежнему: будут сдавать два экзамена — по русскому языку и математике (ГВЭ). Они смогут продолжить обучение: в 10 классе, в СПО по любой специальности или профессии.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287780" y="147484"/>
            <a:ext cx="6858000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800" b="1">
                <a:solidFill>
                  <a:srgbClr val="17375E"/>
                </a:solidFill>
              </a:rPr>
              <a:t>Если выпускник сдаёт 4 экзамена и получает «двойки» по двум предметам по выбору, выдадут ли ему аттестат?</a:t>
            </a:r>
            <a:endParaRPr>
              <a:solidFill>
                <a:srgbClr val="17375E"/>
              </a:solidFill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782389" y="1572817"/>
            <a:ext cx="7868781" cy="2955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3999"/>
              </a:lnSpc>
              <a:defRPr/>
            </a:pPr>
            <a:r>
              <a:rPr lang="ru-RU" sz="1400" b="1">
                <a:solidFill>
                  <a:srgbClr val="17375E"/>
                </a:solidFill>
              </a:rPr>
              <a:t>Ответ: </a:t>
            </a:r>
            <a:r>
              <a:rPr lang="ru-RU" sz="1400">
                <a:solidFill>
                  <a:srgbClr val="17375E"/>
                </a:solidFill>
              </a:rPr>
              <a:t>В случае не сдачи выпускником одного и(или) двух экзаменов по выбору ему будет предложено пересдать в резервные сроки основного периода или в дополнительные (сентябрьские) сроки ОГЭ. После сдачи всех четырех экзаменов выпускник сможет получить аттестат об основном общем образовании и продолжить обучение на уровне среднего общего образования или среднего профессионального образования по специальностям не из проекта Перечня. </a:t>
            </a:r>
            <a:endParaRPr/>
          </a:p>
          <a:p>
            <a:pPr>
              <a:lnSpc>
                <a:spcPct val="113999"/>
              </a:lnSpc>
              <a:defRPr/>
            </a:pPr>
            <a:r>
              <a:rPr lang="ru-RU" sz="1400">
                <a:solidFill>
                  <a:srgbClr val="17375E"/>
                </a:solidFill>
              </a:rPr>
              <a:t>В случае успешного прохождения государственной итоговой аттестации по обязательным учебным предметам «Русский язык» и «Математика» и поступления на профессии и специальности в колледжи Республики Татарстан из проекта Перечня поступающему будет гарантировано место за счет средств бюджета Республики Татарстан. </a:t>
            </a:r>
            <a:endParaRPr/>
          </a:p>
          <a:p>
            <a:pPr>
              <a:lnSpc>
                <a:spcPct val="113999"/>
              </a:lnSpc>
              <a:defRPr/>
            </a:pPr>
            <a:r>
              <a:rPr lang="ru-RU" sz="1400">
                <a:solidFill>
                  <a:srgbClr val="17375E"/>
                </a:solidFill>
              </a:rPr>
              <a:t> </a:t>
            </a:r>
            <a:endParaRPr/>
          </a:p>
          <a:p>
            <a:pPr>
              <a:defRPr/>
            </a:pPr>
            <a:endParaRPr lang="ru-RU" sz="105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</TotalTime>
  <Words>3159</Words>
  <Application>Microsoft Office PowerPoint</Application>
  <DocSecurity>0</DocSecurity>
  <PresentationFormat>Экран (16:9)</PresentationFormat>
  <Paragraphs>688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5_Тема Office</vt:lpstr>
      <vt:lpstr>Презентация PowerPoint</vt:lpstr>
      <vt:lpstr>Регионы – участники эксперимента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Рустем Зинатуллин</dc:creator>
  <cp:lastModifiedBy>RePack by Diakov</cp:lastModifiedBy>
  <cp:revision>191</cp:revision>
  <dcterms:created xsi:type="dcterms:W3CDTF">2023-12-28T06:56:49Z</dcterms:created>
  <dcterms:modified xsi:type="dcterms:W3CDTF">2026-01-18T15:41:02Z</dcterms:modified>
  <dc:identifier/>
  <dc:language/>
  <cp:version/>
</cp:coreProperties>
</file>