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notesMasterIdLst>
    <p:notesMasterId r:id="rId15"/>
  </p:notesMasterIdLst>
  <p:sldIdLst>
    <p:sldId id="303" r:id="rId2"/>
    <p:sldId id="286" r:id="rId3"/>
    <p:sldId id="307" r:id="rId4"/>
    <p:sldId id="259" r:id="rId5"/>
    <p:sldId id="263" r:id="rId6"/>
    <p:sldId id="260" r:id="rId7"/>
    <p:sldId id="280" r:id="rId8"/>
    <p:sldId id="313" r:id="rId9"/>
    <p:sldId id="291" r:id="rId10"/>
    <p:sldId id="305" r:id="rId11"/>
    <p:sldId id="309" r:id="rId12"/>
    <p:sldId id="311" r:id="rId13"/>
    <p:sldId id="312" r:id="rId1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A50021"/>
    <a:srgbClr val="CC0099"/>
    <a:srgbClr val="0000FF"/>
    <a:srgbClr val="4C318F"/>
    <a:srgbClr val="FFFF00"/>
    <a:srgbClr val="00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1993" autoAdjust="0"/>
  </p:normalViewPr>
  <p:slideViewPr>
    <p:cSldViewPr>
      <p:cViewPr>
        <p:scale>
          <a:sx n="70" d="100"/>
          <a:sy n="70" d="100"/>
        </p:scale>
        <p:origin x="-12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27C126F-5D79-4D57-B859-BE7D7459828F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8C4F134-956E-44C6-984C-ED2F33B451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146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96231F-D30E-4050-BEA2-A224DEBB25C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CFD00-FC3E-4A80-9A0C-448CDCCEE01E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A347F-14BE-4B32-9519-DA34ED980E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23737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CB79D-4E46-4CEC-863A-08FE058B1537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EC8FE-2B83-41E0-A484-0D82248CBE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32947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27B77-5073-484B-AB42-213031D258DF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895AD-9DEA-4D20-A1E1-E1EED0E0B6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00614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0CFF8-ADAA-40EF-8DFD-228CBB77836E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EA023-07FA-4004-B10A-C820ED28CA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77921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38ED4-7037-4FB5-BEB9-8B55006A1E53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E8D00-D352-42F4-BAA5-D5F809FEF3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09438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687D4-23AF-433A-9C8A-CB649F8C304F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C30F2-FBAD-4882-85AB-6015C9A8EB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02819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0B928-C844-485C-938B-2CE203608829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FA13A-3708-4E3F-A800-C907EFFEF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5272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03B0B-7693-46EC-80B2-D1C1BED9959D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C1740-AB91-4C91-9F65-4E15939CE0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66671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5CBB-55C8-4152-8279-583699EB4309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B475B-8FC8-44CC-AC78-1372B933A4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57384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EC7F3-FD09-4356-B0CB-6602CC01FC29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ED24A-0BE4-4FD0-8723-5AB3642026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65878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7BFA9-7176-4EC5-833A-504AAC37EFE5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BF3AD-B3F6-4442-844C-57376EDCFD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21660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91C4D86-7B70-4DC7-8683-604720415A9C}" type="datetimeFigureOut">
              <a:rPr lang="ru-RU"/>
              <a:pPr>
                <a:defRPr/>
              </a:pPr>
              <a:t>17.12.2018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9E3B66-6163-4429-812B-2DD39821FD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7499350" cy="114300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047691"/>
              </p:ext>
            </p:extLst>
          </p:nvPr>
        </p:nvGraphicFramePr>
        <p:xfrm>
          <a:off x="250825" y="333375"/>
          <a:ext cx="8713788" cy="611981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04951"/>
                <a:gridCol w="6408837"/>
              </a:tblGrid>
              <a:tr h="1223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Знаю</a:t>
                      </a:r>
                      <a:endParaRPr lang="ru-RU" sz="4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90" marR="685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Хочу знать</a:t>
                      </a:r>
                      <a:endParaRPr lang="ru-RU" sz="4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90" marR="68590" marT="0" marB="0"/>
                </a:tc>
              </a:tr>
              <a:tr h="4895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Кожа – орган осязания</a:t>
                      </a:r>
                      <a:endParaRPr lang="ru-RU" sz="2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90" marR="6859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1</a:t>
                      </a:r>
                      <a:r>
                        <a:rPr lang="ru-RU" sz="3600" b="1" dirty="0" smtClean="0">
                          <a:effectLst/>
                        </a:rPr>
                        <a:t>. Свойства кожи</a:t>
                      </a:r>
                      <a:r>
                        <a:rPr lang="ru-RU" sz="3600" b="1" baseline="0" dirty="0" smtClean="0">
                          <a:effectLst/>
                        </a:rPr>
                        <a:t> и её функции.</a:t>
                      </a:r>
                      <a:endParaRPr lang="ru-RU" sz="3600" b="1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2</a:t>
                      </a:r>
                      <a:r>
                        <a:rPr lang="ru-RU" sz="3600" b="1" dirty="0" smtClean="0">
                          <a:effectLst/>
                        </a:rPr>
                        <a:t>. Как ухаживать за </a:t>
                      </a:r>
                      <a:r>
                        <a:rPr lang="ru-RU" sz="3600" b="1" dirty="0">
                          <a:effectLst/>
                        </a:rPr>
                        <a:t>кожей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</a:rPr>
                        <a:t>3</a:t>
                      </a:r>
                      <a:r>
                        <a:rPr lang="ru-RU" sz="3600" b="1" dirty="0" smtClean="0">
                          <a:effectLst/>
                        </a:rPr>
                        <a:t>. Как оказать первую </a:t>
                      </a:r>
                      <a:r>
                        <a:rPr lang="ru-RU" sz="3600" b="1" dirty="0">
                          <a:effectLst/>
                        </a:rPr>
                        <a:t>помощь при </a:t>
                      </a:r>
                      <a:r>
                        <a:rPr lang="ru-RU" sz="3600" b="1" dirty="0" smtClean="0">
                          <a:effectLst/>
                        </a:rPr>
                        <a:t>повреждениях </a:t>
                      </a:r>
                      <a:r>
                        <a:rPr lang="ru-RU" sz="3600" b="1" dirty="0">
                          <a:effectLst/>
                        </a:rPr>
                        <a:t>кожи</a:t>
                      </a:r>
                      <a:endParaRPr lang="ru-RU" sz="3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90" marR="6859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prozrachnyif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34250" y="-8477250"/>
            <a:ext cx="23812500" cy="2381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2" name="Picture 9" descr="Siyah-ve-beyaz-%C4%B1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2"/>
          <a:stretch>
            <a:fillRect/>
          </a:stretch>
        </p:blipFill>
        <p:spPr bwMode="auto">
          <a:xfrm>
            <a:off x="-193675" y="0"/>
            <a:ext cx="9344025" cy="6858000"/>
          </a:xfrm>
          <a:prstGeom prst="rect">
            <a:avLst/>
          </a:prstGeom>
          <a:noFill/>
          <a:ln w="9525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12888" y="274638"/>
            <a:ext cx="6191250" cy="106680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4C318F"/>
                </a:solidFill>
              </a:rPr>
              <a:t>Уход за кожей</a:t>
            </a: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1266825" y="1081088"/>
            <a:ext cx="6985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990000"/>
                </a:solidFill>
              </a:rPr>
              <a:t>Главный способ ухода за кожей – мытье!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" t="47701" r="9901" b="5888"/>
          <a:stretch>
            <a:fillRect/>
          </a:stretch>
        </p:blipFill>
        <p:spPr bwMode="auto">
          <a:xfrm>
            <a:off x="1792288" y="1604963"/>
            <a:ext cx="5935662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511175" y="5759450"/>
            <a:ext cx="84978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2400" b="1" dirty="0"/>
              <a:t>Рассмотри фотографию.  Какими </a:t>
            </a:r>
            <a:r>
              <a:rPr lang="ru-RU" altLang="ru-RU" sz="2400" b="1" dirty="0" smtClean="0"/>
              <a:t>средствами</a:t>
            </a:r>
          </a:p>
          <a:p>
            <a:pPr algn="ctr"/>
            <a:r>
              <a:rPr lang="ru-RU" altLang="ru-RU" sz="2400" b="1" dirty="0" smtClean="0"/>
              <a:t> </a:t>
            </a:r>
            <a:r>
              <a:rPr lang="ru-RU" altLang="ru-RU" sz="2400" b="1" dirty="0"/>
              <a:t>ухода за кожей пользуешься ты?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92075"/>
            <a:ext cx="7704138" cy="14478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4C318F"/>
                </a:solidFill>
              </a:rPr>
              <a:t>Причины повреждения кожи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4294967295"/>
          </p:nvPr>
        </p:nvSpPr>
        <p:spPr>
          <a:xfrm>
            <a:off x="841375" y="1557338"/>
            <a:ext cx="7456488" cy="47513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b="1" smtClean="0">
                <a:solidFill>
                  <a:srgbClr val="990000"/>
                </a:solidFill>
              </a:rPr>
              <a:t>-</a:t>
            </a:r>
            <a:r>
              <a:rPr lang="ru-RU" altLang="ru-RU" sz="2800" b="1" smtClean="0">
                <a:solidFill>
                  <a:srgbClr val="990000"/>
                </a:solidFill>
              </a:rPr>
              <a:t>ожог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-обморожение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 грязь в ране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-укусы насекомых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-мозоли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-ходьба босиком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-грибковые заболевания ног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-грязная одежда</a:t>
            </a:r>
          </a:p>
          <a:p>
            <a:pPr eaLnBrk="1" hangingPunct="1">
              <a:buFontTx/>
              <a:buNone/>
            </a:pPr>
            <a:r>
              <a:rPr lang="ru-RU" altLang="ru-RU" sz="2800" b="1" smtClean="0">
                <a:solidFill>
                  <a:srgbClr val="990000"/>
                </a:solidFill>
              </a:rPr>
              <a:t>-неосторожность при работе с режущими предметами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9" t="36020" r="17909" b="28558"/>
          <a:stretch>
            <a:fillRect/>
          </a:stretch>
        </p:blipFill>
        <p:spPr bwMode="auto">
          <a:xfrm>
            <a:off x="4140200" y="1412875"/>
            <a:ext cx="4837113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395536" y="476672"/>
            <a:ext cx="8352928" cy="5881266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600" b="1" dirty="0" smtClean="0">
                <a:solidFill>
                  <a:srgbClr val="002060"/>
                </a:solidFill>
                <a:cs typeface="Times New Roman" pitchFamily="18" charset="0"/>
              </a:rPr>
              <a:t>Домашнее задание</a:t>
            </a:r>
          </a:p>
          <a:p>
            <a:pPr algn="ctr" eaLnBrk="1" hangingPunct="1">
              <a:defRPr/>
            </a:pPr>
            <a:endParaRPr lang="ru-RU" altLang="ru-RU" sz="3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1.Прочитай учебник с. 130-131, ответить на вопросы.</a:t>
            </a: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    </a:t>
            </a: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 2.Подберите интересный материал </a:t>
            </a: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по темам: «Что вы знаете о волосах?» </a:t>
            </a: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или «Ногти и их значение в жизни человека».</a:t>
            </a:r>
          </a:p>
          <a:p>
            <a:pPr algn="ctr" eaLnBrk="1" hangingPunct="1">
              <a:defRPr/>
            </a:pPr>
            <a:endParaRPr lang="ru-RU" altLang="ru-RU" sz="2200" dirty="0" smtClean="0"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3. Объясните выражения </a:t>
            </a:r>
          </a:p>
          <a:p>
            <a:pPr algn="ctr" eaLnBrk="1" hangingPunct="1">
              <a:defRPr/>
            </a:pPr>
            <a:r>
              <a:rPr lang="ru-RU" altLang="ru-RU" sz="2200" b="1" i="1" dirty="0" smtClean="0">
                <a:solidFill>
                  <a:srgbClr val="000099"/>
                </a:solidFill>
                <a:cs typeface="Times New Roman" pitchFamily="18" charset="0"/>
              </a:rPr>
              <a:t>«У него от страха волосы встали дыбом», </a:t>
            </a:r>
          </a:p>
          <a:p>
            <a:pPr algn="ctr" eaLnBrk="1" hangingPunct="1">
              <a:defRPr/>
            </a:pPr>
            <a:r>
              <a:rPr lang="ru-RU" altLang="ru-RU" sz="2200" b="1" i="1" dirty="0" smtClean="0">
                <a:solidFill>
                  <a:srgbClr val="000099"/>
                </a:solidFill>
                <a:cs typeface="Times New Roman" pitchFamily="18" charset="0"/>
              </a:rPr>
              <a:t>«гусиная кожа». </a:t>
            </a: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Найди другие выражения о коже и объясни их. </a:t>
            </a:r>
          </a:p>
          <a:p>
            <a:pPr algn="ctr" eaLnBrk="1" hangingPunct="1">
              <a:defRPr/>
            </a:pPr>
            <a:endParaRPr lang="ru-RU" altLang="ru-RU" sz="2200" dirty="0" smtClean="0"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4. Проверить себя. Выполнить тест </a:t>
            </a:r>
          </a:p>
          <a:p>
            <a:pPr algn="ctr" eaLnBrk="1" hangingPunct="1">
              <a:defRPr/>
            </a:pPr>
            <a:r>
              <a:rPr lang="ru-RU" altLang="ru-RU" sz="2200" dirty="0" smtClean="0">
                <a:cs typeface="Times New Roman" pitchFamily="18" charset="0"/>
              </a:rPr>
              <a:t>в электронном факультативе «Азбука безопасности».</a:t>
            </a:r>
          </a:p>
          <a:p>
            <a:pPr algn="ctr" eaLnBrk="1" hangingPunct="1">
              <a:defRPr/>
            </a:pPr>
            <a:endParaRPr lang="ru-RU" altLang="ru-RU" sz="2200" dirty="0" smtClean="0"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ru-RU" altLang="ru-RU" sz="2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042988" y="0"/>
            <a:ext cx="7891462" cy="2492375"/>
          </a:xfrm>
        </p:spPr>
        <p:txBody>
          <a:bodyPr/>
          <a:lstStyle/>
          <a:p>
            <a:pPr algn="l" eaLnBrk="1" hangingPunct="1"/>
            <a:r>
              <a:rPr lang="ru-RU" altLang="ru-RU" sz="1800" b="1" dirty="0" smtClean="0">
                <a:solidFill>
                  <a:schemeClr val="tx2"/>
                </a:solidFill>
              </a:rPr>
              <a:t> </a:t>
            </a:r>
            <a:br>
              <a:rPr lang="ru-RU" altLang="ru-RU" sz="1800" b="1" dirty="0" smtClean="0">
                <a:solidFill>
                  <a:schemeClr val="tx2"/>
                </a:solidFill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/>
            </a:r>
            <a:br>
              <a:rPr lang="ru-RU" altLang="ru-RU" sz="2400" b="1" dirty="0" smtClean="0">
                <a:solidFill>
                  <a:schemeClr val="tx2"/>
                </a:solidFill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> - узнать  о свойствах, функциях и значении кожи для человека;</a:t>
            </a:r>
            <a:br>
              <a:rPr lang="ru-RU" altLang="ru-RU" sz="2400" b="1" dirty="0" smtClean="0">
                <a:solidFill>
                  <a:schemeClr val="tx2"/>
                </a:solidFill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> -  узнать важные сведения о гигиене кожи;</a:t>
            </a:r>
            <a:br>
              <a:rPr lang="ru-RU" altLang="ru-RU" sz="2400" b="1" dirty="0" smtClean="0">
                <a:solidFill>
                  <a:schemeClr val="tx2"/>
                </a:solidFill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>- как оказать первую помощь при повреждениях кожи</a:t>
            </a:r>
            <a:r>
              <a:rPr lang="ru-RU" altLang="ru-RU" sz="2400" b="1" dirty="0" smtClean="0">
                <a:solidFill>
                  <a:schemeClr val="tx2"/>
                </a:solidFill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tx2"/>
                </a:solidFill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tx2"/>
                </a:solidFill>
              </a:rPr>
              <a:t/>
            </a:r>
            <a:br>
              <a:rPr lang="ru-RU" altLang="ru-RU" sz="2400" b="1" dirty="0" smtClean="0">
                <a:solidFill>
                  <a:schemeClr val="tx2"/>
                </a:solidFill>
              </a:rPr>
            </a:br>
            <a:endParaRPr lang="ru-RU" altLang="ru-RU" sz="2400" b="1" dirty="0" smtClean="0">
              <a:solidFill>
                <a:schemeClr val="tx2"/>
              </a:solidFill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idx="1"/>
          </p:nvPr>
        </p:nvSpPr>
        <p:spPr>
          <a:xfrm>
            <a:off x="323850" y="1557338"/>
            <a:ext cx="8610600" cy="1223962"/>
          </a:xfrm>
        </p:spPr>
        <p:txBody>
          <a:bodyPr rtlCol="0"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                    </a:t>
            </a:r>
          </a:p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b="1" dirty="0" smtClean="0">
              <a:solidFill>
                <a:srgbClr val="C0000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Методы  исследования:</a:t>
            </a:r>
          </a:p>
        </p:txBody>
      </p:sp>
      <p:pic>
        <p:nvPicPr>
          <p:cNvPr id="3076" name="Picture 2" descr="F:\ДИСК УЧИТЕЛЮ Начальных классов_2006\РИСУНКИ\homeanim\AG00030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928938"/>
            <a:ext cx="1917700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 descr="F:\ДИСК УЧИТЕЛЮ Начальных классов_2006\РИСУНКИ\Animated\j022374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906713"/>
            <a:ext cx="2265363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F:\ДИСК УЧИТЕЛЮ Начальных классов_2006\РИСУНКИ\Animated\j028278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4471988"/>
            <a:ext cx="12763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9" descr="F:\ДИСК УЧИТЕЛЮ Начальных классов_2006\РИСУНКИ\Animated\j028363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3" y="2800350"/>
            <a:ext cx="167322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0" descr="F:\ДИСК УЧИТЕЛЮ Начальных классов_2006\РИСУНКИ\Animated\j02836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4797425"/>
            <a:ext cx="7905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Прямоугольник 10"/>
          <p:cNvSpPr>
            <a:spLocks noChangeArrowheads="1"/>
          </p:cNvSpPr>
          <p:nvPr/>
        </p:nvSpPr>
        <p:spPr bwMode="auto">
          <a:xfrm>
            <a:off x="0" y="376369"/>
            <a:ext cx="122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rgbClr val="C00000"/>
                </a:solidFill>
              </a:rPr>
              <a:t>Цели</a:t>
            </a:r>
            <a:r>
              <a:rPr lang="ru-RU" altLang="ru-RU" sz="2800" dirty="0">
                <a:solidFill>
                  <a:srgbClr val="C00000"/>
                </a:solidFill>
              </a:rPr>
              <a:t>: </a:t>
            </a:r>
            <a:endParaRPr lang="ru-RU" alt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i="1" dirty="0" smtClean="0">
                <a:solidFill>
                  <a:srgbClr val="FF0000"/>
                </a:solidFill>
              </a:rPr>
              <a:t>Из толкового </a:t>
            </a:r>
            <a:r>
              <a:rPr lang="ru-RU" altLang="ru-RU" b="1" i="1" dirty="0" smtClean="0">
                <a:solidFill>
                  <a:srgbClr val="FF0000"/>
                </a:solidFill>
              </a:rPr>
              <a:t>словаря</a:t>
            </a:r>
            <a:br>
              <a:rPr lang="ru-RU" altLang="ru-RU" b="1" i="1" dirty="0" smtClean="0">
                <a:solidFill>
                  <a:srgbClr val="FF0000"/>
                </a:solidFill>
              </a:rPr>
            </a:br>
            <a:r>
              <a:rPr lang="ru-RU" altLang="ru-RU" b="1" i="1" dirty="0" smtClean="0">
                <a:solidFill>
                  <a:srgbClr val="FF0000"/>
                </a:solidFill>
              </a:rPr>
              <a:t> С. И. Ожегова</a:t>
            </a:r>
            <a:endParaRPr lang="ru-RU" altLang="ru-RU" b="1" i="1" dirty="0" smtClean="0">
              <a:solidFill>
                <a:srgbClr val="FF0000"/>
              </a:solidFill>
            </a:endParaRPr>
          </a:p>
        </p:txBody>
      </p:sp>
      <p:sp>
        <p:nvSpPr>
          <p:cNvPr id="2051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84976" cy="4800600"/>
          </a:xfrm>
        </p:spPr>
        <p:txBody>
          <a:bodyPr/>
          <a:lstStyle/>
          <a:p>
            <a:pPr marL="273050" indent="0" eaLnBrk="1" hangingPunct="1">
              <a:buFont typeface="Arial" charset="0"/>
              <a:buNone/>
            </a:pPr>
            <a:r>
              <a:rPr lang="ru-RU" altLang="ru-RU" dirty="0" smtClean="0">
                <a:solidFill>
                  <a:srgbClr val="6600FF"/>
                </a:solidFill>
                <a:latin typeface="Arial" charset="0"/>
              </a:rPr>
              <a:t/>
            </a:r>
            <a:br>
              <a:rPr lang="ru-RU" altLang="ru-RU" dirty="0" smtClean="0">
                <a:solidFill>
                  <a:srgbClr val="6600FF"/>
                </a:solidFill>
                <a:latin typeface="Arial" charset="0"/>
              </a:rPr>
            </a:br>
            <a:r>
              <a:rPr lang="ru-RU" altLang="ru-RU" sz="4000" b="1" dirty="0" smtClean="0">
                <a:solidFill>
                  <a:srgbClr val="002060"/>
                </a:solidFill>
                <a:latin typeface="Arial" charset="0"/>
              </a:rPr>
              <a:t>1.Кожа – это наружный покров тела человека, животного. </a:t>
            </a:r>
            <a:endParaRPr lang="ru-RU" altLang="ru-RU" sz="4000" b="1" dirty="0" smtClean="0">
              <a:solidFill>
                <a:srgbClr val="002060"/>
              </a:solidFill>
              <a:latin typeface="Arial" charset="0"/>
            </a:endParaRPr>
          </a:p>
          <a:p>
            <a:pPr marL="273050" indent="0" eaLnBrk="1" hangingPunct="1">
              <a:buFont typeface="Arial" charset="0"/>
              <a:buNone/>
            </a:pPr>
            <a:endParaRPr lang="ru-RU" altLang="ru-RU" sz="1400" b="1" dirty="0" smtClean="0">
              <a:solidFill>
                <a:srgbClr val="002060"/>
              </a:solidFill>
              <a:latin typeface="Arial" charset="0"/>
            </a:endParaRPr>
          </a:p>
          <a:p>
            <a:pPr marL="273050" indent="0" eaLnBrk="1" hangingPunct="1">
              <a:buFont typeface="Arial" charset="0"/>
              <a:buNone/>
            </a:pPr>
            <a:r>
              <a:rPr lang="ru-RU" altLang="ru-RU" sz="4000" b="1" dirty="0" smtClean="0">
                <a:solidFill>
                  <a:srgbClr val="002060"/>
                </a:solidFill>
                <a:latin typeface="Arial" charset="0"/>
              </a:rPr>
              <a:t>2. Выделанная шкура животного</a:t>
            </a:r>
            <a:endParaRPr lang="ru-RU" altLang="ru-RU" sz="4000" b="1" dirty="0" smtClean="0">
              <a:solidFill>
                <a:srgbClr val="002060"/>
              </a:solidFill>
              <a:latin typeface="Arial" charset="0"/>
            </a:endParaRPr>
          </a:p>
          <a:p>
            <a:pPr marL="273050" indent="0" eaLnBrk="1" hangingPunct="1">
              <a:buFont typeface="Arial" charset="0"/>
              <a:buNone/>
            </a:pPr>
            <a:endParaRPr lang="ru-RU" altLang="ru-RU" sz="1400" b="1" dirty="0" smtClean="0">
              <a:solidFill>
                <a:srgbClr val="002060"/>
              </a:solidFill>
              <a:latin typeface="Arial" charset="0"/>
            </a:endParaRPr>
          </a:p>
          <a:p>
            <a:pPr marL="273050" indent="0" eaLnBrk="1" hangingPunct="1">
              <a:buFont typeface="Arial" charset="0"/>
              <a:buNone/>
            </a:pPr>
            <a:r>
              <a:rPr lang="ru-RU" altLang="ru-RU" sz="4000" b="1" dirty="0" smtClean="0">
                <a:solidFill>
                  <a:srgbClr val="002060"/>
                </a:solidFill>
                <a:latin typeface="Arial" charset="0"/>
              </a:rPr>
              <a:t>3. </a:t>
            </a:r>
            <a:r>
              <a:rPr lang="ru-RU" altLang="ru-RU" sz="4000" b="1" dirty="0" smtClean="0">
                <a:solidFill>
                  <a:srgbClr val="002060"/>
                </a:solidFill>
                <a:latin typeface="Arial" charset="0"/>
              </a:rPr>
              <a:t>Оболочка некоторых плодов, кожура (разг.). </a:t>
            </a:r>
            <a:endParaRPr lang="ru-RU" altLang="ru-RU" sz="4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5600" y="1125538"/>
            <a:ext cx="3457575" cy="295153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+mn-lt"/>
              </a:rPr>
            </a:br>
            <a:r>
              <a:rPr lang="ru-RU" sz="3200" dirty="0" smtClean="0">
                <a:solidFill>
                  <a:srgbClr val="00B05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B050"/>
                </a:solidFill>
                <a:latin typeface="+mn-lt"/>
              </a:rPr>
            </a:br>
            <a:r>
              <a:rPr lang="ru-RU" sz="3200" dirty="0" smtClean="0">
                <a:solidFill>
                  <a:srgbClr val="00B050"/>
                </a:solidFill>
                <a:latin typeface="+mn-lt"/>
              </a:rPr>
              <a:t>                                                                                                   </a:t>
            </a:r>
            <a:br>
              <a:rPr lang="ru-RU" sz="3200" dirty="0" smtClean="0">
                <a:solidFill>
                  <a:srgbClr val="00B050"/>
                </a:solidFill>
                <a:latin typeface="+mn-lt"/>
              </a:rPr>
            </a:br>
            <a:r>
              <a:rPr lang="ru-RU" sz="3200" dirty="0" smtClean="0">
                <a:solidFill>
                  <a:srgbClr val="00B05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B050"/>
                </a:solidFill>
                <a:latin typeface="+mn-lt"/>
              </a:rPr>
            </a:br>
            <a:r>
              <a:rPr lang="ru-RU" sz="3200" dirty="0" smtClean="0">
                <a:solidFill>
                  <a:srgbClr val="00B05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B050"/>
                </a:solidFill>
                <a:latin typeface="+mn-lt"/>
              </a:rPr>
            </a:br>
            <a:r>
              <a:rPr lang="ru-RU" sz="3200" dirty="0" smtClean="0">
                <a:solidFill>
                  <a:srgbClr val="00B05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B050"/>
                </a:solidFill>
                <a:latin typeface="+mn-lt"/>
              </a:rPr>
            </a:br>
            <a:r>
              <a:rPr lang="ru-RU" sz="3200" dirty="0" smtClean="0">
                <a:solidFill>
                  <a:srgbClr val="00B050"/>
                </a:solidFill>
                <a:latin typeface="+mn-lt"/>
              </a:rPr>
              <a:t>                                        </a:t>
            </a: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>Опыт 1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Рассмотри кожу своей руки. Потрогай её, потяни. </a:t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Что ты можешь сказать о коже?</a:t>
            </a:r>
            <a:endParaRPr lang="ru-RU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6" name="Рисунок 5" descr="D:\МОИ ДОКУМЕНТЫ D\Новая папка\fgbghmb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3874" r="3874"/>
          <a:stretch>
            <a:fillRect/>
          </a:stretch>
        </p:blipFill>
        <p:spPr>
          <a:xfrm>
            <a:off x="630859" y="1052736"/>
            <a:ext cx="4419600" cy="35145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4" name="Текст 4"/>
          <p:cNvSpPr>
            <a:spLocks noGrp="1"/>
          </p:cNvSpPr>
          <p:nvPr>
            <p:ph type="body" sz="half" idx="2"/>
          </p:nvPr>
        </p:nvSpPr>
        <p:spPr>
          <a:xfrm>
            <a:off x="755650" y="4797425"/>
            <a:ext cx="8091488" cy="185737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sz="2800" b="1" dirty="0" smtClean="0">
                <a:solidFill>
                  <a:srgbClr val="FF0000"/>
                </a:solidFill>
              </a:rPr>
              <a:t>Вывод</a:t>
            </a:r>
            <a:r>
              <a:rPr lang="ru-RU" altLang="ru-RU" sz="2800" dirty="0" smtClean="0">
                <a:solidFill>
                  <a:srgbClr val="FF0000"/>
                </a:solidFill>
              </a:rPr>
              <a:t>:  </a:t>
            </a:r>
            <a:r>
              <a:rPr lang="ru-RU" altLang="ru-RU" sz="2800" b="1" i="1" dirty="0" smtClean="0">
                <a:solidFill>
                  <a:srgbClr val="002060"/>
                </a:solidFill>
              </a:rPr>
              <a:t>Кожа - это прочная эластичная оболочка, надёжно защищающая организм от негативных внешних воздействий. 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5125" name="Прямоугольник 6"/>
          <p:cNvSpPr>
            <a:spLocks noChangeArrowheads="1"/>
          </p:cNvSpPr>
          <p:nvPr/>
        </p:nvSpPr>
        <p:spPr bwMode="auto">
          <a:xfrm>
            <a:off x="2771775" y="260350"/>
            <a:ext cx="45370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  <a:latin typeface="Cambria" pitchFamily="18" charset="0"/>
              </a:rPr>
              <a:t>Практическая работа</a:t>
            </a:r>
            <a:endParaRPr lang="ru-RU" altLang="ru-RU" sz="3200" dirty="0"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1500" y="333375"/>
            <a:ext cx="3024188" cy="39592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Опыт 2</a:t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Захвати рукой складки на пальце. Попытайся согнуть палец. Для чего нужны складки на коже?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Рисунок 2" descr="D:\МОИ ДОКУМЕНТЫ D\Новая папка\Изображение 0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4572033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107950" y="4868863"/>
            <a:ext cx="87852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altLang="ru-RU" sz="28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Вывод:</a:t>
            </a:r>
            <a:r>
              <a:rPr lang="ru-RU" altLang="ru-RU" sz="2800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800" b="1" i="1" dirty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Складки на коже нужны для того, чтобы не мешать движению пальцев, рук, ног и других частей тела.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5600" y="333375"/>
            <a:ext cx="3284538" cy="42481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Опыт 3</a:t>
            </a:r>
            <a:r>
              <a:rPr lang="ru-RU" sz="3600" b="1" dirty="0" smtClean="0">
                <a:solidFill>
                  <a:srgbClr val="D818C1"/>
                </a:solidFill>
              </a:rPr>
              <a:t>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Проведи пальцем по лбу, затем приложи палец к стеклу. Что осталось на стекле? </a:t>
            </a:r>
            <a:b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ты это объяснишь?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Содержимое 4" descr="D:\МОИ ДОКУМЕНТЫ D\Новая папка\Изображение 015.jpg"/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692696"/>
            <a:ext cx="4427446" cy="43204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172" name="Текст 3"/>
          <p:cNvSpPr>
            <a:spLocks noGrp="1"/>
          </p:cNvSpPr>
          <p:nvPr>
            <p:ph sz="half" idx="2"/>
          </p:nvPr>
        </p:nvSpPr>
        <p:spPr>
          <a:xfrm>
            <a:off x="395288" y="5589588"/>
            <a:ext cx="8569325" cy="8397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altLang="ru-RU" b="1" dirty="0" smtClean="0">
                <a:solidFill>
                  <a:srgbClr val="FF0000"/>
                </a:solidFill>
              </a:rPr>
              <a:t>    Вывод:  </a:t>
            </a:r>
            <a:r>
              <a:rPr lang="ru-RU" altLang="ru-RU" b="1" i="1" dirty="0" smtClean="0">
                <a:solidFill>
                  <a:srgbClr val="002060"/>
                </a:solidFill>
              </a:rPr>
              <a:t>Кожа выделяет пот и жир</a:t>
            </a:r>
            <a:r>
              <a:rPr lang="ru-RU" altLang="ru-RU" sz="2400" b="1" i="1" dirty="0" smtClean="0">
                <a:solidFill>
                  <a:srgbClr val="002060"/>
                </a:solidFill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577262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Опыт 4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Рассмотри кожу через лупу или микроскоп. Что ты на ней видишь? 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D:\МОИ ДОКУМЕНТЫ D\Новая папка\Изображение 018.jpg"/>
          <p:cNvPicPr>
            <a:picLocks noGrp="1"/>
          </p:cNvPicPr>
          <p:nvPr>
            <p:ph sz="half" idx="4294967295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>
          <a:xfrm>
            <a:off x="571500" y="1126947"/>
            <a:ext cx="3663950" cy="29501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957763" y="766763"/>
            <a:ext cx="41402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 sz="28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Вывод</a:t>
            </a:r>
            <a:r>
              <a:rPr lang="ru-RU" sz="2800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: </a:t>
            </a:r>
          </a:p>
          <a:p>
            <a:pPr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При помощи лупы и электронного микроскопа мы увидели волоски и углубления на коже –  это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поры</a:t>
            </a:r>
            <a:r>
              <a:rPr lang="ru-RU" sz="2800" b="1" i="1" dirty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75506" y="4819225"/>
            <a:ext cx="867873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ru-RU" sz="28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Вывод</a:t>
            </a:r>
            <a:r>
              <a:rPr lang="ru-RU" sz="28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800" b="1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Поры </a:t>
            </a:r>
            <a:r>
              <a:rPr lang="ru-RU" sz="2800" b="1" i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- проводники воздуха, иначе говоря, через поры наша кожа «дышит</a:t>
            </a:r>
            <a:r>
              <a:rPr lang="ru-RU" sz="2800" b="1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».</a:t>
            </a:r>
            <a:r>
              <a:rPr lang="ru-RU" sz="2800" b="1" i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Поры </a:t>
            </a:r>
            <a:r>
              <a:rPr lang="ru-RU" sz="2800" b="1" i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являются путём выведения пота и жира из организма. </a:t>
            </a:r>
          </a:p>
          <a:p>
            <a:pPr eaLnBrk="0" hangingPunct="0">
              <a:defRPr/>
            </a:pPr>
            <a:endParaRPr lang="ru-RU" sz="2800" b="1" i="1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" y="4262036"/>
            <a:ext cx="8286750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Как ты думаешь, какое значение они имеют?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" name="Кож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825" y="1143000"/>
            <a:ext cx="813435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981075"/>
            <a:ext cx="7524750" cy="9350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1267" name="Рисунок 2" descr="untitled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57188"/>
            <a:ext cx="8501063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3337</TotalTime>
  <Words>294</Words>
  <Application>Microsoft Office PowerPoint</Application>
  <PresentationFormat>Экран (4:3)</PresentationFormat>
  <Paragraphs>60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    - узнать  о свойствах, функциях и значении кожи для человека;  -  узнать важные сведения о гигиене кожи; - как оказать первую помощь при повреждениях кожи  </vt:lpstr>
      <vt:lpstr>Из толкового словаря  С. И. Ожегова</vt:lpstr>
      <vt:lpstr>                                                                                                                                                                 Опыт 1 Рассмотри кожу своей руки. Потрогай её, потяни.  Что ты можешь сказать о коже?</vt:lpstr>
      <vt:lpstr> Опыт 2 Захвати рукой складки на пальце. Попытайся согнуть палец. Для чего нужны складки на коже?</vt:lpstr>
      <vt:lpstr> Опыт 3 Проведи пальцем по лбу, затем приложи палец к стеклу. Что осталось на стекле?  Как ты это объяснишь?</vt:lpstr>
      <vt:lpstr>Опыт 4 Рассмотри кожу через лупу или микроскоп. Что ты на ней видишь? </vt:lpstr>
      <vt:lpstr>Презентация PowerPoint</vt:lpstr>
      <vt:lpstr>Презентация PowerPoint</vt:lpstr>
      <vt:lpstr>Презентация PowerPoint</vt:lpstr>
      <vt:lpstr>Уход за кожей</vt:lpstr>
      <vt:lpstr>Причины повреждения кожи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Кожа – наша природная одежда</dc:title>
  <dc:creator>Пользователь</dc:creator>
  <cp:lastModifiedBy>СОШ№3 25</cp:lastModifiedBy>
  <cp:revision>308</cp:revision>
  <cp:lastPrinted>2018-12-17T21:04:49Z</cp:lastPrinted>
  <dcterms:created xsi:type="dcterms:W3CDTF">2010-02-01T18:20:43Z</dcterms:created>
  <dcterms:modified xsi:type="dcterms:W3CDTF">2018-12-17T22:40:12Z</dcterms:modified>
</cp:coreProperties>
</file>