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57" r:id="rId3"/>
    <p:sldId id="258" r:id="rId4"/>
    <p:sldId id="259" r:id="rId5"/>
    <p:sldId id="261" r:id="rId6"/>
    <p:sldId id="266" r:id="rId7"/>
    <p:sldId id="265" r:id="rId8"/>
    <p:sldId id="264" r:id="rId9"/>
    <p:sldId id="262" r:id="rId10"/>
    <p:sldId id="260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569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913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514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7895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246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3640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886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284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401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70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614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853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6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57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38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381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9095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0A73D3F-4BF2-47DB-9DBB-DD87DCBB4A2A}" type="datetimeFigureOut">
              <a:rPr lang="ru-RU" smtClean="0"/>
              <a:t>19.03.2020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474F2-6FCA-41EF-B84A-BB9F8DA4BB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9430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200" y="621102"/>
            <a:ext cx="9013800" cy="3174522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FF00"/>
                </a:solidFill>
              </a:rPr>
              <a:t>Проект </a:t>
            </a:r>
            <a:r>
              <a:rPr lang="ru-RU" sz="4000" dirty="0" smtClean="0">
                <a:solidFill>
                  <a:srgbClr val="FFFF00"/>
                </a:solidFill>
              </a:rPr>
              <a:t/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по </a:t>
            </a:r>
            <a:r>
              <a:rPr lang="ru-RU" sz="4000" dirty="0">
                <a:solidFill>
                  <a:srgbClr val="FFFF00"/>
                </a:solidFill>
              </a:rPr>
              <a:t>физической культуре</a:t>
            </a:r>
            <a:br>
              <a:rPr lang="ru-RU" sz="4000" dirty="0">
                <a:solidFill>
                  <a:srgbClr val="FFFF00"/>
                </a:solidFill>
              </a:rPr>
            </a:br>
            <a:r>
              <a:rPr lang="ru-RU" sz="4000" dirty="0">
                <a:solidFill>
                  <a:srgbClr val="FFFF00"/>
                </a:solidFill>
              </a:rPr>
              <a:t>на тему</a:t>
            </a:r>
            <a:r>
              <a:rPr lang="en-US" sz="4000" dirty="0">
                <a:solidFill>
                  <a:srgbClr val="FFFF00"/>
                </a:solidFill>
              </a:rPr>
              <a:t>: </a:t>
            </a:r>
            <a:r>
              <a:rPr lang="ru-RU" sz="4000" dirty="0">
                <a:solidFill>
                  <a:srgbClr val="FFFF00"/>
                </a:solidFill>
              </a:rPr>
              <a:t/>
            </a:r>
            <a:br>
              <a:rPr lang="ru-RU" sz="4000" dirty="0">
                <a:solidFill>
                  <a:srgbClr val="FFFF00"/>
                </a:solidFill>
              </a:rPr>
            </a:br>
            <a:r>
              <a:rPr lang="en-US" sz="4000" dirty="0">
                <a:solidFill>
                  <a:srgbClr val="FFFF00"/>
                </a:solidFill>
              </a:rPr>
              <a:t>“</a:t>
            </a:r>
            <a:r>
              <a:rPr lang="ru-RU" sz="4000" dirty="0">
                <a:solidFill>
                  <a:srgbClr val="FFFF00"/>
                </a:solidFill>
              </a:rPr>
              <a:t>Спортивная </a:t>
            </a:r>
            <a:r>
              <a:rPr lang="ru-RU" sz="4000" dirty="0" smtClean="0">
                <a:solidFill>
                  <a:srgbClr val="FFFF00"/>
                </a:solidFill>
              </a:rPr>
              <a:t>инфраструктура </a:t>
            </a:r>
            <a:r>
              <a:rPr lang="ru-RU" sz="4000" dirty="0">
                <a:solidFill>
                  <a:srgbClr val="FFFF00"/>
                </a:solidFill>
              </a:rPr>
              <a:t>Мензелинска</a:t>
            </a:r>
            <a:r>
              <a:rPr lang="en-US" sz="4000" dirty="0">
                <a:solidFill>
                  <a:srgbClr val="FFFF00"/>
                </a:solidFill>
              </a:rPr>
              <a:t>”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82524" y="4281424"/>
            <a:ext cx="4092686" cy="1925781"/>
          </a:xfrm>
        </p:spPr>
        <p:txBody>
          <a:bodyPr>
            <a:normAutofit fontScale="85000" lnSpcReduction="20000"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Выполнил ученик</a:t>
            </a:r>
          </a:p>
          <a:p>
            <a:r>
              <a:rPr lang="ru-RU" sz="3200" dirty="0">
                <a:solidFill>
                  <a:srgbClr val="FFFF00"/>
                </a:solidFill>
              </a:rPr>
              <a:t>9Б класса</a:t>
            </a:r>
          </a:p>
          <a:p>
            <a:r>
              <a:rPr lang="ru-RU" sz="3200" dirty="0">
                <a:solidFill>
                  <a:srgbClr val="FFFF00"/>
                </a:solidFill>
              </a:rPr>
              <a:t>МБОУ «СОШ №3»</a:t>
            </a:r>
          </a:p>
          <a:p>
            <a:r>
              <a:rPr lang="ru-RU" sz="3200" dirty="0" err="1">
                <a:solidFill>
                  <a:srgbClr val="FFFF00"/>
                </a:solidFill>
              </a:rPr>
              <a:t>Вагизов</a:t>
            </a:r>
            <a:r>
              <a:rPr lang="ru-RU" sz="3200" dirty="0">
                <a:solidFill>
                  <a:srgbClr val="FFFF00"/>
                </a:solidFill>
              </a:rPr>
              <a:t> Ильдар</a:t>
            </a:r>
          </a:p>
        </p:txBody>
      </p:sp>
    </p:spTree>
    <p:extLst>
      <p:ext uri="{BB962C8B-B14F-4D97-AF65-F5344CB8AC3E}">
        <p14:creationId xmlns:p14="http://schemas.microsoft.com/office/powerpoint/2010/main" val="202773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5" y="1012189"/>
            <a:ext cx="8201891" cy="3499899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FF00"/>
                </a:solidFill>
              </a:rPr>
              <a:t>Муниципальное </a:t>
            </a:r>
            <a:r>
              <a:rPr lang="ru-RU" sz="1800" dirty="0">
                <a:solidFill>
                  <a:srgbClr val="FFFF00"/>
                </a:solidFill>
              </a:rPr>
              <a:t>бюджетное </a:t>
            </a:r>
            <a:r>
              <a:rPr lang="ru-RU" sz="1800" dirty="0" smtClean="0">
                <a:solidFill>
                  <a:srgbClr val="FFFF00"/>
                </a:solidFill>
              </a:rPr>
              <a:t>учреждение</a:t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 </a:t>
            </a:r>
            <a:r>
              <a:rPr lang="ru-RU" sz="1800" dirty="0">
                <a:solidFill>
                  <a:srgbClr val="FFFF00"/>
                </a:solidFill>
              </a:rPr>
              <a:t>"Спортивная школа "Юность" </a:t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Год </a:t>
            </a:r>
            <a:r>
              <a:rPr lang="ru-RU" sz="1800" dirty="0">
                <a:solidFill>
                  <a:srgbClr val="FFFF00"/>
                </a:solidFill>
              </a:rPr>
              <a:t>основания </a:t>
            </a:r>
            <a:r>
              <a:rPr lang="ru-RU" sz="1800" dirty="0" smtClean="0">
                <a:solidFill>
                  <a:srgbClr val="FFFF00"/>
                </a:solidFill>
              </a:rPr>
              <a:t>2008</a:t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Спортивные </a:t>
            </a:r>
            <a:r>
              <a:rPr lang="ru-RU" sz="1800" dirty="0">
                <a:solidFill>
                  <a:srgbClr val="FFFF00"/>
                </a:solidFill>
              </a:rPr>
              <a:t>секции</a:t>
            </a:r>
            <a:r>
              <a:rPr lang="en-US" sz="1800" dirty="0">
                <a:solidFill>
                  <a:srgbClr val="FFFF00"/>
                </a:solidFill>
              </a:rPr>
              <a:t>: </a:t>
            </a:r>
            <a:r>
              <a:rPr lang="ru-RU" sz="1800" dirty="0">
                <a:solidFill>
                  <a:srgbClr val="FFFF00"/>
                </a:solidFill>
              </a:rPr>
              <a:t>хоккей, фигурное катание </a:t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Учатся </a:t>
            </a:r>
            <a:r>
              <a:rPr lang="ru-RU" sz="1800" dirty="0">
                <a:solidFill>
                  <a:srgbClr val="FFFF00"/>
                </a:solidFill>
              </a:rPr>
              <a:t>131 человек</a:t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5 </a:t>
            </a:r>
            <a:r>
              <a:rPr lang="ru-RU" sz="1800" dirty="0">
                <a:solidFill>
                  <a:srgbClr val="FFFF00"/>
                </a:solidFill>
              </a:rPr>
              <a:t>тренеров</a:t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Набор </a:t>
            </a:r>
            <a:r>
              <a:rPr lang="ru-RU" sz="1800" dirty="0">
                <a:solidFill>
                  <a:srgbClr val="FFFF00"/>
                </a:solidFill>
              </a:rPr>
              <a:t>учащихся на данное отделение проводится с 5 лет.</a:t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Занятия </a:t>
            </a:r>
            <a:r>
              <a:rPr lang="ru-RU" sz="1800" dirty="0">
                <a:solidFill>
                  <a:srgbClr val="FFFF00"/>
                </a:solidFill>
              </a:rPr>
              <a:t>по хоккею проводятся в  возрастных группах: </a:t>
            </a:r>
            <a:r>
              <a:rPr lang="ru-RU" sz="1800" dirty="0" smtClean="0">
                <a:solidFill>
                  <a:srgbClr val="FFFF00"/>
                </a:solidFill>
              </a:rPr>
              <a:t>2005,2007,2008,2009,2010,2011,2012,2013,2014 г.р.. </a:t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На </a:t>
            </a:r>
            <a:r>
              <a:rPr lang="ru-RU" sz="1800" dirty="0">
                <a:solidFill>
                  <a:srgbClr val="FFFF00"/>
                </a:solidFill>
              </a:rPr>
              <a:t>базе Ледового дворца образовалась </a:t>
            </a:r>
            <a:r>
              <a:rPr lang="ru-RU" sz="1800" dirty="0" smtClean="0">
                <a:solidFill>
                  <a:srgbClr val="FFFF00"/>
                </a:solidFill>
              </a:rPr>
              <a:t> хоккейная команда </a:t>
            </a:r>
            <a:r>
              <a:rPr lang="ru-RU" sz="1800" dirty="0">
                <a:solidFill>
                  <a:srgbClr val="FFFF00"/>
                </a:solidFill>
              </a:rPr>
              <a:t>«Мензелинские кречеты». А также создана женская сборная команда по хоккею с шайбой</a:t>
            </a:r>
            <a:r>
              <a:rPr lang="ru-RU" sz="1800" dirty="0"/>
              <a:t>.</a:t>
            </a: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9819" y="72580"/>
            <a:ext cx="4378037" cy="87283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FFFF00"/>
                </a:solidFill>
              </a:rPr>
              <a:t>3</a:t>
            </a:r>
            <a:r>
              <a:rPr lang="ru-RU" sz="3000" b="1" dirty="0" smtClean="0">
                <a:solidFill>
                  <a:srgbClr val="FFFF00"/>
                </a:solidFill>
              </a:rPr>
              <a:t>. Ледовый дворец Юность</a:t>
            </a:r>
            <a:endParaRPr lang="ru-RU" sz="30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3" y="27710"/>
            <a:ext cx="2784761" cy="18354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641" y="4571471"/>
            <a:ext cx="3429794" cy="22865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" y="4512088"/>
            <a:ext cx="2189018" cy="234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1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1251" y="342451"/>
            <a:ext cx="5312324" cy="918313"/>
          </a:xfrm>
        </p:spPr>
        <p:txBody>
          <a:bodyPr/>
          <a:lstStyle/>
          <a:p>
            <a:r>
              <a:rPr lang="ru-RU" sz="3000" dirty="0" smtClean="0">
                <a:solidFill>
                  <a:srgbClr val="FFFF00"/>
                </a:solidFill>
              </a:rPr>
              <a:t>4. Школа </a:t>
            </a:r>
            <a:r>
              <a:rPr lang="ru-RU" sz="3000" dirty="0">
                <a:solidFill>
                  <a:srgbClr val="FFFF00"/>
                </a:solidFill>
              </a:rPr>
              <a:t>Бокса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216" y="980981"/>
            <a:ext cx="5794055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solidFill>
                  <a:srgbClr val="FFFF00"/>
                </a:solidFill>
              </a:rPr>
              <a:t>Школа бокса имени Айрата Хаматова.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Открылась в 2010 году, носит имя чемпиона СССР и мира по боксу, финалиста чемпионатов Европы, победителя международных турниров, нашего земляка Айрата Хаматова.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Школа расположена по адресу РТ, г. Мензелинск, улица Ленина 66.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Тренер - Каримов Булат Дилюсович.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Воспитанники школы бокса регулярно участвуют и занимают призовые места в соревнованиях по боксу республиканского и федерального уровней.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62" y="0"/>
            <a:ext cx="3152486" cy="44447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426"/>
            <a:ext cx="2396836" cy="305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64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364" y="193964"/>
            <a:ext cx="8000361" cy="1400530"/>
          </a:xfrm>
        </p:spPr>
        <p:txBody>
          <a:bodyPr/>
          <a:lstStyle/>
          <a:p>
            <a:pPr algn="ctr"/>
            <a:r>
              <a:rPr lang="ru-RU" sz="3000" dirty="0" smtClean="0">
                <a:solidFill>
                  <a:srgbClr val="FFFF00"/>
                </a:solidFill>
              </a:rPr>
              <a:t>5. Шахматный </a:t>
            </a:r>
            <a:r>
              <a:rPr lang="ru-RU" sz="3000" dirty="0">
                <a:solidFill>
                  <a:srgbClr val="FFFF00"/>
                </a:solidFill>
              </a:rPr>
              <a:t>клуб </a:t>
            </a:r>
            <a:r>
              <a:rPr lang="ru-RU" sz="3000" dirty="0" smtClean="0">
                <a:solidFill>
                  <a:srgbClr val="FFFF00"/>
                </a:solidFill>
              </a:rPr>
              <a:t/>
            </a:r>
            <a:br>
              <a:rPr lang="ru-RU" sz="3000" dirty="0" smtClean="0">
                <a:solidFill>
                  <a:srgbClr val="FFFF00"/>
                </a:solidFill>
              </a:rPr>
            </a:br>
            <a:r>
              <a:rPr lang="ru-RU" sz="3000" dirty="0" smtClean="0">
                <a:solidFill>
                  <a:srgbClr val="FFFF00"/>
                </a:solidFill>
              </a:rPr>
              <a:t>"</a:t>
            </a:r>
            <a:r>
              <a:rPr lang="ru-RU" sz="3000" dirty="0">
                <a:solidFill>
                  <a:srgbClr val="FFFF00"/>
                </a:solidFill>
              </a:rPr>
              <a:t>Мензелинск-территория шахмат"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041" y="1484882"/>
            <a:ext cx="6826796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Шахматный </a:t>
            </a:r>
            <a:r>
              <a:rPr lang="ru-RU" dirty="0">
                <a:solidFill>
                  <a:srgbClr val="FFFF00"/>
                </a:solidFill>
              </a:rPr>
              <a:t>клуб "Мензелинск - территория шахмат" </a:t>
            </a:r>
            <a:endParaRPr lang="ru-RU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Тренер </a:t>
            </a:r>
            <a:r>
              <a:rPr lang="ru-RU" dirty="0">
                <a:solidFill>
                  <a:srgbClr val="FFFF00"/>
                </a:solidFill>
              </a:rPr>
              <a:t>- Шагалиев Азат Тимерханович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Цель клуба - популяризация шахмат и проведение соревнований по данному виду спорта в районе.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В течение 2020 года проводит серии турниров Рапид Гран-При "Мензеля - 2020" среди взрослых и "Школьная лига - 2020" среди юных шахматистов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437" y="4096849"/>
            <a:ext cx="3851564" cy="276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35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820" y="250723"/>
            <a:ext cx="5240761" cy="1400530"/>
          </a:xfrm>
        </p:spPr>
        <p:txBody>
          <a:bodyPr/>
          <a:lstStyle/>
          <a:p>
            <a:r>
              <a:rPr lang="ru-RU" sz="6600" b="1" dirty="0">
                <a:solidFill>
                  <a:srgbClr val="FFFF00"/>
                </a:solidFill>
              </a:rPr>
              <a:t>Вывод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460" y="1831246"/>
            <a:ext cx="8592580" cy="4195481"/>
          </a:xfrm>
        </p:spPr>
        <p:txBody>
          <a:bodyPr>
            <a:normAutofit lnSpcReduction="10000"/>
          </a:bodyPr>
          <a:lstStyle/>
          <a:p>
            <a:pPr marL="0" indent="633413" algn="just">
              <a:buNone/>
            </a:pPr>
            <a:r>
              <a:rPr lang="ru-RU" sz="2800" dirty="0">
                <a:solidFill>
                  <a:srgbClr val="FFFF00"/>
                </a:solidFill>
              </a:rPr>
              <a:t>В городе созданы все условия для молодёжи, чтобы они занимались спортом. Около школ созданы площадки с специальным покрытием, внутри каждой школы есть спортзал. Есть </a:t>
            </a:r>
            <a:r>
              <a:rPr lang="ru-RU" sz="2800" dirty="0" smtClean="0">
                <a:solidFill>
                  <a:srgbClr val="FFFF00"/>
                </a:solidFill>
              </a:rPr>
              <a:t>5 </a:t>
            </a:r>
            <a:r>
              <a:rPr lang="ru-RU" sz="2800" dirty="0">
                <a:solidFill>
                  <a:srgbClr val="FFFF00"/>
                </a:solidFill>
              </a:rPr>
              <a:t>спортивных учреждений. Во время летних каникул , </a:t>
            </a:r>
            <a:r>
              <a:rPr lang="ru-RU" sz="2800" dirty="0" smtClean="0">
                <a:solidFill>
                  <a:srgbClr val="FFFF00"/>
                </a:solidFill>
              </a:rPr>
              <a:t>функционирует </a:t>
            </a:r>
            <a:r>
              <a:rPr lang="ru-RU" sz="2800" dirty="0">
                <a:solidFill>
                  <a:srgbClr val="FFFF00"/>
                </a:solidFill>
              </a:rPr>
              <a:t>спортивный лагерь</a:t>
            </a:r>
            <a:r>
              <a:rPr lang="en-US" sz="2800" dirty="0">
                <a:solidFill>
                  <a:srgbClr val="FFFF00"/>
                </a:solidFill>
              </a:rPr>
              <a:t>: “</a:t>
            </a:r>
            <a:r>
              <a:rPr lang="ru-RU" sz="2800" dirty="0">
                <a:solidFill>
                  <a:srgbClr val="FFFF00"/>
                </a:solidFill>
              </a:rPr>
              <a:t>Олимпиец</a:t>
            </a:r>
            <a:r>
              <a:rPr lang="en-US" sz="2800" dirty="0">
                <a:solidFill>
                  <a:srgbClr val="FFFF00"/>
                </a:solidFill>
              </a:rPr>
              <a:t>”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smtClean="0">
                <a:solidFill>
                  <a:srgbClr val="FFFF00"/>
                </a:solidFill>
              </a:rPr>
              <a:t>для тренировки спортсменов г. Мензелинска</a:t>
            </a:r>
            <a:r>
              <a:rPr lang="ru-RU" sz="2800" dirty="0">
                <a:solidFill>
                  <a:srgbClr val="FFFF00"/>
                </a:solidFill>
              </a:rPr>
              <a:t>. </a:t>
            </a:r>
            <a:r>
              <a:rPr lang="ru-RU" sz="2800" dirty="0" smtClean="0">
                <a:solidFill>
                  <a:srgbClr val="FFFF00"/>
                </a:solidFill>
              </a:rPr>
              <a:t>Таких </a:t>
            </a:r>
            <a:r>
              <a:rPr lang="ru-RU" sz="2800" dirty="0">
                <a:solidFill>
                  <a:srgbClr val="FFFF00"/>
                </a:solidFill>
              </a:rPr>
              <a:t>как</a:t>
            </a:r>
            <a:r>
              <a:rPr lang="en-US" sz="2800" dirty="0">
                <a:solidFill>
                  <a:srgbClr val="FFFF00"/>
                </a:solidFill>
              </a:rPr>
              <a:t>: </a:t>
            </a:r>
            <a:r>
              <a:rPr lang="ru-RU" sz="2800" dirty="0">
                <a:solidFill>
                  <a:srgbClr val="FFFF00"/>
                </a:solidFill>
              </a:rPr>
              <a:t>волейболисты, футболисты, хоккеисты, боксеры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и тд.</a:t>
            </a:r>
          </a:p>
          <a:p>
            <a:pPr algn="just"/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852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21118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027" y="3071713"/>
            <a:ext cx="8534400" cy="2987963"/>
          </a:xfrm>
        </p:spPr>
        <p:txBody>
          <a:bodyPr>
            <a:noAutofit/>
          </a:bodyPr>
          <a:lstStyle/>
          <a:p>
            <a:pPr indent="357188" algn="just"/>
            <a:r>
              <a:rPr lang="ru-RU" sz="2400" b="1" u="sng" dirty="0">
                <a:solidFill>
                  <a:srgbClr val="FFFF00"/>
                </a:solidFill>
              </a:rPr>
              <a:t>Мензелинск</a:t>
            </a:r>
            <a:r>
              <a:rPr lang="ru-RU" sz="2400" dirty="0">
                <a:solidFill>
                  <a:srgbClr val="FFFF00"/>
                </a:solidFill>
              </a:rPr>
              <a:t> – один из древнейших городов Республики Татарстан, является административным центром Мензелинского муниципального района, образованного 10 августа 1930 года расположенный в долине четырех рек – Камы, Белая, Ика, Мензелы.</a:t>
            </a:r>
            <a:br>
              <a:rPr lang="ru-RU" sz="2400" dirty="0">
                <a:solidFill>
                  <a:srgbClr val="FFFF00"/>
                </a:solidFill>
              </a:rPr>
            </a:br>
            <a:r>
              <a:rPr lang="ru-RU" sz="2400" dirty="0">
                <a:solidFill>
                  <a:srgbClr val="FFFF00"/>
                </a:solidFill>
              </a:rPr>
              <a:t>Район граничит с </a:t>
            </a:r>
            <a:r>
              <a:rPr lang="ru-RU" sz="2400" b="1" dirty="0">
                <a:solidFill>
                  <a:srgbClr val="FFFF00"/>
                </a:solidFill>
              </a:rPr>
              <a:t>Актанышским, Муслюмовским,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b="1" dirty="0">
                <a:solidFill>
                  <a:srgbClr val="FFFF00"/>
                </a:solidFill>
              </a:rPr>
              <a:t>Тукаевским, Сармановским, Агрызским районами.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74"/>
          <a:stretch/>
        </p:blipFill>
        <p:spPr>
          <a:xfrm>
            <a:off x="0" y="0"/>
            <a:ext cx="9082454" cy="2854282"/>
          </a:xfrm>
        </p:spPr>
      </p:pic>
    </p:spTree>
    <p:extLst>
      <p:ext uri="{BB962C8B-B14F-4D97-AF65-F5344CB8AC3E}">
        <p14:creationId xmlns:p14="http://schemas.microsoft.com/office/powerpoint/2010/main" val="143453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37" y="1655666"/>
            <a:ext cx="8534400" cy="2398299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5 </a:t>
            </a:r>
            <a:r>
              <a:rPr lang="ru-RU" sz="2000" b="1" dirty="0">
                <a:solidFill>
                  <a:srgbClr val="FFFF00"/>
                </a:solidFill>
              </a:rPr>
              <a:t>учреждений</a:t>
            </a: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1. Детско-юношеская спортивная школа </a:t>
            </a:r>
            <a:r>
              <a:rPr lang="en-US" sz="2000" dirty="0">
                <a:solidFill>
                  <a:srgbClr val="FFFF00"/>
                </a:solidFill>
              </a:rPr>
              <a:t>“</a:t>
            </a:r>
            <a:r>
              <a:rPr lang="ru-RU" sz="2000" dirty="0">
                <a:solidFill>
                  <a:srgbClr val="FFFF00"/>
                </a:solidFill>
              </a:rPr>
              <a:t>Олимп</a:t>
            </a:r>
            <a:r>
              <a:rPr lang="en-US" sz="2000" dirty="0">
                <a:solidFill>
                  <a:srgbClr val="FFFF00"/>
                </a:solidFill>
              </a:rPr>
              <a:t>”</a:t>
            </a: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2. Детско-юношеская спортивная школА </a:t>
            </a:r>
            <a:r>
              <a:rPr lang="en-US" sz="2000" dirty="0">
                <a:solidFill>
                  <a:srgbClr val="FFFF00"/>
                </a:solidFill>
              </a:rPr>
              <a:t>”</a:t>
            </a:r>
            <a:r>
              <a:rPr lang="ru-RU" sz="2000" dirty="0">
                <a:solidFill>
                  <a:srgbClr val="FFFF00"/>
                </a:solidFill>
              </a:rPr>
              <a:t>Юбилейный</a:t>
            </a:r>
            <a:r>
              <a:rPr lang="en-US" sz="2000" dirty="0">
                <a:solidFill>
                  <a:srgbClr val="FFFF00"/>
                </a:solidFill>
              </a:rPr>
              <a:t>”</a:t>
            </a: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3. Детско-юношеская спортивная школа "Юность</a:t>
            </a:r>
            <a:r>
              <a:rPr lang="en-US" sz="2000" dirty="0">
                <a:solidFill>
                  <a:srgbClr val="FFFF00"/>
                </a:solidFill>
              </a:rPr>
              <a:t>”</a:t>
            </a: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4. </a:t>
            </a:r>
            <a:r>
              <a:rPr lang="ru-RU" sz="2000" dirty="0">
                <a:solidFill>
                  <a:srgbClr val="FFFF00"/>
                </a:solidFill>
              </a:rPr>
              <a:t>Школа бокса им. Айрата Хаматова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5. </a:t>
            </a:r>
            <a:r>
              <a:rPr lang="ru-RU" sz="2000" dirty="0">
                <a:solidFill>
                  <a:srgbClr val="FFFF00"/>
                </a:solidFill>
              </a:rPr>
              <a:t>Шахматный клуб "Мензелинск-территория шахмат"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2230" y="363960"/>
            <a:ext cx="5017406" cy="10630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FF00"/>
                </a:solidFill>
              </a:rPr>
              <a:t>Социальные </a:t>
            </a:r>
            <a:r>
              <a:rPr lang="ru-RU" sz="2800" b="1" dirty="0" smtClean="0">
                <a:solidFill>
                  <a:srgbClr val="FFFF00"/>
                </a:solidFill>
              </a:rPr>
              <a:t>объекты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</a:rPr>
              <a:t>г. Мензелинск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889" y="0"/>
            <a:ext cx="2493819" cy="20116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2" y="4053965"/>
            <a:ext cx="4045526" cy="26654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00" y="4793672"/>
            <a:ext cx="3490792" cy="206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9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8" y="2373745"/>
            <a:ext cx="8534400" cy="372225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Также в нем функционируют :</a:t>
            </a: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- Отделение </a:t>
            </a:r>
            <a:r>
              <a:rPr lang="ru-RU" sz="2000" dirty="0">
                <a:solidFill>
                  <a:srgbClr val="FFFF00"/>
                </a:solidFill>
              </a:rPr>
              <a:t>по футболу. Есть мужская и женская </a:t>
            </a:r>
            <a:r>
              <a:rPr lang="ru-RU" sz="2000" dirty="0" smtClean="0">
                <a:solidFill>
                  <a:srgbClr val="FFFF00"/>
                </a:solidFill>
              </a:rPr>
              <a:t>команды</a:t>
            </a: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- </a:t>
            </a:r>
            <a:r>
              <a:rPr lang="ru-RU" sz="2000" dirty="0">
                <a:solidFill>
                  <a:srgbClr val="FFFF00"/>
                </a:solidFill>
              </a:rPr>
              <a:t>Отделение по большому и настольному теннису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- </a:t>
            </a:r>
            <a:r>
              <a:rPr lang="ru-RU" sz="2000" dirty="0">
                <a:solidFill>
                  <a:srgbClr val="FFFF00"/>
                </a:solidFill>
              </a:rPr>
              <a:t>Отделение по лыжам. Можно взять лыжи </a:t>
            </a:r>
            <a:r>
              <a:rPr lang="ru-RU" sz="2000" dirty="0" smtClean="0">
                <a:solidFill>
                  <a:srgbClr val="FFFF00"/>
                </a:solidFill>
              </a:rPr>
              <a:t>на </a:t>
            </a:r>
            <a:r>
              <a:rPr lang="ru-RU" sz="2000" dirty="0">
                <a:solidFill>
                  <a:srgbClr val="FFFF00"/>
                </a:solidFill>
              </a:rPr>
              <a:t>прокат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- Отделение по гиревому спорту</a:t>
            </a: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Год </a:t>
            </a:r>
            <a:r>
              <a:rPr lang="ru-RU" sz="2000" dirty="0">
                <a:solidFill>
                  <a:srgbClr val="FFFF00"/>
                </a:solidFill>
              </a:rPr>
              <a:t>основания</a:t>
            </a:r>
            <a:r>
              <a:rPr lang="en-US" sz="2000" dirty="0">
                <a:solidFill>
                  <a:srgbClr val="FFFF00"/>
                </a:solidFill>
              </a:rPr>
              <a:t>: 1981</a:t>
            </a:r>
            <a:br>
              <a:rPr lang="en-US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Учатся </a:t>
            </a:r>
            <a:r>
              <a:rPr lang="ru-RU" sz="2000" dirty="0">
                <a:solidFill>
                  <a:srgbClr val="FFFF00"/>
                </a:solidFill>
              </a:rPr>
              <a:t>307 человека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13 </a:t>
            </a:r>
            <a:r>
              <a:rPr lang="ru-RU" sz="2000" dirty="0">
                <a:solidFill>
                  <a:srgbClr val="FFFF00"/>
                </a:solidFill>
              </a:rPr>
              <a:t>Тренеров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3200" dirty="0">
                <a:solidFill>
                  <a:srgbClr val="FFFF00"/>
                </a:solidFill>
              </a:rPr>
              <a:t/>
            </a:r>
            <a:br>
              <a:rPr lang="ru-RU" sz="32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3200" dirty="0">
                <a:solidFill>
                  <a:srgbClr val="FFFF00"/>
                </a:solidFill>
              </a:rPr>
              <a:t/>
            </a:r>
            <a:br>
              <a:rPr lang="ru-RU" sz="3200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3" y="207819"/>
            <a:ext cx="4876801" cy="10113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FFFF00"/>
                </a:solidFill>
              </a:rPr>
              <a:t>1. ДЮСШ «Олимп»</a:t>
            </a:r>
            <a:endParaRPr lang="ru-RU" sz="3000" b="1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1563"/>
            <a:ext cx="2660073" cy="2660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163" y="4017818"/>
            <a:ext cx="3810000" cy="28401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4909" y="105294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Муниципальное бюджетное 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учреждение "Олимп" 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является теннисным центром.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68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37" y="1385389"/>
            <a:ext cx="8534400" cy="3146608"/>
          </a:xfrm>
        </p:spPr>
        <p:txBody>
          <a:bodyPr>
            <a:noAutofit/>
          </a:bodyPr>
          <a:lstStyle/>
          <a:p>
            <a:r>
              <a:rPr lang="ru-RU" sz="1700" dirty="0">
                <a:solidFill>
                  <a:srgbClr val="FFFF00"/>
                </a:solidFill>
              </a:rPr>
              <a:t> </a:t>
            </a:r>
            <a:r>
              <a:rPr lang="ru-RU" sz="1700" b="1" u="sng" dirty="0">
                <a:solidFill>
                  <a:srgbClr val="FFFF00"/>
                </a:solidFill>
              </a:rPr>
              <a:t>Отделение футбола</a:t>
            </a:r>
            <a:r>
              <a:rPr lang="ru-RU" sz="1700" dirty="0">
                <a:solidFill>
                  <a:srgbClr val="FFFF00"/>
                </a:solidFill>
              </a:rPr>
              <a:t> возглавляют тренера  </a:t>
            </a:r>
            <a:r>
              <a:rPr lang="ru-RU" sz="1700" dirty="0" smtClean="0">
                <a:solidFill>
                  <a:srgbClr val="FFFF00"/>
                </a:solidFill>
              </a:rPr>
              <a:t/>
            </a:r>
            <a:br>
              <a:rPr lang="ru-RU" sz="1700" dirty="0" smtClean="0">
                <a:solidFill>
                  <a:srgbClr val="FFFF00"/>
                </a:solidFill>
              </a:rPr>
            </a:br>
            <a:r>
              <a:rPr lang="ru-RU" sz="1700" dirty="0" err="1" smtClean="0">
                <a:solidFill>
                  <a:srgbClr val="FFFF00"/>
                </a:solidFill>
              </a:rPr>
              <a:t>Сарваров</a:t>
            </a:r>
            <a:r>
              <a:rPr lang="ru-RU" sz="1700" dirty="0" smtClean="0">
                <a:solidFill>
                  <a:srgbClr val="FFFF00"/>
                </a:solidFill>
              </a:rPr>
              <a:t> </a:t>
            </a:r>
            <a:r>
              <a:rPr lang="ru-RU" sz="1700" dirty="0">
                <a:solidFill>
                  <a:srgbClr val="FFFF00"/>
                </a:solidFill>
              </a:rPr>
              <a:t>Азат Мирдависович, </a:t>
            </a:r>
            <a:r>
              <a:rPr lang="ru-RU" sz="1700" dirty="0" smtClean="0">
                <a:solidFill>
                  <a:srgbClr val="FFFF00"/>
                </a:solidFill>
              </a:rPr>
              <a:t/>
            </a:r>
            <a:br>
              <a:rPr lang="ru-RU" sz="1700" dirty="0" smtClean="0">
                <a:solidFill>
                  <a:srgbClr val="FFFF00"/>
                </a:solidFill>
              </a:rPr>
            </a:br>
            <a:r>
              <a:rPr lang="ru-RU" sz="1700" dirty="0" smtClean="0">
                <a:solidFill>
                  <a:srgbClr val="FFFF00"/>
                </a:solidFill>
              </a:rPr>
              <a:t>Саранов </a:t>
            </a:r>
            <a:r>
              <a:rPr lang="ru-RU" sz="1700" dirty="0">
                <a:solidFill>
                  <a:srgbClr val="FFFF00"/>
                </a:solidFill>
              </a:rPr>
              <a:t>Рустем Ринатович -  профессионалы своего дела. </a:t>
            </a:r>
            <a:r>
              <a:rPr lang="ru-RU" sz="1700" dirty="0" smtClean="0">
                <a:solidFill>
                  <a:srgbClr val="FFFF00"/>
                </a:solidFill>
              </a:rPr>
              <a:t/>
            </a:r>
            <a:br>
              <a:rPr lang="ru-RU" sz="1700" dirty="0" smtClean="0">
                <a:solidFill>
                  <a:srgbClr val="FFFF00"/>
                </a:solidFill>
              </a:rPr>
            </a:br>
            <a:r>
              <a:rPr lang="ru-RU" sz="1700" dirty="0" smtClean="0">
                <a:solidFill>
                  <a:srgbClr val="FFFF00"/>
                </a:solidFill>
              </a:rPr>
              <a:t>Благодаря </a:t>
            </a:r>
            <a:r>
              <a:rPr lang="ru-RU" sz="1700" dirty="0">
                <a:solidFill>
                  <a:srgbClr val="FFFF00"/>
                </a:solidFill>
              </a:rPr>
              <a:t>им – спортсмены МБУ «СШ  «Олимп» </a:t>
            </a:r>
            <a:r>
              <a:rPr lang="ru-RU" sz="1700" dirty="0" smtClean="0">
                <a:solidFill>
                  <a:srgbClr val="FFFF00"/>
                </a:solidFill>
              </a:rPr>
              <a:t>принимают активное </a:t>
            </a:r>
            <a:r>
              <a:rPr lang="ru-RU" sz="1700" dirty="0">
                <a:solidFill>
                  <a:srgbClr val="FFFF00"/>
                </a:solidFill>
              </a:rPr>
              <a:t>участие во всех соревнованиях как города, так и Республики. </a:t>
            </a:r>
            <a:r>
              <a:rPr lang="ru-RU" sz="1700" dirty="0" smtClean="0">
                <a:solidFill>
                  <a:srgbClr val="FFFF00"/>
                </a:solidFill>
              </a:rPr>
              <a:t/>
            </a:r>
            <a:br>
              <a:rPr lang="ru-RU" sz="1700" dirty="0" smtClean="0">
                <a:solidFill>
                  <a:srgbClr val="FFFF00"/>
                </a:solidFill>
              </a:rPr>
            </a:br>
            <a:r>
              <a:rPr lang="ru-RU" sz="1700" dirty="0" smtClean="0">
                <a:solidFill>
                  <a:srgbClr val="FFFF00"/>
                </a:solidFill>
              </a:rPr>
              <a:t>Так</a:t>
            </a:r>
            <a:r>
              <a:rPr lang="ru-RU" sz="1700" dirty="0">
                <a:solidFill>
                  <a:srgbClr val="FFFF00"/>
                </a:solidFill>
              </a:rPr>
              <a:t>, например, в Первенстве РТ по футболу среди малых городов и районов наша команда в финале заняла 2 место в г. Казани. </a:t>
            </a:r>
            <a:r>
              <a:rPr lang="ru-RU" sz="1700" dirty="0" smtClean="0">
                <a:solidFill>
                  <a:srgbClr val="FFFF00"/>
                </a:solidFill>
              </a:rPr>
              <a:t/>
            </a:r>
            <a:br>
              <a:rPr lang="ru-RU" sz="1700" dirty="0" smtClean="0">
                <a:solidFill>
                  <a:srgbClr val="FFFF00"/>
                </a:solidFill>
              </a:rPr>
            </a:br>
            <a:r>
              <a:rPr lang="ru-RU" sz="1700" dirty="0" smtClean="0">
                <a:solidFill>
                  <a:srgbClr val="FFFF00"/>
                </a:solidFill>
              </a:rPr>
              <a:t>Занятия </a:t>
            </a:r>
            <a:r>
              <a:rPr lang="ru-RU" sz="1700" dirty="0">
                <a:solidFill>
                  <a:srgbClr val="FFFF00"/>
                </a:solidFill>
              </a:rPr>
              <a:t>проводятся  в спортзале «Нефтяник», а также на открытых стадионах города «Олимп», «Нефтяник». Футбольные поля с современным искусственным покрытием. Есть женская и мужская </a:t>
            </a:r>
            <a:r>
              <a:rPr lang="ru-RU" sz="1700" dirty="0" smtClean="0">
                <a:solidFill>
                  <a:srgbClr val="FFFF00"/>
                </a:solidFill>
              </a:rPr>
              <a:t>команды.</a:t>
            </a:r>
            <a:r>
              <a:rPr lang="ru-RU" sz="1700" dirty="0">
                <a:solidFill>
                  <a:srgbClr val="FFFF00"/>
                </a:solidFill>
              </a:rPr>
              <a:t/>
            </a:r>
            <a:br>
              <a:rPr lang="ru-RU" sz="1700" dirty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>Набор учащихся на данное отделение</a:t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>проводится с 12 лет.</a:t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endParaRPr lang="ru-RU" sz="1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376" y="600486"/>
            <a:ext cx="6215352" cy="8928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b="1" dirty="0" smtClean="0">
                <a:solidFill>
                  <a:srgbClr val="FFFF00"/>
                </a:solidFill>
              </a:rPr>
              <a:t>Футбол</a:t>
            </a:r>
            <a:endParaRPr lang="ru-RU" sz="3000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344" y="4531997"/>
            <a:ext cx="4128656" cy="23260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03260" y="191777"/>
            <a:ext cx="2327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1. ДЮСШ «Олимп»</a:t>
            </a:r>
          </a:p>
        </p:txBody>
      </p:sp>
    </p:spTree>
    <p:extLst>
      <p:ext uri="{BB962C8B-B14F-4D97-AF65-F5344CB8AC3E}">
        <p14:creationId xmlns:p14="http://schemas.microsoft.com/office/powerpoint/2010/main" val="71075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187" y="561109"/>
            <a:ext cx="3177744" cy="845127"/>
          </a:xfrm>
        </p:spPr>
        <p:txBody>
          <a:bodyPr/>
          <a:lstStyle/>
          <a:p>
            <a:r>
              <a:rPr lang="ru-RU" sz="3000" b="1" dirty="0" smtClean="0">
                <a:solidFill>
                  <a:srgbClr val="FFFF00"/>
                </a:solidFill>
              </a:rPr>
              <a:t>Теннис</a:t>
            </a:r>
            <a:endParaRPr lang="ru-RU" sz="30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182" y="1227351"/>
            <a:ext cx="8589818" cy="1723667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FFFF00"/>
                </a:solidFill>
              </a:rPr>
              <a:t>Отделение </a:t>
            </a:r>
            <a:r>
              <a:rPr lang="ru-RU" b="1" u="sng" dirty="0">
                <a:solidFill>
                  <a:srgbClr val="FFFF00"/>
                </a:solidFill>
              </a:rPr>
              <a:t>настольного </a:t>
            </a:r>
            <a:r>
              <a:rPr lang="ru-RU" b="1" u="sng" dirty="0" smtClean="0">
                <a:solidFill>
                  <a:srgbClr val="FFFF00"/>
                </a:solidFill>
              </a:rPr>
              <a:t>тенниса </a:t>
            </a:r>
            <a:r>
              <a:rPr lang="ru-RU" dirty="0" smtClean="0">
                <a:solidFill>
                  <a:srgbClr val="FFFF00"/>
                </a:solidFill>
              </a:rPr>
              <a:t>возглавляет </a:t>
            </a:r>
            <a:r>
              <a:rPr lang="ru-RU" dirty="0">
                <a:solidFill>
                  <a:srgbClr val="FFFF00"/>
                </a:solidFill>
              </a:rPr>
              <a:t>тренер  </a:t>
            </a:r>
            <a:r>
              <a:rPr lang="ru-RU" dirty="0" err="1" smtClean="0">
                <a:solidFill>
                  <a:srgbClr val="FFFF00"/>
                </a:solidFill>
              </a:rPr>
              <a:t>Ситдиков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Олег Фридович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r>
              <a:rPr lang="ru-RU" dirty="0">
                <a:solidFill>
                  <a:srgbClr val="FFFF00"/>
                </a:solidFill>
              </a:rPr>
              <a:t> </a:t>
            </a:r>
            <a:endParaRPr lang="ru-RU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Секция </a:t>
            </a:r>
            <a:r>
              <a:rPr lang="ru-RU" dirty="0">
                <a:solidFill>
                  <a:srgbClr val="FFFF00"/>
                </a:solidFill>
              </a:rPr>
              <a:t>по </a:t>
            </a:r>
            <a:r>
              <a:rPr lang="ru-RU" b="1" u="sng" dirty="0">
                <a:solidFill>
                  <a:srgbClr val="FFFF00"/>
                </a:solidFill>
              </a:rPr>
              <a:t>большому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и </a:t>
            </a:r>
            <a:r>
              <a:rPr lang="ru-RU" b="1" u="sng" dirty="0">
                <a:solidFill>
                  <a:srgbClr val="FFFF00"/>
                </a:solidFill>
              </a:rPr>
              <a:t>настольному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теннису.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Набор </a:t>
            </a:r>
            <a:r>
              <a:rPr lang="ru-RU" dirty="0">
                <a:solidFill>
                  <a:srgbClr val="FFFF00"/>
                </a:solidFill>
              </a:rPr>
              <a:t>учащихся на данное отделение проводится с 12 лет.</a:t>
            </a:r>
          </a:p>
          <a:p>
            <a:pPr marL="0" indent="0"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3691"/>
            <a:ext cx="4405745" cy="33043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254" y="3553691"/>
            <a:ext cx="4405745" cy="33043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03260" y="191777"/>
            <a:ext cx="2327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1. ДЮСШ «Олимп»</a:t>
            </a:r>
          </a:p>
        </p:txBody>
      </p:sp>
    </p:spTree>
    <p:extLst>
      <p:ext uri="{BB962C8B-B14F-4D97-AF65-F5344CB8AC3E}">
        <p14:creationId xmlns:p14="http://schemas.microsoft.com/office/powerpoint/2010/main" val="2917112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804" y="666243"/>
            <a:ext cx="3260869" cy="913175"/>
          </a:xfrm>
        </p:spPr>
        <p:txBody>
          <a:bodyPr/>
          <a:lstStyle/>
          <a:p>
            <a:r>
              <a:rPr lang="ru-RU" sz="3000" b="1" dirty="0" smtClean="0">
                <a:solidFill>
                  <a:srgbClr val="FFFF00"/>
                </a:solidFill>
              </a:rPr>
              <a:t>Лыжи</a:t>
            </a:r>
            <a:endParaRPr lang="ru-RU" sz="30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1182528"/>
            <a:ext cx="8534400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u="sng" dirty="0">
                <a:solidFill>
                  <a:srgbClr val="FFFF00"/>
                </a:solidFill>
              </a:rPr>
              <a:t>Отделение лыжных гонок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возглавляют</a:t>
            </a:r>
            <a:r>
              <a:rPr lang="ru-RU" sz="2400" dirty="0">
                <a:solidFill>
                  <a:srgbClr val="FFFF00"/>
                </a:solidFill>
              </a:rPr>
              <a:t> </a:t>
            </a:r>
            <a:r>
              <a:rPr lang="ru-RU" sz="2400" dirty="0" smtClean="0">
                <a:solidFill>
                  <a:srgbClr val="FFFF00"/>
                </a:solidFill>
              </a:rPr>
              <a:t>тренера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 - </a:t>
            </a:r>
            <a:r>
              <a:rPr lang="ru-RU" sz="2400" dirty="0" err="1" smtClean="0">
                <a:solidFill>
                  <a:srgbClr val="FFFF00"/>
                </a:solidFill>
              </a:rPr>
              <a:t>Мильчаков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>
                <a:solidFill>
                  <a:srgbClr val="FFFF00"/>
                </a:solidFill>
              </a:rPr>
              <a:t>Владиленин Николаевич – отличный воспитатель, творческий организатор физического воспитания и спортивной жизни района.</a:t>
            </a:r>
            <a:r>
              <a:rPr lang="ru-RU" sz="2400" dirty="0"/>
              <a:t>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- Антон Лаврентьев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Набор </a:t>
            </a:r>
            <a:r>
              <a:rPr lang="ru-RU" sz="2400" dirty="0">
                <a:solidFill>
                  <a:srgbClr val="FFFF00"/>
                </a:solidFill>
              </a:rPr>
              <a:t>учащихся на данное отделение проводится с 12 лет. </a:t>
            </a:r>
            <a:endParaRPr lang="ru-RU" sz="2400" dirty="0" smtClean="0">
              <a:solidFill>
                <a:srgbClr val="FFFF00"/>
              </a:solidFill>
            </a:endParaRPr>
          </a:p>
        </p:txBody>
      </p:sp>
      <p:sp>
        <p:nvSpPr>
          <p:cNvPr id="4" name="AutoShape 2" descr="Картинки по запросу &quot;лыжная база мензелинс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672" y="4613564"/>
            <a:ext cx="3783455" cy="2118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03260" y="191777"/>
            <a:ext cx="2327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1. ДЮСШ «Олимп»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448593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>
                <a:solidFill>
                  <a:srgbClr val="FFFF00"/>
                </a:solidFill>
              </a:rPr>
              <a:t>В </a:t>
            </a:r>
            <a:r>
              <a:rPr lang="ru-RU" sz="1400" b="1" u="sng" dirty="0">
                <a:solidFill>
                  <a:srgbClr val="FFFF00"/>
                </a:solidFill>
              </a:rPr>
              <a:t>Мензелинске</a:t>
            </a:r>
            <a:r>
              <a:rPr lang="ru-RU" sz="1400" dirty="0">
                <a:solidFill>
                  <a:srgbClr val="FFFF00"/>
                </a:solidFill>
              </a:rPr>
              <a:t> новая лыжная база построена </a:t>
            </a:r>
            <a:r>
              <a:rPr lang="ru-RU" sz="1400" dirty="0" smtClean="0">
                <a:solidFill>
                  <a:srgbClr val="FFFF00"/>
                </a:solidFill>
              </a:rPr>
              <a:t>в </a:t>
            </a:r>
            <a:r>
              <a:rPr lang="ru-RU" sz="1400" dirty="0">
                <a:solidFill>
                  <a:srgbClr val="FFFF00"/>
                </a:solidFill>
              </a:rPr>
              <a:t>новом микрорайоне </a:t>
            </a:r>
            <a:r>
              <a:rPr lang="ru-RU" sz="1400" dirty="0" err="1">
                <a:solidFill>
                  <a:srgbClr val="FFFF00"/>
                </a:solidFill>
              </a:rPr>
              <a:t>г.Мензелинск</a:t>
            </a:r>
            <a:r>
              <a:rPr lang="ru-RU" sz="1400" dirty="0">
                <a:solidFill>
                  <a:srgbClr val="FFFF00"/>
                </a:solidFill>
              </a:rPr>
              <a:t> – в поселке </a:t>
            </a:r>
            <a:r>
              <a:rPr lang="ru-RU" sz="1400" dirty="0" err="1" smtClean="0">
                <a:solidFill>
                  <a:srgbClr val="FFFF00"/>
                </a:solidFill>
              </a:rPr>
              <a:t>Садак</a:t>
            </a:r>
            <a:r>
              <a:rPr lang="ru-RU" sz="1400" dirty="0" smtClean="0">
                <a:solidFill>
                  <a:srgbClr val="FFFF00"/>
                </a:solidFill>
              </a:rPr>
              <a:t>. Есть </a:t>
            </a:r>
            <a:r>
              <a:rPr lang="ru-RU" sz="1400" dirty="0">
                <a:solidFill>
                  <a:srgbClr val="FFFF00"/>
                </a:solidFill>
              </a:rPr>
              <a:t>зоны для переодевания, туалеты, душевые, тренерские, помещения для хранения и обслуживания лыж, 100 комплектов лыжной экипировки, снегоход  и помещение для его хранения. Одновременно в ней могут находится порядка 30 - 40 человек. </a:t>
            </a:r>
          </a:p>
        </p:txBody>
      </p:sp>
    </p:spTree>
    <p:extLst>
      <p:ext uri="{BB962C8B-B14F-4D97-AF65-F5344CB8AC3E}">
        <p14:creationId xmlns:p14="http://schemas.microsoft.com/office/powerpoint/2010/main" val="220028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674315"/>
            <a:ext cx="4572000" cy="678872"/>
          </a:xfrm>
        </p:spPr>
        <p:txBody>
          <a:bodyPr/>
          <a:lstStyle/>
          <a:p>
            <a:r>
              <a:rPr lang="ru-RU" sz="3000" b="1" dirty="0">
                <a:solidFill>
                  <a:srgbClr val="FFFF00"/>
                </a:solidFill>
              </a:rPr>
              <a:t>Гиревой </a:t>
            </a:r>
            <a:r>
              <a:rPr lang="ru-RU" sz="3000" b="1" dirty="0" smtClean="0">
                <a:solidFill>
                  <a:srgbClr val="FFFF00"/>
                </a:solidFill>
              </a:rPr>
              <a:t>спорт</a:t>
            </a:r>
            <a:endParaRPr lang="ru-RU" sz="30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530" y="1330042"/>
            <a:ext cx="8006179" cy="378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rgbClr val="FFFF00"/>
                </a:solidFill>
              </a:rPr>
              <a:t>Отделение гиревого спорта</a:t>
            </a:r>
            <a:r>
              <a:rPr lang="ru-RU" dirty="0">
                <a:solidFill>
                  <a:srgbClr val="FFFF00"/>
                </a:solidFill>
              </a:rPr>
              <a:t> </a:t>
            </a:r>
            <a:r>
              <a:rPr lang="ru-RU" dirty="0" smtClean="0">
                <a:solidFill>
                  <a:srgbClr val="FFFF00"/>
                </a:solidFill>
              </a:rPr>
              <a:t>возглавляет тренер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1-й </a:t>
            </a:r>
            <a:r>
              <a:rPr lang="ru-RU" dirty="0">
                <a:solidFill>
                  <a:srgbClr val="FFFF00"/>
                </a:solidFill>
              </a:rPr>
              <a:t>категории, отличник физической культуры Петров Олег Иванович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Он  подготовил  немало  спортсменов  высокого класса, среди них Чемпион Мира по гиревому спорту среди юниоров, мастер спорта  Шияпов Айдар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r>
              <a:rPr lang="ru-RU" dirty="0">
                <a:solidFill>
                  <a:srgbClr val="FFFF00"/>
                </a:solidFill>
              </a:rPr>
              <a:t> </a:t>
            </a:r>
            <a:endParaRPr lang="ru-RU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Набор </a:t>
            </a:r>
            <a:r>
              <a:rPr lang="ru-RU" dirty="0">
                <a:solidFill>
                  <a:srgbClr val="FFFF00"/>
                </a:solidFill>
              </a:rPr>
              <a:t>учащихся на данное отделение проводится с 12 лет.  </a:t>
            </a:r>
            <a:endParaRPr lang="ru-RU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Тренировки </a:t>
            </a:r>
            <a:r>
              <a:rPr lang="ru-RU" dirty="0">
                <a:solidFill>
                  <a:srgbClr val="FFFF00"/>
                </a:solidFill>
              </a:rPr>
              <a:t>проходят в атлетическом зале «Титан».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79" y="4294910"/>
            <a:ext cx="4595479" cy="24749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03260" y="191777"/>
            <a:ext cx="2327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1. ДЮСШ «Олимп»</a:t>
            </a:r>
          </a:p>
        </p:txBody>
      </p:sp>
    </p:spTree>
    <p:extLst>
      <p:ext uri="{BB962C8B-B14F-4D97-AF65-F5344CB8AC3E}">
        <p14:creationId xmlns:p14="http://schemas.microsoft.com/office/powerpoint/2010/main" val="103553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08" y="1478592"/>
            <a:ext cx="8534400" cy="2719339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FFFF00"/>
                </a:solidFill>
              </a:rPr>
              <a:t>1. Секция по плаванию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2. Секция по аэробике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3. Секция по волейболу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4. Секция по корэш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5. Учатся 402 человека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6. 14 тренеров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7. В </a:t>
            </a:r>
            <a:r>
              <a:rPr lang="ru-RU" sz="2000" dirty="0" smtClean="0">
                <a:solidFill>
                  <a:srgbClr val="FFFF00"/>
                </a:solidFill>
              </a:rPr>
              <a:t>здании </a:t>
            </a:r>
            <a:r>
              <a:rPr lang="ru-RU" sz="2000" dirty="0">
                <a:solidFill>
                  <a:srgbClr val="FFFF00"/>
                </a:solidFill>
              </a:rPr>
              <a:t>есть спортзал, большой и маленький бассейн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8. Год основания</a:t>
            </a:r>
            <a:r>
              <a:rPr lang="en-US" sz="2000" dirty="0">
                <a:solidFill>
                  <a:srgbClr val="FFFF00"/>
                </a:solidFill>
              </a:rPr>
              <a:t>: 2008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54880" y="0"/>
            <a:ext cx="7929853" cy="16486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>
                <a:solidFill>
                  <a:srgbClr val="FFFF00"/>
                </a:solidFill>
              </a:rPr>
              <a:t>2</a:t>
            </a:r>
            <a:r>
              <a:rPr lang="ru-RU" sz="4400" dirty="0" smtClean="0">
                <a:solidFill>
                  <a:srgbClr val="FFFF00"/>
                </a:solidFill>
              </a:rPr>
              <a:t>. Спорткомплекс «Юбилейный»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560" y="0"/>
            <a:ext cx="2408440" cy="2403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7091"/>
            <a:ext cx="3256329" cy="2770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855" y="4233058"/>
            <a:ext cx="3034145" cy="262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6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548</TotalTime>
  <Words>221</Words>
  <Application>Microsoft Office PowerPoint</Application>
  <PresentationFormat>Экран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Ион</vt:lpstr>
      <vt:lpstr>Проект  по физической культуре на тему:  “Спортивная инфраструктура Мензелинска”</vt:lpstr>
      <vt:lpstr>Мензелинск – один из древнейших городов Республики Татарстан, является административным центром Мензелинского муниципального района, образованного 10 августа 1930 года расположенный в долине четырех рек – Камы, Белая, Ика, Мензелы. Район граничит с Актанышским, Муслюмовским, Тукаевским, Сармановским, Агрызским районами.</vt:lpstr>
      <vt:lpstr>5 учреждений 1. Детско-юношеская спортивная школа “Олимп” 2. Детско-юношеская спортивная школА ”Юбилейный” 3. Детско-юношеская спортивная школа "Юность” 4. Школа бокса им. Айрата Хаматова 5. Шахматный клуб "Мензелинск-территория шахмат"</vt:lpstr>
      <vt:lpstr> Также в нем функционируют : - Отделение по футболу. Есть мужская и женская команды - Отделение по большому и настольному теннису - Отделение по лыжам. Можно взять лыжи на прокат - Отделение по гиревому спорту   Год основания: 1981 Учатся 307 человека 13 Тренеров      </vt:lpstr>
      <vt:lpstr> Отделение футбола возглавляют тренера   Сарваров Азат Мирдависович,  Саранов Рустем Ринатович -  профессионалы своего дела.  Благодаря им – спортсмены МБУ «СШ  «Олимп» принимают активное участие во всех соревнованиях как города, так и Республики.  Так, например, в Первенстве РТ по футболу среди малых городов и районов наша команда в финале заняла 2 место в г. Казани.  Занятия проводятся  в спортзале «Нефтяник», а также на открытых стадионах города «Олимп», «Нефтяник». Футбольные поля с современным искусственным покрытием. Есть женская и мужская команды. Набор учащихся на данное отделение проводится с 12 лет.  </vt:lpstr>
      <vt:lpstr>Теннис</vt:lpstr>
      <vt:lpstr>Лыжи</vt:lpstr>
      <vt:lpstr>Гиревой спорт</vt:lpstr>
      <vt:lpstr>1. Секция по плаванию 2. Секция по аэробике 3. Секция по волейболу 4. Секция по корэш 5. Учатся 402 человека 6. 14 тренеров 7. В здании есть спортзал, большой и маленький бассейн 8. Год основания: 2008</vt:lpstr>
      <vt:lpstr>Муниципальное бюджетное учреждение  "Спортивная школа "Юность"  Год основания 2008 Спортивные секции: хоккей, фигурное катание  Учатся 131 человек 5 тренеров Набор учащихся на данное отделение проводится с 5 лет. Занятия по хоккею проводятся в  возрастных группах: 2005,2007,2008,2009,2010,2011,2012,2013,2014 г.р..  На базе Ледового дворца образовалась  хоккейная команда «Мензелинские кречеты». А также создана женская сборная команда по хоккею с шайбой.   </vt:lpstr>
      <vt:lpstr>4. Школа Бокса</vt:lpstr>
      <vt:lpstr>5. Шахматный клуб  "Мензелинск-территория шахмат"</vt:lpstr>
      <vt:lpstr>Вывод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физкультуре на тему: “Инфраструктура Мензелинска”</dc:title>
  <dc:creator>Lenovo</dc:creator>
  <cp:lastModifiedBy>Пользователь Windows</cp:lastModifiedBy>
  <cp:revision>44</cp:revision>
  <dcterms:created xsi:type="dcterms:W3CDTF">2020-02-16T12:40:04Z</dcterms:created>
  <dcterms:modified xsi:type="dcterms:W3CDTF">2020-03-19T08:12:09Z</dcterms:modified>
</cp:coreProperties>
</file>