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A1CEA"/>
    <a:srgbClr val="F90DB6"/>
    <a:srgbClr val="30ED2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flamber.ru/files/photos/1152431728/1181070512_o.jpg" TargetMode="External"/><Relationship Id="rId3" Type="http://schemas.openxmlformats.org/officeDocument/2006/relationships/image" Target="../media/image1.jpeg"/><Relationship Id="rId7" Type="http://schemas.openxmlformats.org/officeDocument/2006/relationships/image" Target="../media/image4.jpeg"/><Relationship Id="rId2" Type="http://schemas.openxmlformats.org/officeDocument/2006/relationships/hyperlink" Target="http://radugavd.ru/d/63369/d/14091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hyperlink" Target="http://media.meta.ua/files/pic/0/26/108/mIR6YnZXGo.jpg" TargetMode="External"/><Relationship Id="rId9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iskystvo.ru/wp-content/24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hyperlink" Target="http://mega.km.ru/bes_2004/DATA/PREV1998/k_320i.jpg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Тема:</a:t>
            </a:r>
            <a:r>
              <a:rPr lang="ru-RU" dirty="0" smtClean="0"/>
              <a:t>  </a:t>
            </a:r>
            <a:r>
              <a:rPr lang="ru-RU" b="1" dirty="0" smtClean="0">
                <a:solidFill>
                  <a:srgbClr val="FF0000"/>
                </a:solidFill>
              </a:rPr>
              <a:t>«Цилиндр» и «Конус»,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Picture 14" descr="http://radugavd.ru/d/63369/d/14091.jpg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42910" y="1357297"/>
            <a:ext cx="1714512" cy="2467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6" descr="http://media.meta.ua/files/pic/0/26/108/mIR6YnZXGo.jp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15074" y="1509659"/>
            <a:ext cx="2285989" cy="1916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6" descr="http://im4-tub.yandex.net/i?id=44256238&amp;tov=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4348" y="4357694"/>
            <a:ext cx="2480892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8" descr="http://im8-tub.yandex.net/i?id=73588947&amp;tov=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786188" y="2028419"/>
            <a:ext cx="1928820" cy="2561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6" descr="Картинка 5 из 1333">
            <a:hlinkClick r:id="rId8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001389" y="4286250"/>
            <a:ext cx="2475862" cy="1857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ctr" rtl="0">
              <a:spcBef>
                <a:spcPct val="0"/>
              </a:spcBef>
            </a:pPr>
            <a:r>
              <a:rPr lang="ru-RU" sz="4400" b="1" dirty="0">
                <a:solidFill>
                  <a:srgbClr val="FF0000"/>
                </a:solidFill>
              </a:rPr>
              <a:t>Решение С</a:t>
            </a:r>
            <a:r>
              <a:rPr lang="ru-RU" sz="4400" b="1" baseline="-25000" dirty="0">
                <a:solidFill>
                  <a:srgbClr val="FF0000"/>
                </a:solidFill>
              </a:rPr>
              <a:t>2 </a:t>
            </a:r>
            <a:r>
              <a:rPr lang="ru-RU" sz="1400" dirty="0"/>
              <a:t/>
            </a:r>
            <a:br>
              <a:rPr lang="ru-RU" sz="1400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mtClean="0"/>
              <a:t>    В </a:t>
            </a:r>
            <a:r>
              <a:rPr lang="ru-RU" dirty="0" smtClean="0"/>
              <a:t>цилиндре с радиусами ОС и ОС</a:t>
            </a:r>
            <a:r>
              <a:rPr lang="ru-RU" baseline="-25000" dirty="0" smtClean="0"/>
              <a:t>1</a:t>
            </a:r>
            <a:r>
              <a:rPr lang="ru-RU" dirty="0" smtClean="0"/>
              <a:t> равными 5, высотой 15, на окружности радиуса ОС взята точка Д, С</a:t>
            </a:r>
            <a:r>
              <a:rPr lang="ru-RU" baseline="-25000" dirty="0" smtClean="0"/>
              <a:t>1</a:t>
            </a:r>
            <a:r>
              <a:rPr lang="ru-RU" dirty="0" smtClean="0"/>
              <a:t>Д = 17. Найти расстояние между прямыми С</a:t>
            </a:r>
            <a:r>
              <a:rPr lang="ru-RU" baseline="-25000" dirty="0" smtClean="0"/>
              <a:t>1</a:t>
            </a:r>
            <a:r>
              <a:rPr lang="ru-RU" dirty="0" smtClean="0"/>
              <a:t>Д и ОО</a:t>
            </a:r>
            <a:r>
              <a:rPr lang="ru-RU" baseline="-25000" dirty="0" smtClean="0"/>
              <a:t>1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Домашнее </a:t>
            </a:r>
            <a:r>
              <a:rPr lang="ru-RU" b="1" dirty="0" smtClean="0">
                <a:solidFill>
                  <a:srgbClr val="FF0000"/>
                </a:solidFill>
              </a:rPr>
              <a:t>задание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Подобрать </a:t>
            </a:r>
            <a:r>
              <a:rPr lang="ru-RU" dirty="0" smtClean="0"/>
              <a:t>по данной теме 5 задач из банка данных по </a:t>
            </a:r>
            <a:r>
              <a:rPr lang="ru-RU" dirty="0" smtClean="0"/>
              <a:t>математике решить их; 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 С</a:t>
            </a:r>
            <a:r>
              <a:rPr lang="ru-RU" baseline="-25000" dirty="0" smtClean="0"/>
              <a:t>2 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28992" y="129581"/>
            <a:ext cx="58579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Цилиндр</a:t>
            </a:r>
            <a:endParaRPr lang="ru-RU" sz="3200" dirty="0"/>
          </a:p>
        </p:txBody>
      </p:sp>
      <p:sp>
        <p:nvSpPr>
          <p:cNvPr id="7" name="Цилиндр 6"/>
          <p:cNvSpPr/>
          <p:nvPr/>
        </p:nvSpPr>
        <p:spPr bwMode="auto">
          <a:xfrm>
            <a:off x="357158" y="1428736"/>
            <a:ext cx="2643188" cy="3357563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Цилиндр 7"/>
          <p:cNvSpPr/>
          <p:nvPr/>
        </p:nvSpPr>
        <p:spPr bwMode="auto">
          <a:xfrm>
            <a:off x="357158" y="1428736"/>
            <a:ext cx="2643188" cy="3357563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357158" y="1428736"/>
            <a:ext cx="2643206" cy="64294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357158" y="4143380"/>
            <a:ext cx="2643206" cy="64294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3000364" y="785794"/>
            <a:ext cx="4586262" cy="5714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Основания цилиндра</a:t>
            </a:r>
            <a:endParaRPr kumimoji="0" lang="ru-RU" sz="3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1428728" y="114299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Образующие цилиндра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15" name="Прямая соединительная линия 14"/>
          <p:cNvCxnSpPr>
            <a:stCxn id="9" idx="3"/>
            <a:endCxn id="10" idx="3"/>
          </p:cNvCxnSpPr>
          <p:nvPr/>
        </p:nvCxnSpPr>
        <p:spPr>
          <a:xfrm rot="5400000">
            <a:off x="-613075" y="3334843"/>
            <a:ext cx="2714644" cy="158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>
            <a:off x="1215208" y="3356768"/>
            <a:ext cx="2714644" cy="158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5400000">
            <a:off x="1643836" y="3142454"/>
            <a:ext cx="2714644" cy="158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428992" y="2000240"/>
            <a:ext cx="61436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Боковая поверхность цилиндра</a:t>
            </a:r>
            <a:endParaRPr lang="ru-RU" sz="3200" dirty="0"/>
          </a:p>
        </p:txBody>
      </p:sp>
      <p:sp>
        <p:nvSpPr>
          <p:cNvPr id="20" name="Овал 19"/>
          <p:cNvSpPr/>
          <p:nvPr/>
        </p:nvSpPr>
        <p:spPr>
          <a:xfrm>
            <a:off x="1571604" y="1714488"/>
            <a:ext cx="142876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1571604" y="4429132"/>
            <a:ext cx="142876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rot="5400000">
            <a:off x="-963651" y="2821777"/>
            <a:ext cx="5214974" cy="1588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428992" y="2643182"/>
            <a:ext cx="4286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Ось цилиндра</a:t>
            </a:r>
            <a:endParaRPr lang="ru-RU" sz="3200" dirty="0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rot="5400000">
            <a:off x="750067" y="3107529"/>
            <a:ext cx="2643206" cy="1588"/>
          </a:xfrm>
          <a:prstGeom prst="line">
            <a:avLst/>
          </a:prstGeom>
          <a:ln>
            <a:solidFill>
              <a:srgbClr val="30ED27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428992" y="3286124"/>
            <a:ext cx="3571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Высота цилиндра</a:t>
            </a:r>
            <a:endParaRPr lang="ru-RU" sz="3200" dirty="0"/>
          </a:p>
        </p:txBody>
      </p:sp>
      <p:cxnSp>
        <p:nvCxnSpPr>
          <p:cNvPr id="30" name="Прямая соединительная линия 29"/>
          <p:cNvCxnSpPr>
            <a:stCxn id="9" idx="2"/>
            <a:endCxn id="20" idx="0"/>
          </p:cNvCxnSpPr>
          <p:nvPr/>
        </p:nvCxnSpPr>
        <p:spPr>
          <a:xfrm rot="10800000" flipH="1">
            <a:off x="357158" y="1714489"/>
            <a:ext cx="1285884" cy="35719"/>
          </a:xfrm>
          <a:prstGeom prst="line">
            <a:avLst/>
          </a:prstGeom>
          <a:ln>
            <a:solidFill>
              <a:srgbClr val="AA1CEA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10800000" flipH="1">
            <a:off x="357158" y="4464851"/>
            <a:ext cx="1285884" cy="35719"/>
          </a:xfrm>
          <a:prstGeom prst="line">
            <a:avLst/>
          </a:prstGeom>
          <a:ln>
            <a:solidFill>
              <a:srgbClr val="AA1CEA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3428992" y="3915795"/>
            <a:ext cx="4286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Радиус цилиндра</a:t>
            </a:r>
            <a:endParaRPr lang="ru-RU" sz="3200" dirty="0"/>
          </a:p>
        </p:txBody>
      </p:sp>
      <p:sp>
        <p:nvSpPr>
          <p:cNvPr id="33" name="TextBox 32"/>
          <p:cNvSpPr txBox="1"/>
          <p:nvPr/>
        </p:nvSpPr>
        <p:spPr>
          <a:xfrm>
            <a:off x="3357554" y="4572008"/>
            <a:ext cx="57864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Площадь боковой поверхности цилиндра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357554" y="5715016"/>
            <a:ext cx="59293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Площадь полной поверхности цилиндра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 animBg="1"/>
      <p:bldP spid="9" grpId="0" animBg="1"/>
      <p:bldP spid="10" grpId="0" animBg="1"/>
      <p:bldP spid="12" grpId="0"/>
      <p:bldP spid="13" grpId="0"/>
      <p:bldP spid="19" grpId="0"/>
      <p:bldP spid="20" grpId="0" animBg="1"/>
      <p:bldP spid="21" grpId="0" animBg="1"/>
      <p:bldP spid="24" grpId="0"/>
      <p:bldP spid="28" grpId="0"/>
      <p:bldP spid="32" grpId="0"/>
      <p:bldP spid="33" grpId="0"/>
      <p:bldP spid="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Математический диктант.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>
              <a:buNone/>
            </a:pPr>
            <a:r>
              <a:rPr lang="ru-RU" dirty="0" smtClean="0"/>
              <a:t>1) Разверткой </a:t>
            </a:r>
            <a:r>
              <a:rPr lang="ru-RU" dirty="0" smtClean="0"/>
              <a:t>боковой поверхности конуса является  круговой сектор.</a:t>
            </a:r>
          </a:p>
          <a:p>
            <a:pPr lvl="0">
              <a:buNone/>
            </a:pPr>
            <a:r>
              <a:rPr lang="ru-RU" dirty="0" smtClean="0"/>
              <a:t>2) Тело</a:t>
            </a:r>
            <a:r>
              <a:rPr lang="ru-RU" dirty="0" smtClean="0"/>
              <a:t>, ограниченное конической поверхностью и кругом с границей L , называется конусом.</a:t>
            </a:r>
          </a:p>
          <a:p>
            <a:pPr lvl="0">
              <a:buNone/>
            </a:pPr>
            <a:r>
              <a:rPr lang="ru-RU" dirty="0" smtClean="0"/>
              <a:t>3) Образующая </a:t>
            </a:r>
            <a:r>
              <a:rPr lang="ru-RU" dirty="0" smtClean="0"/>
              <a:t>конуса меньше, чем его высота?</a:t>
            </a:r>
          </a:p>
          <a:p>
            <a:pPr lvl="0">
              <a:buNone/>
            </a:pPr>
            <a:r>
              <a:rPr lang="ru-RU" dirty="0" smtClean="0"/>
              <a:t>4) Площадь </a:t>
            </a:r>
            <a:r>
              <a:rPr lang="ru-RU" dirty="0" smtClean="0"/>
              <a:t>полной поверхности конуса </a:t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 S = </a:t>
            </a:r>
            <a:r>
              <a:rPr lang="ru-RU" dirty="0" err="1" smtClean="0"/>
              <a:t>πr</a:t>
            </a:r>
            <a:r>
              <a:rPr lang="ru-RU" dirty="0" smtClean="0"/>
              <a:t> ( </a:t>
            </a:r>
            <a:r>
              <a:rPr lang="en-US" dirty="0" smtClean="0"/>
              <a:t>l</a:t>
            </a:r>
            <a:r>
              <a:rPr lang="ru-RU" dirty="0" smtClean="0"/>
              <a:t> + </a:t>
            </a:r>
            <a:r>
              <a:rPr lang="ru-RU" dirty="0" err="1" smtClean="0"/>
              <a:t>r</a:t>
            </a:r>
            <a:r>
              <a:rPr lang="ru-RU" dirty="0" smtClean="0"/>
              <a:t> )</a:t>
            </a:r>
          </a:p>
          <a:p>
            <a:pPr lvl="0">
              <a:buNone/>
            </a:pPr>
            <a:r>
              <a:rPr lang="ru-RU" dirty="0" smtClean="0"/>
              <a:t>5) Основания </a:t>
            </a:r>
            <a:r>
              <a:rPr lang="ru-RU" dirty="0" smtClean="0"/>
              <a:t>усечённого конуса квадраты.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Самопроверка ответов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Ответы</a:t>
            </a:r>
            <a:r>
              <a:rPr lang="ru-RU" dirty="0" smtClean="0"/>
              <a:t>:</a:t>
            </a:r>
          </a:p>
          <a:p>
            <a:pPr lvl="0">
              <a:buNone/>
            </a:pPr>
            <a:r>
              <a:rPr lang="ru-RU" dirty="0" smtClean="0"/>
              <a:t>1) +</a:t>
            </a:r>
            <a:endParaRPr lang="ru-RU" dirty="0" smtClean="0"/>
          </a:p>
          <a:p>
            <a:pPr lvl="0">
              <a:buNone/>
            </a:pPr>
            <a:r>
              <a:rPr lang="ru-RU" dirty="0" smtClean="0"/>
              <a:t>2) +</a:t>
            </a:r>
            <a:endParaRPr lang="ru-RU" dirty="0" smtClean="0"/>
          </a:p>
          <a:p>
            <a:pPr lvl="0">
              <a:buNone/>
            </a:pPr>
            <a:r>
              <a:rPr lang="ru-RU" dirty="0" smtClean="0"/>
              <a:t>3) –</a:t>
            </a:r>
            <a:endParaRPr lang="ru-RU" dirty="0" smtClean="0"/>
          </a:p>
          <a:p>
            <a:pPr lvl="0">
              <a:buNone/>
            </a:pPr>
            <a:r>
              <a:rPr lang="ru-RU" dirty="0" smtClean="0"/>
              <a:t>4) </a:t>
            </a:r>
            <a:r>
              <a:rPr lang="en-US" dirty="0" smtClean="0"/>
              <a:t>+</a:t>
            </a:r>
            <a:endParaRPr lang="ru-RU" dirty="0" smtClean="0"/>
          </a:p>
          <a:p>
            <a:pPr lvl="0">
              <a:buNone/>
            </a:pPr>
            <a:r>
              <a:rPr lang="ru-RU" dirty="0" smtClean="0"/>
              <a:t>5) </a:t>
            </a:r>
            <a:r>
              <a:rPr lang="en-US" dirty="0" smtClean="0"/>
              <a:t>–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ru-RU" sz="3600" b="1" dirty="0"/>
              <a:t>Сравнительный анализ тел цилиндра и </a:t>
            </a:r>
            <a:r>
              <a:rPr lang="ru-RU" sz="3600" b="1" dirty="0" smtClean="0"/>
              <a:t>конуса</a:t>
            </a:r>
            <a:r>
              <a:rPr lang="ru-RU" sz="1400" dirty="0"/>
              <a:t/>
            </a:r>
            <a:br>
              <a:rPr lang="ru-RU" sz="1400" dirty="0"/>
            </a:br>
            <a:endParaRPr lang="ru-RU" dirty="0"/>
          </a:p>
        </p:txBody>
      </p:sp>
      <p:pic>
        <p:nvPicPr>
          <p:cNvPr id="4" name="Picture 12" descr="Картинка 62 из 1061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14348" y="1571611"/>
            <a:ext cx="2857520" cy="3695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4" descr="Картинка 143 из 476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57884" y="3143248"/>
            <a:ext cx="2888571" cy="32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открыт урок ТВ\ТВ000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728" y="571480"/>
            <a:ext cx="6353985" cy="56436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E:\открыт урок ТВ\ТВ000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57290" y="571480"/>
            <a:ext cx="6286544" cy="56458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E:\открыт урок ТВ\ТВ000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71604" y="785794"/>
            <a:ext cx="6103775" cy="56091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 algn="ctr"/>
            <a:r>
              <a:rPr lang="ru-RU" sz="3200" b="1" dirty="0">
                <a:solidFill>
                  <a:srgbClr val="FF0000"/>
                </a:solidFill>
              </a:rPr>
              <a:t>Задачи из открытого банка </a:t>
            </a:r>
            <a:r>
              <a:rPr lang="ru-RU" sz="3200" b="1" dirty="0" smtClean="0">
                <a:solidFill>
                  <a:srgbClr val="FF0000"/>
                </a:solidFill>
              </a:rPr>
              <a:t>данных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dirty="0" smtClean="0"/>
              <a:t>1вариант.</a:t>
            </a:r>
            <a:endParaRPr lang="ru-RU" dirty="0" smtClean="0"/>
          </a:p>
          <a:p>
            <a:pPr lvl="0">
              <a:buNone/>
            </a:pPr>
            <a:r>
              <a:rPr lang="ru-RU" dirty="0" smtClean="0"/>
              <a:t>1) Высота </a:t>
            </a:r>
            <a:r>
              <a:rPr lang="ru-RU" dirty="0" smtClean="0"/>
              <a:t>конуса равна 24, а диаметр основания – 20. Найдите образующую конуса.  </a:t>
            </a:r>
          </a:p>
          <a:p>
            <a:pPr lvl="0">
              <a:buNone/>
            </a:pPr>
            <a:r>
              <a:rPr lang="ru-RU" dirty="0" smtClean="0"/>
              <a:t>2) Площадь </a:t>
            </a:r>
            <a:r>
              <a:rPr lang="ru-RU" dirty="0" smtClean="0"/>
              <a:t>боковой поверхности цилиндра равна 16 </a:t>
            </a:r>
            <a:r>
              <a:rPr lang="ru-RU" dirty="0" err="1" smtClean="0"/>
              <a:t>π</a:t>
            </a:r>
            <a:r>
              <a:rPr lang="ru-RU" dirty="0" smtClean="0"/>
              <a:t>, а диаметр основания – 8. Найдите высоту цилиндра. 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 algn="ctr">
              <a:buNone/>
            </a:pPr>
            <a:r>
              <a:rPr lang="ru-RU" dirty="0" smtClean="0"/>
              <a:t>2 вариант</a:t>
            </a:r>
            <a:r>
              <a:rPr lang="ru-RU" dirty="0" smtClean="0"/>
              <a:t>.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1) Высота </a:t>
            </a:r>
            <a:r>
              <a:rPr lang="ru-RU" dirty="0" smtClean="0"/>
              <a:t>конуса равна 7, а диаметр основания – 48. Найдите образующую конуса. </a:t>
            </a:r>
          </a:p>
          <a:p>
            <a:pPr>
              <a:buNone/>
            </a:pPr>
            <a:r>
              <a:rPr lang="ru-RU" dirty="0" smtClean="0"/>
              <a:t>2) Площадь </a:t>
            </a:r>
            <a:r>
              <a:rPr lang="ru-RU" dirty="0" smtClean="0"/>
              <a:t>боковой поверхности цилиндра равна 64 </a:t>
            </a:r>
            <a:r>
              <a:rPr lang="ru-RU" dirty="0" err="1" smtClean="0"/>
              <a:t>π</a:t>
            </a:r>
            <a:r>
              <a:rPr lang="ru-RU" dirty="0" smtClean="0"/>
              <a:t>, а диаметр основания – 8. Найдите высоту цилиндра.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159</Words>
  <PresentationFormat>Экран (4:3)</PresentationFormat>
  <Paragraphs>37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Тема:  «Цилиндр» и «Конус», </vt:lpstr>
      <vt:lpstr>Слайд 2</vt:lpstr>
      <vt:lpstr>Математический диктант.</vt:lpstr>
      <vt:lpstr>Самопроверка ответов</vt:lpstr>
      <vt:lpstr>Сравнительный анализ тел цилиндра и конуса </vt:lpstr>
      <vt:lpstr>Слайд 6</vt:lpstr>
      <vt:lpstr>Слайд 7</vt:lpstr>
      <vt:lpstr>Слайд 8</vt:lpstr>
      <vt:lpstr>Задачи из открытого банка данных</vt:lpstr>
      <vt:lpstr>Решение С2  </vt:lpstr>
      <vt:lpstr>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Учитель</cp:lastModifiedBy>
  <cp:revision>31</cp:revision>
  <dcterms:modified xsi:type="dcterms:W3CDTF">2012-02-15T19:41:06Z</dcterms:modified>
</cp:coreProperties>
</file>