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59" r:id="rId4"/>
    <p:sldId id="275" r:id="rId5"/>
    <p:sldId id="263" r:id="rId6"/>
    <p:sldId id="261" r:id="rId7"/>
    <p:sldId id="268" r:id="rId8"/>
    <p:sldId id="269" r:id="rId9"/>
    <p:sldId id="270" r:id="rId10"/>
    <p:sldId id="271" r:id="rId11"/>
    <p:sldId id="272" r:id="rId12"/>
    <p:sldId id="264" r:id="rId13"/>
    <p:sldId id="265" r:id="rId14"/>
    <p:sldId id="273" r:id="rId15"/>
    <p:sldId id="274" r:id="rId16"/>
    <p:sldId id="266" r:id="rId17"/>
    <p:sldId id="267" r:id="rId18"/>
    <p:sldId id="276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BF8DBF-B957-43AA-A781-6396E94F7402}" type="doc">
      <dgm:prSet loTypeId="urn:microsoft.com/office/officeart/2005/8/layout/pyramid2" loCatId="list" qsTypeId="urn:microsoft.com/office/officeart/2005/8/quickstyle/simple3" qsCatId="simple" csTypeId="urn:microsoft.com/office/officeart/2005/8/colors/accent1_2" csCatId="accent1" phldr="1"/>
      <dgm:spPr/>
    </dgm:pt>
    <dgm:pt modelId="{17B45F5D-675B-4ACD-B10F-4ABBE4BBECE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Автоматическое распределение УН</a:t>
          </a:r>
        </a:p>
      </dgm:t>
    </dgm:pt>
    <dgm:pt modelId="{D103DB74-8335-4AAC-B806-953B640A64E7}" type="parTrans" cxnId="{FF3B5BDC-BDA9-4301-81BD-C58480DD76AB}">
      <dgm:prSet/>
      <dgm:spPr/>
      <dgm:t>
        <a:bodyPr/>
        <a:lstStyle/>
        <a:p>
          <a:endParaRPr lang="ru-RU"/>
        </a:p>
      </dgm:t>
    </dgm:pt>
    <dgm:pt modelId="{341E9039-9C0A-458E-AE5C-BB65C5298586}" type="sibTrans" cxnId="{FF3B5BDC-BDA9-4301-81BD-C58480DD76AB}">
      <dgm:prSet/>
      <dgm:spPr/>
      <dgm:t>
        <a:bodyPr/>
        <a:lstStyle/>
        <a:p>
          <a:endParaRPr lang="ru-RU"/>
        </a:p>
      </dgm:t>
    </dgm:pt>
    <dgm:pt modelId="{9B19ACCC-B969-49A0-BB59-5C5286F69501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Размещение документов по итогам обучения </a:t>
          </a:r>
        </a:p>
      </dgm:t>
    </dgm:pt>
    <dgm:pt modelId="{C3893D96-A9A3-448A-8FB2-886994121581}" type="parTrans" cxnId="{36CE92F1-E56B-4332-87F3-A0421B0AD0EA}">
      <dgm:prSet/>
      <dgm:spPr/>
      <dgm:t>
        <a:bodyPr/>
        <a:lstStyle/>
        <a:p>
          <a:endParaRPr lang="ru-RU"/>
        </a:p>
      </dgm:t>
    </dgm:pt>
    <dgm:pt modelId="{0F1B83A2-E931-4F55-8AD2-AE800F7EDD79}" type="sibTrans" cxnId="{36CE92F1-E56B-4332-87F3-A0421B0AD0EA}">
      <dgm:prSet/>
      <dgm:spPr/>
      <dgm:t>
        <a:bodyPr/>
        <a:lstStyle/>
        <a:p>
          <a:endParaRPr lang="ru-RU"/>
        </a:p>
      </dgm:t>
    </dgm:pt>
    <dgm:pt modelId="{641C5707-3929-484C-A1A9-F9E715638BCA}">
      <dgm:prSet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Анкетирование кандидатов</a:t>
          </a:r>
        </a:p>
      </dgm:t>
    </dgm:pt>
    <dgm:pt modelId="{7AD27971-7A9C-4474-A719-07609E717862}" type="parTrans" cxnId="{67EADA60-4F7A-420E-B3CE-358BB3BDBB84}">
      <dgm:prSet/>
      <dgm:spPr/>
      <dgm:t>
        <a:bodyPr/>
        <a:lstStyle/>
        <a:p>
          <a:endParaRPr lang="ru-RU"/>
        </a:p>
      </dgm:t>
    </dgm:pt>
    <dgm:pt modelId="{5A77DBFD-BD3D-48ED-AD5E-C48738FD4ABE}" type="sibTrans" cxnId="{67EADA60-4F7A-420E-B3CE-358BB3BDBB84}">
      <dgm:prSet/>
      <dgm:spPr/>
      <dgm:t>
        <a:bodyPr/>
        <a:lstStyle/>
        <a:p>
          <a:endParaRPr lang="ru-RU"/>
        </a:p>
      </dgm:t>
    </dgm:pt>
    <dgm:pt modelId="{E770B3E8-9008-4291-9694-86612A3C24EA}">
      <dgm:prSet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Подача заявлений и запись на курсы</a:t>
          </a:r>
        </a:p>
      </dgm:t>
    </dgm:pt>
    <dgm:pt modelId="{8877CAAE-EDC9-4B7A-B799-A47B79B8C345}" type="parTrans" cxnId="{47AECDC7-F489-4669-876A-7DE7F7AA0F56}">
      <dgm:prSet/>
      <dgm:spPr/>
      <dgm:t>
        <a:bodyPr/>
        <a:lstStyle/>
        <a:p>
          <a:endParaRPr lang="ru-RU"/>
        </a:p>
      </dgm:t>
    </dgm:pt>
    <dgm:pt modelId="{9032511E-6D83-4E0B-943F-C32E336B600F}" type="sibTrans" cxnId="{47AECDC7-F489-4669-876A-7DE7F7AA0F56}">
      <dgm:prSet/>
      <dgm:spPr/>
      <dgm:t>
        <a:bodyPr/>
        <a:lstStyle/>
        <a:p>
          <a:endParaRPr lang="ru-RU"/>
        </a:p>
      </dgm:t>
    </dgm:pt>
    <dgm:pt modelId="{DA7EFC96-D66A-45EA-9105-CA69248A77EB}" type="pres">
      <dgm:prSet presAssocID="{99BF8DBF-B957-43AA-A781-6396E94F7402}" presName="compositeShape" presStyleCnt="0">
        <dgm:presLayoutVars>
          <dgm:dir/>
          <dgm:resizeHandles/>
        </dgm:presLayoutVars>
      </dgm:prSet>
      <dgm:spPr/>
    </dgm:pt>
    <dgm:pt modelId="{476627CD-A204-4D7B-A477-A4170878E513}" type="pres">
      <dgm:prSet presAssocID="{99BF8DBF-B957-43AA-A781-6396E94F7402}" presName="pyramid" presStyleLbl="node1" presStyleIdx="0" presStyleCnt="1" custLinFactNeighborX="-7594"/>
      <dgm:spPr/>
    </dgm:pt>
    <dgm:pt modelId="{F1942A89-44B2-46DE-ABF8-8F229782990D}" type="pres">
      <dgm:prSet presAssocID="{99BF8DBF-B957-43AA-A781-6396E94F7402}" presName="theList" presStyleCnt="0"/>
      <dgm:spPr/>
    </dgm:pt>
    <dgm:pt modelId="{B5E114B7-9D97-4430-9865-1E536E1873B4}" type="pres">
      <dgm:prSet presAssocID="{641C5707-3929-484C-A1A9-F9E715638BCA}" presName="aNode" presStyleLbl="fgAcc1" presStyleIdx="0" presStyleCnt="4" custScaleX="133496" custLinFactNeighborX="7633" custLinFactNeighborY="-25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45C8EA-C855-4170-A868-5BC0B1175F1E}" type="pres">
      <dgm:prSet presAssocID="{641C5707-3929-484C-A1A9-F9E715638BCA}" presName="aSpace" presStyleCnt="0"/>
      <dgm:spPr/>
    </dgm:pt>
    <dgm:pt modelId="{320DF102-A053-4C1C-9C3E-1E06F4AA4FDC}" type="pres">
      <dgm:prSet presAssocID="{17B45F5D-675B-4ACD-B10F-4ABBE4BBECE0}" presName="aNode" presStyleLbl="fgAcc1" presStyleIdx="1" presStyleCnt="4" custScaleX="132827" custLinFactNeighborX="7298" custLinFactNeighborY="82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EF34A-0F7E-43F3-9A0D-5F5EE8E90696}" type="pres">
      <dgm:prSet presAssocID="{17B45F5D-675B-4ACD-B10F-4ABBE4BBECE0}" presName="aSpace" presStyleCnt="0"/>
      <dgm:spPr/>
    </dgm:pt>
    <dgm:pt modelId="{6E1E4AF1-D013-4E79-9184-95964E53C985}" type="pres">
      <dgm:prSet presAssocID="{E770B3E8-9008-4291-9694-86612A3C24EA}" presName="aNode" presStyleLbl="fgAcc1" presStyleIdx="2" presStyleCnt="4" custScaleX="131407" custLinFactNeighborX="6588" custLinFactNeighborY="-42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3F5716-8A45-4C5B-9842-22ED6B89A499}" type="pres">
      <dgm:prSet presAssocID="{E770B3E8-9008-4291-9694-86612A3C24EA}" presName="aSpace" presStyleCnt="0"/>
      <dgm:spPr/>
    </dgm:pt>
    <dgm:pt modelId="{83ABC6B4-A9D6-41E6-AEE4-6FE9BDFDAF4B}" type="pres">
      <dgm:prSet presAssocID="{9B19ACCC-B969-49A0-BB59-5C5286F69501}" presName="aNode" presStyleLbl="fgAcc1" presStyleIdx="3" presStyleCnt="4" custScaleX="129028" custLinFactNeighborX="5399" custLinFactNeighborY="-82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B3BF16-FD9F-4FD0-B767-C67990DCA19D}" type="pres">
      <dgm:prSet presAssocID="{9B19ACCC-B969-49A0-BB59-5C5286F69501}" presName="aSpace" presStyleCnt="0"/>
      <dgm:spPr/>
    </dgm:pt>
  </dgm:ptLst>
  <dgm:cxnLst>
    <dgm:cxn modelId="{D288FA83-D5A2-45B0-9688-690762394E7B}" type="presOf" srcId="{641C5707-3929-484C-A1A9-F9E715638BCA}" destId="{B5E114B7-9D97-4430-9865-1E536E1873B4}" srcOrd="0" destOrd="0" presId="urn:microsoft.com/office/officeart/2005/8/layout/pyramid2"/>
    <dgm:cxn modelId="{14687903-A8F2-4A12-AF63-A4EC9135C78A}" type="presOf" srcId="{E770B3E8-9008-4291-9694-86612A3C24EA}" destId="{6E1E4AF1-D013-4E79-9184-95964E53C985}" srcOrd="0" destOrd="0" presId="urn:microsoft.com/office/officeart/2005/8/layout/pyramid2"/>
    <dgm:cxn modelId="{67EADA60-4F7A-420E-B3CE-358BB3BDBB84}" srcId="{99BF8DBF-B957-43AA-A781-6396E94F7402}" destId="{641C5707-3929-484C-A1A9-F9E715638BCA}" srcOrd="0" destOrd="0" parTransId="{7AD27971-7A9C-4474-A719-07609E717862}" sibTransId="{5A77DBFD-BD3D-48ED-AD5E-C48738FD4ABE}"/>
    <dgm:cxn modelId="{9E334655-E74E-4896-9A8E-7BFAB48295E9}" type="presOf" srcId="{17B45F5D-675B-4ACD-B10F-4ABBE4BBECE0}" destId="{320DF102-A053-4C1C-9C3E-1E06F4AA4FDC}" srcOrd="0" destOrd="0" presId="urn:microsoft.com/office/officeart/2005/8/layout/pyramid2"/>
    <dgm:cxn modelId="{60EBDD70-8702-4E98-84E3-B51D4F2C3CC8}" type="presOf" srcId="{9B19ACCC-B969-49A0-BB59-5C5286F69501}" destId="{83ABC6B4-A9D6-41E6-AEE4-6FE9BDFDAF4B}" srcOrd="0" destOrd="0" presId="urn:microsoft.com/office/officeart/2005/8/layout/pyramid2"/>
    <dgm:cxn modelId="{592CF190-1FD1-4842-B6E8-1EC5C50E750A}" type="presOf" srcId="{99BF8DBF-B957-43AA-A781-6396E94F7402}" destId="{DA7EFC96-D66A-45EA-9105-CA69248A77EB}" srcOrd="0" destOrd="0" presId="urn:microsoft.com/office/officeart/2005/8/layout/pyramid2"/>
    <dgm:cxn modelId="{36CE92F1-E56B-4332-87F3-A0421B0AD0EA}" srcId="{99BF8DBF-B957-43AA-A781-6396E94F7402}" destId="{9B19ACCC-B969-49A0-BB59-5C5286F69501}" srcOrd="3" destOrd="0" parTransId="{C3893D96-A9A3-448A-8FB2-886994121581}" sibTransId="{0F1B83A2-E931-4F55-8AD2-AE800F7EDD79}"/>
    <dgm:cxn modelId="{47AECDC7-F489-4669-876A-7DE7F7AA0F56}" srcId="{99BF8DBF-B957-43AA-A781-6396E94F7402}" destId="{E770B3E8-9008-4291-9694-86612A3C24EA}" srcOrd="2" destOrd="0" parTransId="{8877CAAE-EDC9-4B7A-B799-A47B79B8C345}" sibTransId="{9032511E-6D83-4E0B-943F-C32E336B600F}"/>
    <dgm:cxn modelId="{FF3B5BDC-BDA9-4301-81BD-C58480DD76AB}" srcId="{99BF8DBF-B957-43AA-A781-6396E94F7402}" destId="{17B45F5D-675B-4ACD-B10F-4ABBE4BBECE0}" srcOrd="1" destOrd="0" parTransId="{D103DB74-8335-4AAC-B806-953B640A64E7}" sibTransId="{341E9039-9C0A-458E-AE5C-BB65C5298586}"/>
    <dgm:cxn modelId="{5B07AB66-A0F1-4380-8AA3-55A14674C96B}" type="presParOf" srcId="{DA7EFC96-D66A-45EA-9105-CA69248A77EB}" destId="{476627CD-A204-4D7B-A477-A4170878E513}" srcOrd="0" destOrd="0" presId="urn:microsoft.com/office/officeart/2005/8/layout/pyramid2"/>
    <dgm:cxn modelId="{2B097E63-6648-4A14-B5A6-B5A268F6376C}" type="presParOf" srcId="{DA7EFC96-D66A-45EA-9105-CA69248A77EB}" destId="{F1942A89-44B2-46DE-ABF8-8F229782990D}" srcOrd="1" destOrd="0" presId="urn:microsoft.com/office/officeart/2005/8/layout/pyramid2"/>
    <dgm:cxn modelId="{8100E656-2F91-49CD-BFBB-11BC119149E2}" type="presParOf" srcId="{F1942A89-44B2-46DE-ABF8-8F229782990D}" destId="{B5E114B7-9D97-4430-9865-1E536E1873B4}" srcOrd="0" destOrd="0" presId="urn:microsoft.com/office/officeart/2005/8/layout/pyramid2"/>
    <dgm:cxn modelId="{528C0755-A913-486C-849D-E5FC4C96CC58}" type="presParOf" srcId="{F1942A89-44B2-46DE-ABF8-8F229782990D}" destId="{C145C8EA-C855-4170-A868-5BC0B1175F1E}" srcOrd="1" destOrd="0" presId="urn:microsoft.com/office/officeart/2005/8/layout/pyramid2"/>
    <dgm:cxn modelId="{1859C599-2D2D-4BE4-A0F0-D1DDD3DC0F5D}" type="presParOf" srcId="{F1942A89-44B2-46DE-ABF8-8F229782990D}" destId="{320DF102-A053-4C1C-9C3E-1E06F4AA4FDC}" srcOrd="2" destOrd="0" presId="urn:microsoft.com/office/officeart/2005/8/layout/pyramid2"/>
    <dgm:cxn modelId="{E0101D9A-A2B7-4B5D-B7A3-0C0088AB1DD6}" type="presParOf" srcId="{F1942A89-44B2-46DE-ABF8-8F229782990D}" destId="{36BEF34A-0F7E-43F3-9A0D-5F5EE8E90696}" srcOrd="3" destOrd="0" presId="urn:microsoft.com/office/officeart/2005/8/layout/pyramid2"/>
    <dgm:cxn modelId="{5C95821B-541B-4B35-BCEB-FBFBA16B53D5}" type="presParOf" srcId="{F1942A89-44B2-46DE-ABF8-8F229782990D}" destId="{6E1E4AF1-D013-4E79-9184-95964E53C985}" srcOrd="4" destOrd="0" presId="urn:microsoft.com/office/officeart/2005/8/layout/pyramid2"/>
    <dgm:cxn modelId="{8456F70C-3F60-4C84-ABD0-A8BEC4869E2E}" type="presParOf" srcId="{F1942A89-44B2-46DE-ABF8-8F229782990D}" destId="{213F5716-8A45-4C5B-9842-22ED6B89A499}" srcOrd="5" destOrd="0" presId="urn:microsoft.com/office/officeart/2005/8/layout/pyramid2"/>
    <dgm:cxn modelId="{B8E3F0F0-F61F-448A-A2D7-DD487A7C75BA}" type="presParOf" srcId="{F1942A89-44B2-46DE-ABF8-8F229782990D}" destId="{83ABC6B4-A9D6-41E6-AEE4-6FE9BDFDAF4B}" srcOrd="6" destOrd="0" presId="urn:microsoft.com/office/officeart/2005/8/layout/pyramid2"/>
    <dgm:cxn modelId="{E2D4454E-5A17-4EE5-8FA0-A78CE2DA3131}" type="presParOf" srcId="{F1942A89-44B2-46DE-ABF8-8F229782990D}" destId="{4EB3BF16-FD9F-4FD0-B767-C67990DCA19D}" srcOrd="7" destOrd="0" presId="urn:microsoft.com/office/officeart/2005/8/layout/pyramid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8AA8517-BC91-4955-8F18-731844D25D99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5C4F44A-3005-44DB-BF9C-7FB7471EA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A8517-BC91-4955-8F18-731844D25D99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C4F44A-3005-44DB-BF9C-7FB7471EA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A8517-BC91-4955-8F18-731844D25D99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C4F44A-3005-44DB-BF9C-7FB7471EA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A8517-BC91-4955-8F18-731844D25D99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C4F44A-3005-44DB-BF9C-7FB7471EA8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A8517-BC91-4955-8F18-731844D25D99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C4F44A-3005-44DB-BF9C-7FB7471EA8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A8517-BC91-4955-8F18-731844D25D99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C4F44A-3005-44DB-BF9C-7FB7471EA8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A8517-BC91-4955-8F18-731844D25D99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C4F44A-3005-44DB-BF9C-7FB7471EA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A8517-BC91-4955-8F18-731844D25D99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C4F44A-3005-44DB-BF9C-7FB7471EA8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A8517-BC91-4955-8F18-731844D25D99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C4F44A-3005-44DB-BF9C-7FB7471EA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8AA8517-BC91-4955-8F18-731844D25D99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C4F44A-3005-44DB-BF9C-7FB7471EA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8AA8517-BC91-4955-8F18-731844D25D99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5C4F44A-3005-44DB-BF9C-7FB7471EA8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8AA8517-BC91-4955-8F18-731844D25D99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5C4F44A-3005-44DB-BF9C-7FB7471EA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Персонифицированная система повышения квалификации</a:t>
            </a:r>
            <a:br>
              <a:rPr lang="ru-RU" dirty="0" smtClean="0"/>
            </a:br>
            <a:r>
              <a:rPr lang="ru-RU" dirty="0" smtClean="0"/>
              <a:t> работников образования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4929198"/>
            <a:ext cx="6400800" cy="1600200"/>
          </a:xfrm>
        </p:spPr>
        <p:txBody>
          <a:bodyPr/>
          <a:lstStyle/>
          <a:p>
            <a:pPr algn="r"/>
            <a:r>
              <a:rPr lang="ru-RU" dirty="0" smtClean="0"/>
              <a:t>Е.Н.Муратова, Н.Г. Романова </a:t>
            </a:r>
          </a:p>
          <a:p>
            <a:pPr algn="r"/>
            <a:r>
              <a:rPr lang="ru-RU" dirty="0" smtClean="0"/>
              <a:t>методисты УМС ИМО УО г. Казани по Советскому району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Подача заявления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Действие- Сохранить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1316767"/>
            <a:ext cx="5760640" cy="2070389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Действие - Подать заявление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342" y="4005066"/>
            <a:ext cx="5908658" cy="193627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79512" y="1508787"/>
            <a:ext cx="27521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Результат сохранения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(Сохранить)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7" y="4101078"/>
            <a:ext cx="252028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Результат записи в группу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(Подать заявление)</a:t>
            </a:r>
          </a:p>
        </p:txBody>
      </p:sp>
      <p:sp>
        <p:nvSpPr>
          <p:cNvPr id="9" name="Выноска со стрелкой вправо 8"/>
          <p:cNvSpPr/>
          <p:nvPr/>
        </p:nvSpPr>
        <p:spPr>
          <a:xfrm>
            <a:off x="251520" y="1412777"/>
            <a:ext cx="3024336" cy="1248139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5280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Выноска со стрелкой вправо 9"/>
          <p:cNvSpPr/>
          <p:nvPr/>
        </p:nvSpPr>
        <p:spPr>
          <a:xfrm>
            <a:off x="251520" y="4197085"/>
            <a:ext cx="3024336" cy="1248139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5280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Действие - Удалить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1" y="1412776"/>
            <a:ext cx="4390703" cy="326436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Подача заявления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(записаться на другие курсы)</a:t>
            </a:r>
          </a:p>
        </p:txBody>
      </p:sp>
      <p:pic>
        <p:nvPicPr>
          <p:cNvPr id="6" name="Рисунок 5" descr="Действие - Удалить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2223" y="2557364"/>
            <a:ext cx="4176464" cy="310508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 итогам  обучения  в ЛК формируется история о повышении квалификации:  - период обучения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тип и номер документа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заявление с указанием темы курсов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ЭТАП: Подача заявления и запись на курсы.</a:t>
            </a:r>
            <a:endParaRPr lang="ru-RU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Оператор организации:</a:t>
            </a:r>
          </a:p>
          <a:p>
            <a:pPr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-осуществление информационно-консультационного сопровождения по формированию заявок в системе.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-согласование временного отказа (перераспределение УН)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/>
              </a:rPr>
              <a:t>ЭТАП: Подача заявления и запись на курсы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endParaRPr lang="ru-RU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77899" y="68627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0" dirty="0" smtClean="0">
                <a:solidFill>
                  <a:srgbClr val="FF0000"/>
                </a:solidFill>
                <a:effectLst/>
              </a:rPr>
              <a:t>ЭТАП: Подача заявления и запись на курсы. Оператор организации</a:t>
            </a:r>
            <a:endParaRPr lang="ru-RU" sz="2800" b="0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93782"/>
            <a:ext cx="6975792" cy="324364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547665" y="4437427"/>
            <a:ext cx="62557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подтверждение списков кандидатов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мониторинг присвоения УН и статуса «Отказ»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отображение текущих статусов заявлений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отображение причин статуса «Отказ»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возможность просмотра заявлений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подтверждение прохождения ПК</a:t>
            </a:r>
            <a:endParaRPr lang="ru-RU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33937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14282" y="260648"/>
            <a:ext cx="8822214" cy="1248139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effectLst/>
              </a:rPr>
              <a:t>ЭТАП: Подача заявления и запись на курсы. Оператор организации</a:t>
            </a:r>
            <a:endParaRPr lang="ru-RU" sz="28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604798"/>
            <a:ext cx="7204325" cy="362434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52051" y="5541235"/>
            <a:ext cx="70638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Перераспредение</a:t>
            </a:r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ru-RU" sz="20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УН </a:t>
            </a:r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– </a:t>
            </a:r>
          </a:p>
          <a:p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при </a:t>
            </a:r>
            <a:r>
              <a:rPr lang="ru-RU" sz="20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наличии свободных </a:t>
            </a:r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присвоение </a:t>
            </a:r>
            <a:r>
              <a:rPr lang="ru-RU" sz="20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УН </a:t>
            </a:r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другим педагогам</a:t>
            </a:r>
            <a:endParaRPr lang="ru-RU" sz="20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36141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По окончании курсов повышения квалификации</a:t>
            </a:r>
          </a:p>
          <a:p>
            <a:pPr>
              <a:buNone/>
            </a:pP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Работники образования в ЛК проставляет:</a:t>
            </a:r>
          </a:p>
          <a:p>
            <a:pPr>
              <a:buNone/>
            </a:pP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1.Год прохождения курсовой подготовки</a:t>
            </a: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 Место прохождения курсовой подготовки</a:t>
            </a: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3.Тематика курсовой подготовки</a:t>
            </a:r>
          </a:p>
          <a:p>
            <a:pPr>
              <a:buNone/>
            </a:pP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Предоставляет оператору организации документ о курсовой подготовке.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3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100" b="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ЭТАП: Размещение документов по итогам обучения </a:t>
            </a:r>
            <a:r>
              <a:rPr lang="ru-RU" sz="4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4400" b="0" dirty="0" smtClean="0">
                <a:solidFill>
                  <a:srgbClr val="FF0000"/>
                </a:solidFill>
                <a:effectLst/>
              </a:rPr>
            </a:br>
            <a:endParaRPr lang="ru-RU" b="0" dirty="0">
              <a:effectLst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Оператор организации:</a:t>
            </a:r>
          </a:p>
          <a:p>
            <a:pPr>
              <a:buNone/>
            </a:pPr>
            <a:r>
              <a:rPr lang="ru-RU" dirty="0" smtClean="0"/>
              <a:t>Контролирует размещение сведений  и изменение данных о повышении квалификации работников образования данной организации, внесенных в </a:t>
            </a:r>
            <a:r>
              <a:rPr lang="ru-RU" smtClean="0"/>
              <a:t>электронную систему.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ЭТАП: Размещение документов по итогам обучения</a:t>
            </a:r>
            <a:endParaRPr lang="ru-RU" sz="2800" dirty="0"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VIDEO\Desktop\электронное правительство\по предметам для оператора ОО и МР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57275" y="-566738"/>
            <a:ext cx="11258550" cy="7991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IDEO\Desktop\электронное правительство\по предметам_для педагога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08900" y="428604"/>
            <a:ext cx="6926200" cy="5578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70975"/>
            <a:ext cx="1472128" cy="452543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Нормативные документы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913" y="1220756"/>
            <a:ext cx="6337523" cy="2352677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838" y="3766427"/>
            <a:ext cx="7461275" cy="2229981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056227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6780765"/>
              </p:ext>
            </p:extLst>
          </p:nvPr>
        </p:nvGraphicFramePr>
        <p:xfrm>
          <a:off x="2428860" y="1500174"/>
          <a:ext cx="5472608" cy="5088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Этапы на портале 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edu.tatar.ru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15-22 декабря 2015 года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ЭТАП: Подача заявления и запись на курсы.</a:t>
            </a:r>
            <a:endParaRPr lang="ru-RU" sz="2800" dirty="0"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4638"/>
            <a:ext cx="8229600" cy="65808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ЭТАП: Подача заявления и запись на курсы.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5" y="3929066"/>
            <a:ext cx="363041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заявлений доступна 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распределения УН. </a:t>
            </a:r>
          </a:p>
          <a:p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144000">
              <a:buFont typeface="Arial" pitchFamily="34" charset="0"/>
              <a:buChar char="•"/>
            </a:pP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928670"/>
            <a:ext cx="6858048" cy="235745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4" y="2714620"/>
            <a:ext cx="5572164" cy="4143380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321859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Работники образования в ЛК могут:</a:t>
            </a:r>
          </a:p>
          <a:p>
            <a:pPr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1. Формировать заявление на ПК по установленной форме в указанием уникального номера (УН).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Записаться в группу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Отказаться от заявления с указанием причины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Просмотреть заявление</a:t>
            </a:r>
          </a:p>
          <a:p>
            <a:pPr>
              <a:buNone/>
            </a:pP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ЭТАП: Подача заявления и запись на курсы. </a:t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>ЭТАП: Подача заявления и запись на курсы.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285984" y="6000768"/>
            <a:ext cx="6696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Подать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- переход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 подачу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заявления и запись на курсы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85860"/>
            <a:ext cx="5000628" cy="264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28" y="1214422"/>
            <a:ext cx="4143372" cy="4857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5371110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Подача заявлений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43570" y="1796821"/>
            <a:ext cx="33209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Заполнение полей заявления</a:t>
            </a:r>
          </a:p>
          <a:p>
            <a:endParaRPr lang="ru-RU" dirty="0"/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Выбор курса согласно должности и предмета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Выбор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группы   </a:t>
            </a:r>
            <a:endParaRPr lang="ru-RU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Запись в группу (выбрать)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ru-RU" dirty="0"/>
          </a:p>
        </p:txBody>
      </p:sp>
      <p:pic>
        <p:nvPicPr>
          <p:cNvPr id="7" name="Содержимое 6" descr="Запись в группу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220757"/>
            <a:ext cx="4963422" cy="5494391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33064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r>
              <a:rPr lang="ru-RU" sz="3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Подача заявления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8024" y="1988841"/>
            <a:ext cx="41044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ЛК  формируется запись </a:t>
            </a: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 выбранной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группе.  </a:t>
            </a:r>
          </a:p>
          <a:p>
            <a:endParaRPr lang="ru-RU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Запись можно –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удалить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конкретизировать (подробнее)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сохранить до принятия решения или отменить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записаться на обучение(Подать заявление)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" name="Содержимое 6" descr="Результат записи в группу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3" y="1316768"/>
            <a:ext cx="4627547" cy="525550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742277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68</TotalTime>
  <Words>386</Words>
  <Application>Microsoft Office PowerPoint</Application>
  <PresentationFormat>Экран (4:3)</PresentationFormat>
  <Paragraphs>81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Открытая</vt:lpstr>
      <vt:lpstr>Персонифицированная система повышения квалификации  работников образования</vt:lpstr>
      <vt:lpstr>Нормативные документы</vt:lpstr>
      <vt:lpstr>Этапы на портале edu.tatar.ru</vt:lpstr>
      <vt:lpstr>ЭТАП: Подача заявления и запись на курсы.</vt:lpstr>
      <vt:lpstr>ЭТАП: Подача заявления и запись на курсы.</vt:lpstr>
      <vt:lpstr>ЭТАП: Подача заявления и запись на курсы.  </vt:lpstr>
      <vt:lpstr>ЭТАП: Подача заявления и запись на курсы.</vt:lpstr>
      <vt:lpstr>Подача заявлений</vt:lpstr>
      <vt:lpstr>Подача заявления</vt:lpstr>
      <vt:lpstr>Подача заявления</vt:lpstr>
      <vt:lpstr>Подача заявления (записаться на другие курсы)</vt:lpstr>
      <vt:lpstr>ЭТАП: Подача заявления и запись на курсы.</vt:lpstr>
      <vt:lpstr>ЭТАП: Подача заявления и запись на курсы.</vt:lpstr>
      <vt:lpstr>ЭТАП: Подача заявления и запись на курсы. Оператор организации</vt:lpstr>
      <vt:lpstr>ЭТАП: Подача заявления и запись на курсы. Оператор организации</vt:lpstr>
      <vt:lpstr> ЭТАП: Размещение документов по итогам обучения  </vt:lpstr>
      <vt:lpstr>ЭТАП: Размещение документов по итогам обучения</vt:lpstr>
      <vt:lpstr>Слайд 18</vt:lpstr>
      <vt:lpstr>Слайд 19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Персонифицированная система повышения квалификации  работников образования</dc:title>
  <dc:creator>Аттестация</dc:creator>
  <cp:lastModifiedBy>Аттестация</cp:lastModifiedBy>
  <cp:revision>9</cp:revision>
  <dcterms:created xsi:type="dcterms:W3CDTF">2015-12-08T10:45:44Z</dcterms:created>
  <dcterms:modified xsi:type="dcterms:W3CDTF">2015-12-08T12:00:11Z</dcterms:modified>
</cp:coreProperties>
</file>