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9" r:id="rId4"/>
    <p:sldId id="260" r:id="rId5"/>
    <p:sldId id="262" r:id="rId6"/>
    <p:sldId id="268" r:id="rId7"/>
    <p:sldId id="269" r:id="rId8"/>
    <p:sldId id="271" r:id="rId9"/>
    <p:sldId id="272" r:id="rId10"/>
    <p:sldId id="266" r:id="rId11"/>
    <p:sldId id="264" r:id="rId12"/>
    <p:sldId id="273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63" r:id="rId29"/>
    <p:sldId id="267" r:id="rId30"/>
    <p:sldId id="265" r:id="rId31"/>
  </p:sldIdLst>
  <p:sldSz cx="9144000" cy="6858000" type="screen4x3"/>
  <p:notesSz cx="6858000" cy="9144000"/>
  <p:custDataLst>
    <p:tags r:id="rId3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28.01.2019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28.01.2019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28.01.2019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28.01.2019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28.01.2019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28.01.2019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28.01.2019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crazy_frog-tatarskiy_frog_pod_russkuiu_narodnuiu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619672" y="1989137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Урок математики во 2 А классе</a:t>
            </a:r>
          </a:p>
          <a:p>
            <a:r>
              <a:rPr lang="ru-RU" b="1" dirty="0">
                <a:solidFill>
                  <a:schemeClr val="tx1"/>
                </a:solidFill>
              </a:rPr>
              <a:t>п</a:t>
            </a:r>
            <a:r>
              <a:rPr lang="ru-RU" b="1" dirty="0" smtClean="0">
                <a:solidFill>
                  <a:schemeClr val="tx1"/>
                </a:solidFill>
              </a:rPr>
              <a:t>о теме: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«Сравнение чисел в пределах 20».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Людмила\Desktop\звонок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32656"/>
            <a:ext cx="1929535" cy="192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61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Составь и реши задачу.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1381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84784"/>
            <a:ext cx="1381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72475"/>
            <a:ext cx="1381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146" y="1517440"/>
            <a:ext cx="1381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343" y="1568202"/>
            <a:ext cx="1381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7164288" y="1652519"/>
            <a:ext cx="1466224" cy="134443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436096" y="1526601"/>
            <a:ext cx="1427187" cy="151195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57200" y="3861048"/>
            <a:ext cx="7272808" cy="216024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5 – 2 = 3 (</a:t>
            </a:r>
            <a:r>
              <a:rPr lang="ru-RU" sz="4400" b="1" dirty="0" err="1" smtClean="0">
                <a:solidFill>
                  <a:srgbClr val="002060"/>
                </a:solidFill>
              </a:rPr>
              <a:t>яб</a:t>
            </a:r>
            <a:r>
              <a:rPr lang="ru-RU" sz="4400" b="1" dirty="0" smtClean="0">
                <a:solidFill>
                  <a:srgbClr val="002060"/>
                </a:solidFill>
              </a:rPr>
              <a:t>.)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Ответ: 3 яблока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65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Отгадайте загадку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Всё, что я ни захочу –</a:t>
            </a:r>
          </a:p>
          <a:p>
            <a:pPr marL="0" indent="0">
              <a:buNone/>
            </a:pPr>
            <a:r>
              <a:rPr lang="ru-RU" dirty="0"/>
              <a:t>Очень быстро начерчу.</a:t>
            </a:r>
          </a:p>
          <a:p>
            <a:pPr marL="0" indent="0">
              <a:buNone/>
            </a:pPr>
            <a:r>
              <a:rPr lang="ru-RU" dirty="0"/>
              <a:t>Отгадать её сумей-ка:</a:t>
            </a:r>
          </a:p>
          <a:p>
            <a:pPr marL="0" indent="0">
              <a:buNone/>
            </a:pPr>
            <a:r>
              <a:rPr lang="ru-RU" dirty="0"/>
              <a:t>Это </a:t>
            </a:r>
            <a:r>
              <a:rPr lang="ru-RU" dirty="0" smtClean="0"/>
              <a:t>ровная …</a:t>
            </a:r>
            <a:endParaRPr lang="ru-RU" dirty="0"/>
          </a:p>
        </p:txBody>
      </p:sp>
      <p:pic>
        <p:nvPicPr>
          <p:cNvPr id="1026" name="Picture 2" descr="https://avatars.mds.yandex.net/get-marketpic/225325/market_BoMJXAI0TpNIMvrdlj4aIA/ori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60" r="3783" b="37865"/>
          <a:stretch/>
        </p:blipFill>
        <p:spPr bwMode="auto">
          <a:xfrm>
            <a:off x="755576" y="4653136"/>
            <a:ext cx="6876847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94126"/>
            <a:ext cx="3665984" cy="27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440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8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3" descr="5909fa1922f28ebfb9a9d323a8dddebe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2071688"/>
            <a:ext cx="2132012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razy_frog-tatarskiy_frog_pod_russkuiu_narodnui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42875" y="142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Рисунок 2" descr="0da9bf4a5dece906770f3ca26b9b4aaf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3386138"/>
            <a:ext cx="18573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Рисунок 2" descr="102723d15d08f601f6c8906902afa45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4422775"/>
            <a:ext cx="2133600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Рисунок 2" descr="2cbb39134a5c4c65bddb3f48da5216b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2714625"/>
            <a:ext cx="3214687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3263129c86492c725db6bcb2723c74b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3000375"/>
            <a:ext cx="3500438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Рисунок 3" descr="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2575" y="3214688"/>
            <a:ext cx="3038475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113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3" descr="3a70da981da929d8660bed186a21e25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854575"/>
            <a:ext cx="1601787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76672"/>
            <a:ext cx="54006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91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Рисунок 3" descr="2681bc90f39601326f5fc6410c64c41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3857625"/>
            <a:ext cx="2862263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Рисунок 3" descr="5567a5fdd86cddf3e325cb63b718debb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2903538"/>
            <a:ext cx="1949450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Рисунок 3" descr="5854c08120548a3ccb3d104cc4733a6a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4500563"/>
            <a:ext cx="21558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Рисунок 3" descr="28a5acfa7c9c4aba44588c7cdf0b6b6f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3643313"/>
            <a:ext cx="23780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3" descr="a074b48c7c09df29f99633581d1af50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4572000"/>
            <a:ext cx="23812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3" descr="cbebf571c6dde8fb5f06d42b8416607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4071938"/>
            <a:ext cx="2757487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7143750" y="5357813"/>
            <a:ext cx="1428750" cy="1357312"/>
          </a:xfrm>
          <a:prstGeom prst="ellipse">
            <a:avLst/>
          </a:prstGeom>
          <a:solidFill>
            <a:srgbClr val="CC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64" name="Рисунок 5" descr="bc489dda1e11e0228040ba81878bd735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5080000"/>
            <a:ext cx="2643187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2857500" y="4643438"/>
            <a:ext cx="1428750" cy="1357312"/>
          </a:xfrm>
          <a:prstGeom prst="ellipse">
            <a:avLst/>
          </a:prstGeom>
          <a:solidFill>
            <a:srgbClr val="CC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88" name="Рисунок 4" descr="fa2f7e7bdef29aad63088ceb5b7cae4a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4572000"/>
            <a:ext cx="22526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5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Волшебный мешочек «Назови фигуры».</a:t>
            </a:r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699908" y="1412776"/>
            <a:ext cx="2016224" cy="18002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1628800"/>
            <a:ext cx="3600400" cy="91440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314134" y="3068960"/>
            <a:ext cx="1181128" cy="115212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351572" y="2780928"/>
            <a:ext cx="1634480" cy="15841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547664" y="5686400"/>
            <a:ext cx="4032448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олилиния 12"/>
          <p:cNvSpPr/>
          <p:nvPr/>
        </p:nvSpPr>
        <p:spPr>
          <a:xfrm>
            <a:off x="1390389" y="4580647"/>
            <a:ext cx="1939212" cy="755441"/>
          </a:xfrm>
          <a:custGeom>
            <a:avLst/>
            <a:gdLst>
              <a:gd name="connsiteX0" fmla="*/ 0 w 1939212"/>
              <a:gd name="connsiteY0" fmla="*/ 191769 h 755441"/>
              <a:gd name="connsiteX1" fmla="*/ 1929008 w 1939212"/>
              <a:gd name="connsiteY1" fmla="*/ 16405 h 755441"/>
              <a:gd name="connsiteX2" fmla="*/ 751562 w 1939212"/>
              <a:gd name="connsiteY2" fmla="*/ 555024 h 755441"/>
              <a:gd name="connsiteX3" fmla="*/ 501041 w 1939212"/>
              <a:gd name="connsiteY3" fmla="*/ 555024 h 755441"/>
              <a:gd name="connsiteX4" fmla="*/ 225469 w 1939212"/>
              <a:gd name="connsiteY4" fmla="*/ 755441 h 75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9212" h="755441">
                <a:moveTo>
                  <a:pt x="0" y="191769"/>
                </a:moveTo>
                <a:cubicBezTo>
                  <a:pt x="901874" y="73816"/>
                  <a:pt x="1803748" y="-44137"/>
                  <a:pt x="1929008" y="16405"/>
                </a:cubicBezTo>
                <a:cubicBezTo>
                  <a:pt x="2054268" y="76947"/>
                  <a:pt x="989556" y="465254"/>
                  <a:pt x="751562" y="555024"/>
                </a:cubicBezTo>
                <a:cubicBezTo>
                  <a:pt x="513568" y="644794"/>
                  <a:pt x="588723" y="521621"/>
                  <a:pt x="501041" y="555024"/>
                </a:cubicBezTo>
                <a:cubicBezTo>
                  <a:pt x="413359" y="588427"/>
                  <a:pt x="319414" y="671934"/>
                  <a:pt x="225469" y="755441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>
            <a:off x="5580112" y="4221088"/>
            <a:ext cx="1872208" cy="1368152"/>
          </a:xfrm>
          <a:prstGeom prst="bentConnector3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646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" t="4110" r="2669" b="60958"/>
          <a:stretch/>
        </p:blipFill>
        <p:spPr>
          <a:xfrm>
            <a:off x="971600" y="1340768"/>
            <a:ext cx="7264336" cy="2160240"/>
          </a:xfrm>
        </p:spPr>
      </p:pic>
    </p:spTree>
    <p:extLst>
      <p:ext uri="{BB962C8B-B14F-4D97-AF65-F5344CB8AC3E}">
        <p14:creationId xmlns:p14="http://schemas.microsoft.com/office/powerpoint/2010/main" val="39360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Задачи нашего урока: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2060"/>
                </a:solidFill>
              </a:rPr>
              <a:t>Сравнивать числа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Решать примеры</a:t>
            </a: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rgbClr val="C00000"/>
                </a:solidFill>
              </a:rPr>
              <a:t>Составлять задачи</a:t>
            </a: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rgbClr val="C00000"/>
                </a:solidFill>
              </a:rPr>
              <a:t>Помогать товарищам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502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5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48681"/>
            <a:ext cx="3672408" cy="277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95896" y="2551837"/>
            <a:ext cx="595220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урок!</a:t>
            </a:r>
            <a:b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Молодцы!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668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Расставить числа в порядке возрастания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002060"/>
                </a:solidFill>
              </a:rPr>
              <a:t>13, 7, 10, 8, 11, 9, 12. 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7, 8, 9, 10, 11, 12, 13.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Колобок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520" y="3789040"/>
            <a:ext cx="3665984" cy="27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60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Назови и покажи числа по порядку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7280" y="1425469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1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64904" y="344517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8</a:t>
            </a:r>
            <a:endParaRPr lang="ru-RU" sz="6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2420888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19</a:t>
            </a:r>
            <a:endParaRPr lang="ru-RU" sz="5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8880" y="5063480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7</a:t>
            </a:r>
            <a:endParaRPr lang="ru-RU" sz="6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29200" y="2333723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3</a:t>
            </a:r>
            <a:endParaRPr lang="ru-RU" sz="6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3212976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17</a:t>
            </a:r>
            <a:endParaRPr lang="ru-RU" sz="5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16216" y="5063480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12</a:t>
            </a:r>
            <a:endParaRPr lang="ru-RU" sz="5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4606280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10</a:t>
            </a:r>
            <a:endParaRPr lang="ru-RU" sz="5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306222" y="1253436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2</a:t>
            </a:r>
            <a:endParaRPr lang="ru-RU" sz="6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77280" y="4574848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14</a:t>
            </a:r>
            <a:endParaRPr lang="ru-RU" sz="5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89140" y="1250638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9</a:t>
            </a:r>
            <a:endParaRPr lang="ru-RU" sz="6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812360" y="325100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16</a:t>
            </a:r>
            <a:endParaRPr lang="ru-RU" sz="5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83360" y="5063480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18</a:t>
            </a:r>
            <a:endParaRPr lang="ru-RU" sz="5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12360" y="1725960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6</a:t>
            </a:r>
            <a:endParaRPr lang="ru-RU" sz="6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52919" y="2878088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11</a:t>
            </a:r>
            <a:endParaRPr lang="ru-RU" sz="5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311018" y="3670176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20</a:t>
            </a:r>
            <a:endParaRPr lang="ru-RU" sz="5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668344" y="4806613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5</a:t>
            </a:r>
            <a:endParaRPr lang="ru-RU" sz="6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868960" y="2455568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15</a:t>
            </a:r>
            <a:endParaRPr lang="ru-RU" sz="5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056551" y="3988957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4</a:t>
            </a:r>
            <a:endParaRPr lang="ru-RU" sz="60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114800" y="1250638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13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00063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809" r="5714" b="33427"/>
          <a:stretch/>
        </p:blipFill>
        <p:spPr>
          <a:xfrm>
            <a:off x="899592" y="404664"/>
            <a:ext cx="6840761" cy="41044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4257" r="18164"/>
          <a:stretch/>
        </p:blipFill>
        <p:spPr>
          <a:xfrm flipH="1">
            <a:off x="395536" y="764704"/>
            <a:ext cx="1872208" cy="216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08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564904"/>
            <a:ext cx="3600400" cy="1152128"/>
          </a:xfrm>
        </p:spPr>
        <p:txBody>
          <a:bodyPr/>
          <a:lstStyle/>
          <a:p>
            <a:pPr marL="0" indent="0">
              <a:buNone/>
            </a:pPr>
            <a:r>
              <a:rPr lang="ru-RU" sz="6600" b="1" dirty="0" smtClean="0"/>
              <a:t>12       15</a:t>
            </a:r>
            <a:endParaRPr lang="ru-RU" sz="6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8640"/>
            <a:ext cx="1871634" cy="2164268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 bwMode="auto">
          <a:xfrm>
            <a:off x="4644008" y="2564904"/>
            <a:ext cx="36004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600" b="1" dirty="0" smtClean="0"/>
              <a:t>17       10</a:t>
            </a:r>
            <a:endParaRPr lang="ru-RU" sz="66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39552" y="4725144"/>
            <a:ext cx="36004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600" b="1" dirty="0" smtClean="0"/>
              <a:t>19       16</a:t>
            </a:r>
            <a:endParaRPr lang="ru-RU" sz="6600" b="1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4666748" y="4725144"/>
            <a:ext cx="36004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6600" b="1" dirty="0" smtClean="0"/>
              <a:t>11        9</a:t>
            </a:r>
            <a:endParaRPr lang="ru-RU" sz="66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19" r="16308"/>
          <a:stretch/>
        </p:blipFill>
        <p:spPr>
          <a:xfrm>
            <a:off x="1778309" y="4797152"/>
            <a:ext cx="798619" cy="9361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19" r="16308"/>
          <a:stretch/>
        </p:blipFill>
        <p:spPr>
          <a:xfrm flipH="1">
            <a:off x="1844049" y="2672916"/>
            <a:ext cx="798619" cy="9361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19" r="16308"/>
          <a:stretch/>
        </p:blipFill>
        <p:spPr>
          <a:xfrm>
            <a:off x="5868144" y="2672916"/>
            <a:ext cx="798619" cy="9361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19" r="16308"/>
          <a:stretch/>
        </p:blipFill>
        <p:spPr>
          <a:xfrm>
            <a:off x="5868144" y="4833156"/>
            <a:ext cx="798619" cy="93610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177618" y="449085"/>
            <a:ext cx="66602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Какое число больше или меньше?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43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Oval 4"/>
          <p:cNvSpPr>
            <a:spLocks noChangeArrowheads="1"/>
          </p:cNvSpPr>
          <p:nvPr/>
        </p:nvSpPr>
        <p:spPr bwMode="auto">
          <a:xfrm>
            <a:off x="1403350" y="765175"/>
            <a:ext cx="6553200" cy="5616575"/>
          </a:xfrm>
          <a:prstGeom prst="ellipse">
            <a:avLst/>
          </a:prstGeom>
          <a:solidFill>
            <a:srgbClr val="00B0F0"/>
          </a:solidFill>
          <a:ln w="101600">
            <a:solidFill>
              <a:srgbClr val="FFCC99"/>
            </a:solidFill>
            <a:round/>
            <a:headEnd/>
            <a:tailEnd/>
          </a:ln>
        </p:spPr>
        <p:txBody>
          <a:bodyPr wrap="none" anchor="ctr"/>
          <a:lstStyle/>
          <a:p>
            <a:pPr algn="l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4211638" y="333375"/>
            <a:ext cx="935037" cy="863600"/>
          </a:xfrm>
          <a:prstGeom prst="star5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708089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path" presetSubtype="0" repeatCount="2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91329E-6 C 0.19532 4.91329E-6 0.35452 0.18104 0.35452 0.40369 C 0.35452 0.62612 0.19532 0.80739 -2.5E-6 0.80739 C -0.19566 0.80739 -0.35434 0.62612 -0.35434 0.40369 C -0.35434 0.18104 -0.19566 4.91329E-6 -2.5E-6 4.91329E-6 Z " pathEditMode="relative" rAng="0" ptsTypes="fffff">
                                      <p:cBhvr>
                                        <p:cTn id="10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512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Oval 4"/>
          <p:cNvSpPr>
            <a:spLocks noChangeArrowheads="1"/>
          </p:cNvSpPr>
          <p:nvPr/>
        </p:nvSpPr>
        <p:spPr bwMode="auto">
          <a:xfrm>
            <a:off x="1187450" y="476250"/>
            <a:ext cx="6840538" cy="5976938"/>
          </a:xfrm>
          <a:prstGeom prst="ellipse">
            <a:avLst/>
          </a:prstGeom>
          <a:solidFill>
            <a:srgbClr val="00B050"/>
          </a:solidFill>
          <a:ln w="101600">
            <a:solidFill>
              <a:srgbClr val="CC99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Берегите   зрение.</a:t>
            </a:r>
            <a:endParaRPr lang="ru-RU" sz="3200" b="1" dirty="0">
              <a:solidFill>
                <a:srgbClr val="C0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4067175" y="260350"/>
            <a:ext cx="1009650" cy="504825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623361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path" presetSubtype="0" repeatCount="200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2.08092E-6 C 0.20642 -2.08092E-6 0.37431 0.19122 0.37431 0.42729 C 0.37431 0.66243 0.20642 0.8548 0 0.8548 C -0.20625 0.8548 -0.37378 0.66243 -0.37378 0.42729 C -0.37378 0.19122 -0.20625 -2.08092E-6 0 -2.08092E-6 Z " pathEditMode="relative" rAng="0" ptsTypes="fffff">
                                      <p:cBhvr>
                                        <p:cTn id="12" dur="2000" spd="-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5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267</TotalTime>
  <Words>153</Words>
  <Application>Microsoft Office PowerPoint</Application>
  <PresentationFormat>Экран (4:3)</PresentationFormat>
  <Paragraphs>52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математика</vt:lpstr>
      <vt:lpstr> </vt:lpstr>
      <vt:lpstr>Презентация PowerPoint</vt:lpstr>
      <vt:lpstr>Задачи нашего урока:</vt:lpstr>
      <vt:lpstr>Расставить числа в порядке возрастания</vt:lpstr>
      <vt:lpstr>Назови и покажи числа по порядку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Составь и реши задачу.</vt:lpstr>
      <vt:lpstr>Отгадайте загадку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Волшебный мешочек «Назови фигуры».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1</cp:lastModifiedBy>
  <cp:revision>27</cp:revision>
  <dcterms:created xsi:type="dcterms:W3CDTF">2014-11-14T20:11:12Z</dcterms:created>
  <dcterms:modified xsi:type="dcterms:W3CDTF">2019-01-28T06:42:48Z</dcterms:modified>
</cp:coreProperties>
</file>