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1" r:id="rId4"/>
    <p:sldId id="257" r:id="rId5"/>
    <p:sldId id="258" r:id="rId6"/>
    <p:sldId id="259" r:id="rId7"/>
    <p:sldId id="260" r:id="rId8"/>
    <p:sldId id="261" r:id="rId9"/>
    <p:sldId id="262" r:id="rId10"/>
    <p:sldId id="263" r:id="rId11"/>
    <p:sldId id="264" r:id="rId12"/>
    <p:sldId id="265" r:id="rId13"/>
    <p:sldId id="266" r:id="rId14"/>
    <p:sldId id="267" r:id="rId15"/>
    <p:sldId id="272" r:id="rId16"/>
    <p:sldId id="273" r:id="rId17"/>
    <p:sldId id="274" r:id="rId18"/>
    <p:sldId id="275" r:id="rId19"/>
    <p:sldId id="276" r:id="rId20"/>
    <p:sldId id="277" r:id="rId21"/>
    <p:sldId id="278" r:id="rId22"/>
    <p:sldId id="279" r:id="rId23"/>
    <p:sldId id="280" r:id="rId24"/>
    <p:sldId id="281"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4" autoAdjust="0"/>
    <p:restoredTop sz="86434" autoAdjust="0"/>
  </p:normalViewPr>
  <p:slideViewPr>
    <p:cSldViewPr>
      <p:cViewPr varScale="1">
        <p:scale>
          <a:sx n="46" d="100"/>
          <a:sy n="46" d="100"/>
        </p:scale>
        <p:origin x="-1018"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8C1A5C4-1848-4873-8BDC-EB18F62EDF07}" type="datetimeFigureOut">
              <a:rPr lang="ru-RU" smtClean="0"/>
              <a:pPr/>
              <a:t>17.04.2013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391578-0DBB-4F5E-A460-9FDE0366163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C1A5C4-1848-4873-8BDC-EB18F62EDF07}" type="datetimeFigureOut">
              <a:rPr lang="ru-RU" smtClean="0"/>
              <a:pPr/>
              <a:t>17.04.2013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91578-0DBB-4F5E-A460-9FDE0366163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Что я знаю о коррупции?</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7170" name="Picture 2" descr="C:\Users\алсу\Desktop\Новая папка (3)\корр7.png"/>
          <p:cNvPicPr>
            <a:picLocks noGrp="1" noChangeAspect="1" noChangeArrowheads="1"/>
          </p:cNvPicPr>
          <p:nvPr>
            <p:ph idx="1"/>
          </p:nvPr>
        </p:nvPicPr>
        <p:blipFill>
          <a:blip r:embed="rId2" cstate="print"/>
          <a:srcRect/>
          <a:stretch>
            <a:fillRect/>
          </a:stretch>
        </p:blipFill>
        <p:spPr bwMode="auto">
          <a:xfrm>
            <a:off x="467544" y="260648"/>
            <a:ext cx="7877052" cy="59040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8194" name="Picture 2" descr="C:\Users\алсу\Desktop\Новая папка (3)\коррр8.png"/>
          <p:cNvPicPr>
            <a:picLocks noGrp="1" noChangeAspect="1" noChangeArrowheads="1"/>
          </p:cNvPicPr>
          <p:nvPr>
            <p:ph idx="1"/>
          </p:nvPr>
        </p:nvPicPr>
        <p:blipFill>
          <a:blip r:embed="rId2" cstate="print"/>
          <a:srcRect/>
          <a:stretch>
            <a:fillRect/>
          </a:stretch>
        </p:blipFill>
        <p:spPr bwMode="auto">
          <a:xfrm>
            <a:off x="1043602" y="836712"/>
            <a:ext cx="7732959" cy="5796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9218" name="Picture 2" descr="C:\Users\алсу\Desktop\Новая папка (3)\коррр9.png"/>
          <p:cNvPicPr>
            <a:picLocks noGrp="1" noChangeAspect="1" noChangeArrowheads="1"/>
          </p:cNvPicPr>
          <p:nvPr>
            <p:ph idx="1"/>
          </p:nvPr>
        </p:nvPicPr>
        <p:blipFill>
          <a:blip r:embed="rId2" cstate="print"/>
          <a:srcRect/>
          <a:stretch>
            <a:fillRect/>
          </a:stretch>
        </p:blipFill>
        <p:spPr bwMode="auto">
          <a:xfrm>
            <a:off x="323528" y="0"/>
            <a:ext cx="8453424" cy="6336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242" name="Picture 2" descr="C:\Users\алсу\Desktop\Новая папка (3)\коррр10.png"/>
          <p:cNvPicPr>
            <a:picLocks noGrp="1" noChangeAspect="1" noChangeArrowheads="1"/>
          </p:cNvPicPr>
          <p:nvPr>
            <p:ph idx="1"/>
          </p:nvPr>
        </p:nvPicPr>
        <p:blipFill>
          <a:blip r:embed="rId2" cstate="print"/>
          <a:srcRect/>
          <a:stretch>
            <a:fillRect/>
          </a:stretch>
        </p:blipFill>
        <p:spPr bwMode="auto">
          <a:xfrm>
            <a:off x="323528" y="476672"/>
            <a:ext cx="8069176" cy="6048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1266" name="Picture 2" descr="C:\Users\алсу\Desktop\Новая папка (3)\коррр11.png"/>
          <p:cNvPicPr>
            <a:picLocks noGrp="1" noChangeAspect="1" noChangeArrowheads="1"/>
          </p:cNvPicPr>
          <p:nvPr>
            <p:ph idx="1"/>
          </p:nvPr>
        </p:nvPicPr>
        <p:blipFill>
          <a:blip r:embed="rId2" cstate="print"/>
          <a:srcRect/>
          <a:stretch>
            <a:fillRect/>
          </a:stretch>
        </p:blipFill>
        <p:spPr bwMode="auto">
          <a:xfrm>
            <a:off x="755572" y="476672"/>
            <a:ext cx="8357362" cy="6264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ПАМЯТКА ГРАЖДАНАМ </a:t>
            </a:r>
            <a:r>
              <a:rPr lang="ru-RU" dirty="0" smtClean="0"/>
              <a:t/>
            </a:r>
            <a:br>
              <a:rPr lang="ru-RU" dirty="0" smtClean="0"/>
            </a:br>
            <a:r>
              <a:rPr lang="ru-RU" b="1" dirty="0" smtClean="0"/>
              <a:t>ЧТО ТАКОЕ ВЗЯТКА?</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92500" lnSpcReduction="10000"/>
          </a:bodyPr>
          <a:lstStyle/>
          <a:p>
            <a:r>
              <a:rPr lang="ru-RU" dirty="0" smtClean="0"/>
              <a:t>Согласно определению, сформулированному в словаре С.И. Ожегова, ВЗЯТКА это:</a:t>
            </a:r>
          </a:p>
          <a:p>
            <a:r>
              <a:rPr lang="ru-RU" dirty="0" smtClean="0"/>
              <a:t>Деньги или материальные ценности, даваемые должностному лицу как подкуп, как оплата караемых законом действий. В настоящее время  сюда следует добавить и выгоды имущественного характера в пользу взяткодателя или представляемых им лиц.</a:t>
            </a:r>
          </a:p>
          <a:p>
            <a:r>
              <a:rPr lang="ru-RU" b="1" dirty="0" smtClean="0"/>
              <a:t>ВЗЯТКИ </a:t>
            </a:r>
            <a:r>
              <a:rPr lang="ru-RU" dirty="0" smtClean="0"/>
              <a:t>можно условно разделить на </a:t>
            </a:r>
            <a:r>
              <a:rPr lang="ru-RU" b="1" dirty="0" smtClean="0"/>
              <a:t>явные и завуалированные</a:t>
            </a:r>
            <a:r>
              <a:rPr lang="ru-RU" dirty="0" smtClean="0"/>
              <a:t>.</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10000"/>
          </a:bodyPr>
          <a:lstStyle/>
          <a:p>
            <a:r>
              <a:rPr lang="ru-RU" b="1" dirty="0" smtClean="0"/>
              <a:t>Взятка явная</a:t>
            </a:r>
            <a:r>
              <a:rPr lang="ru-RU" dirty="0" smtClean="0"/>
              <a:t> – взятка, при вручении предмета которой должностному лицу взяткодателем, оговариваются те деяния, которые от него требуется выполнить немедленно или в будущем.</a:t>
            </a:r>
          </a:p>
          <a:p>
            <a:r>
              <a:rPr lang="ru-RU" b="1" dirty="0" smtClean="0"/>
              <a:t>Взятка завуалированная</a:t>
            </a:r>
            <a:r>
              <a:rPr lang="ru-RU" dirty="0" smtClean="0"/>
              <a:t> – ситуация, при которой и взяткодатель и взяткополучатель маскируют совместную преступную деятельность под правомерные акты поведения. При этом прямые требования(просьбы) взяткодателем могут не выдвигаться. Например, за общее покровительство по службе.</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20000"/>
          </a:bodyPr>
          <a:lstStyle/>
          <a:p>
            <a:r>
              <a:rPr lang="ru-RU" dirty="0" smtClean="0"/>
              <a:t>Уголовный кодекс Российской Федерации предусматривает два вида преступлений, связанных с взяткой: </a:t>
            </a:r>
            <a:r>
              <a:rPr lang="ru-RU" b="1" dirty="0" smtClean="0"/>
              <a:t>получение взятки</a:t>
            </a:r>
            <a:r>
              <a:rPr lang="ru-RU" dirty="0" smtClean="0"/>
              <a:t> (статья 290) и </a:t>
            </a:r>
            <a:r>
              <a:rPr lang="ru-RU" b="1" dirty="0" smtClean="0"/>
              <a:t>дача взятки</a:t>
            </a:r>
            <a:r>
              <a:rPr lang="ru-RU" dirty="0" smtClean="0"/>
              <a:t> (статья 291). По-сути, это две стороны одного преступления: ведь взятка означает, что есть тот, кто ее получает(взяткополучатель) и тот, кто ее дает (взяткодатель).</a:t>
            </a:r>
          </a:p>
          <a:p>
            <a:r>
              <a:rPr lang="ru-RU" b="1" dirty="0" smtClean="0"/>
              <a:t>Примечание.</a:t>
            </a:r>
            <a:r>
              <a:rPr lang="ru-RU" dirty="0" smtClean="0"/>
              <a:t> Лицо, давшее взятку, освобождается от уголовной ответственности, если имело место вымогательство взятки со стороны должностного лица или если лицо добровольно сообщило органу, имеющему право возбудить уголовное дело, о даче взятки.</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ЧТО МОЖЕТ БЫТЬ ВЗЯТКОЙ?</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85000" lnSpcReduction="20000"/>
          </a:bodyPr>
          <a:lstStyle/>
          <a:p>
            <a:r>
              <a:rPr lang="ru-RU" b="1" dirty="0" smtClean="0"/>
              <a:t>Взяткой могут быть:</a:t>
            </a:r>
            <a:endParaRPr lang="ru-RU" dirty="0" smtClean="0"/>
          </a:p>
          <a:p>
            <a:r>
              <a:rPr lang="ru-RU" dirty="0" smtClean="0"/>
              <a:t>Предметы– деньги, в том числе валюта, банковские чеки и ценные бумаги, изделия из драгоценных металлов и камней, автомашины, квартиры, дачи и загородные дома, продукты питания, бытовая техника и приборы, другие товары, земельные участки и другая недвижимость.</a:t>
            </a:r>
          </a:p>
          <a:p>
            <a:r>
              <a:rPr lang="ru-RU" b="1" dirty="0" smtClean="0"/>
              <a:t>Услуги и выгоды</a:t>
            </a:r>
            <a:r>
              <a:rPr lang="ru-RU" dirty="0" smtClean="0"/>
              <a:t> – лечение, ремонтные и строительные работы, санаторные и туристические путевки, поездки заграницу, оплата развлечений и других расходов безвозмездно или по заниженной стоимости. </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62500" lnSpcReduction="20000"/>
          </a:bodyPr>
          <a:lstStyle/>
          <a:p>
            <a:r>
              <a:rPr lang="ru-RU" b="1" dirty="0" smtClean="0"/>
              <a:t>Завуалированная форма взятки</a:t>
            </a:r>
            <a:r>
              <a:rPr lang="ru-RU" dirty="0" smtClean="0"/>
              <a:t> – передача денег якобы в долг, банковская ссуда в долг или под видом погашения несуществующего кредита, оплата товаров по заниженной цене и покупка товаров у определенного продавца по завышенной цене, заключение фиктивных трудовых договоров с выплатой зарплаты взяточнику или указанным им лицам (родственникам, друзьям), получение выгодного или льготного кредита, завышение гонораров за лекции, статьи или книги, преднамеренный проигрыш в карты, бильярд и т.п., «случайный» выигрыш в казино, прощение долга, уменьшение арендной платы, фиктивная страховка, увеличение процентных ставок по банковскому вкладу или уменьшение процентных ставок по кредиту, оформленному взяткополучателем и т.д.</a:t>
            </a:r>
          </a:p>
          <a:p>
            <a:r>
              <a:rPr lang="ru-RU" b="1" dirty="0" smtClean="0"/>
              <a:t>Взятка впрок</a:t>
            </a:r>
            <a:r>
              <a:rPr lang="ru-RU" dirty="0" smtClean="0"/>
              <a:t> – систематическое получение взятки должностным лицом в форме периодических отчислений от прибыли (дохода) предпринимателя - взяткодателя, если взяткополучатель совершает каждый раз новое деяние в его пользу, либо оказывает общее покровительство и попустительство.</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ru-RU" dirty="0" smtClean="0"/>
              <a:t> Коррупция — это моральное разложение должностных лиц и политиков, выраженное в незаконном обогащении, взяточничестве, хищении и срастании с мафиозными структурами</a:t>
            </a:r>
            <a:r>
              <a:rPr lang="ru-RU" b="1" dirty="0" smtClean="0"/>
              <a:t> </a:t>
            </a:r>
            <a:r>
              <a:rPr lang="ru-RU" dirty="0" smtClean="0"/>
              <a:t>(Толковый словарь русского языка Ожегова С.И.).</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КТО МОЖЕТ БЫТЬ ПРИВЛЕЧЕН К УГОЛОВНОЙ ОТВЕТСТВЕННОСТИ ЗА ПОЛУЧЕНИЕ ВЗЯТКИ?</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r>
              <a:rPr lang="ru-RU" b="1" dirty="0" smtClean="0"/>
              <a:t>Взяткополучателем</a:t>
            </a:r>
            <a:r>
              <a:rPr lang="ru-RU" dirty="0" smtClean="0"/>
              <a:t> может быть признано только должностное лицо –представитель власти или чинов­ник, выполняющий организационно-распорядительные или административно-хозяйственные функции представитель власти или чинов­ник, выполняющий организационно- распорядительные или административно-хозяйственные функции. </a:t>
            </a:r>
          </a:p>
          <a:p>
            <a:r>
              <a:rPr lang="ru-RU" dirty="0" smtClean="0"/>
              <a:t>Представитель власти – это государственный или муниципальный чиновник любого ранга —сотрудник областной или городской администрации, мэрии, министерства или ведомства, любого государственного учреждения, правоохранительного органа, воинской части или военкомата, судья, прокурор, следователь, депутат законодательного органа и т.д.</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10000"/>
          </a:bodyPr>
          <a:lstStyle/>
          <a:p>
            <a:r>
              <a:rPr lang="ru-RU" dirty="0" smtClean="0"/>
              <a:t>Лицо, выполняющее организационно-распорядительные или административно-хозяйственные функции – это начальник финансового и хозяйственного подразделения государственного и муниципального органа, </a:t>
            </a:r>
            <a:r>
              <a:rPr lang="ru-RU" dirty="0" err="1" smtClean="0"/>
              <a:t>ЖЭКа</a:t>
            </a:r>
            <a:r>
              <a:rPr lang="ru-RU" dirty="0" smtClean="0"/>
              <a:t>, РЭУ, член государственной экспертной, призывной или экзаменационной комиссии, директор или завуч школы, ректор ВУЗа и декан факультета, главврач больницы или поликлиники и т.д.</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ЧТО ТАКОЕ ПОДКУП?</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r>
              <a:rPr lang="ru-RU" b="1" dirty="0" smtClean="0"/>
              <a:t>Подкуп </a:t>
            </a:r>
            <a:r>
              <a:rPr lang="ru-RU" dirty="0" smtClean="0"/>
              <a:t>– взятка лицу, выполняющему управленческие функции в коммерческих и некоммерческих предприятиях и организациях — директору, заместителю директора коммерческой фирмы или государственного унитарного предприятия, председателю и члену совета директоров акционерного общества, главе кооператива, руководителю общественного или религиозного объединения, фонда, некоммерческого партнерства, лидеру и руководящему функционеру политической партии и т. д. </a:t>
            </a:r>
          </a:p>
          <a:p>
            <a:r>
              <a:rPr lang="ru-RU" b="1" dirty="0" smtClean="0"/>
              <a:t>Коммерческий подкуп</a:t>
            </a:r>
            <a:r>
              <a:rPr lang="ru-RU" dirty="0" smtClean="0"/>
              <a:t> (статья 204 УК РФ) – незаконная передача лицу, выполняющему управленческие функции в коммерческой или иной организации, денег, ценных бумаг, иного имущества, а равно незаконное оказание ему услуг имущественного характера за совершаемые действия (бездействие) в интересах дающего в связи с занимаемым этим лицом служебным положением.</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Статья 291-доча взятки.</a:t>
            </a:r>
            <a:br>
              <a:rPr lang="ru-RU" dirty="0" smtClean="0"/>
            </a:br>
            <a:r>
              <a:rPr lang="ru-RU" dirty="0" smtClean="0"/>
              <a:t>Наказывается штрафом до 30 кратному размеру взятки</a:t>
            </a:r>
            <a:br>
              <a:rPr lang="ru-RU" dirty="0" smtClean="0"/>
            </a:br>
            <a:endParaRPr lang="ru-RU" dirty="0"/>
          </a:p>
        </p:txBody>
      </p:sp>
      <p:pic>
        <p:nvPicPr>
          <p:cNvPr id="4" name="Picture 2" descr="C:\Users\учитель\Desktop\1256294048_kredity_1.jpg"/>
          <p:cNvPicPr>
            <a:picLocks noGrp="1" noChangeAspect="1" noChangeArrowheads="1"/>
          </p:cNvPicPr>
          <p:nvPr>
            <p:ph idx="1"/>
          </p:nvPr>
        </p:nvPicPr>
        <p:blipFill>
          <a:blip r:embed="rId2" cstate="print"/>
          <a:srcRect/>
          <a:stretch>
            <a:fillRect/>
          </a:stretch>
        </p:blipFill>
        <p:spPr bwMode="auto">
          <a:xfrm>
            <a:off x="683568" y="1988840"/>
            <a:ext cx="7802880" cy="451104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ПОМНИТЕ!</a:t>
            </a:r>
            <a:endParaRPr lang="ru-RU"/>
          </a:p>
        </p:txBody>
      </p:sp>
      <p:sp>
        <p:nvSpPr>
          <p:cNvPr id="3" name="Содержимое 2"/>
          <p:cNvSpPr>
            <a:spLocks noGrp="1"/>
          </p:cNvSpPr>
          <p:nvPr>
            <p:ph idx="1"/>
          </p:nvPr>
        </p:nvSpPr>
        <p:spPr/>
        <p:txBody>
          <a:bodyPr>
            <a:normAutofit fontScale="77500" lnSpcReduction="20000"/>
          </a:bodyPr>
          <a:lstStyle/>
          <a:p>
            <a:r>
              <a:rPr lang="ru-RU" b="1" dirty="0" smtClean="0"/>
              <a:t>«Проклят, кто берет подкуп, чтоб убить душу и пролить кровь невинную! И весь народ скажет: Аминь!»</a:t>
            </a:r>
            <a:endParaRPr lang="ru-RU" dirty="0" smtClean="0"/>
          </a:p>
          <a:p>
            <a:r>
              <a:rPr lang="ru-RU" dirty="0" smtClean="0"/>
              <a:t>(Библия, Второзаконие, глава 27, стих 25)</a:t>
            </a:r>
          </a:p>
          <a:p>
            <a:r>
              <a:rPr lang="ru-RU" b="1" dirty="0" smtClean="0"/>
              <a:t>«Дающий взятку и берущий взятку оба окажутся в адском пламени»</a:t>
            </a:r>
            <a:endParaRPr lang="ru-RU" dirty="0" smtClean="0"/>
          </a:p>
          <a:p>
            <a:r>
              <a:rPr lang="ru-RU" dirty="0" smtClean="0"/>
              <a:t>(Хадис Пророка </a:t>
            </a:r>
            <a:r>
              <a:rPr lang="ru-RU" dirty="0" err="1" smtClean="0"/>
              <a:t>Мухаммада</a:t>
            </a:r>
            <a:r>
              <a:rPr lang="ru-RU" dirty="0" smtClean="0"/>
              <a:t>, Сборник «Сады благонравных» имама </a:t>
            </a:r>
            <a:r>
              <a:rPr lang="ru-RU" dirty="0" err="1" smtClean="0"/>
              <a:t>Ан-Навави</a:t>
            </a:r>
            <a:r>
              <a:rPr lang="ru-RU" dirty="0" smtClean="0"/>
              <a:t>)</a:t>
            </a:r>
          </a:p>
          <a:p>
            <a:r>
              <a:rPr lang="ru-RU" b="1" dirty="0" smtClean="0"/>
              <a:t>«Не извращай закона... и не бери даров; ибо дары ослепляют глаза </a:t>
            </a:r>
            <a:endParaRPr lang="ru-RU" dirty="0" smtClean="0"/>
          </a:p>
          <a:p>
            <a:r>
              <a:rPr lang="ru-RU" b="1" dirty="0" smtClean="0"/>
              <a:t>мудрых и извращают дело правых»	</a:t>
            </a:r>
            <a:endParaRPr lang="ru-RU" dirty="0" smtClean="0"/>
          </a:p>
          <a:p>
            <a:r>
              <a:rPr lang="ru-RU" dirty="0" smtClean="0"/>
              <a:t>(Тора, </a:t>
            </a:r>
            <a:r>
              <a:rPr lang="ru-RU" dirty="0" err="1" smtClean="0"/>
              <a:t>Дварим</a:t>
            </a:r>
            <a:r>
              <a:rPr lang="ru-RU" smtClean="0"/>
              <a:t>, 16.19-20)</a:t>
            </a:r>
          </a:p>
          <a:p>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Прямоугольник 2"/>
          <p:cNvSpPr/>
          <p:nvPr/>
        </p:nvSpPr>
        <p:spPr>
          <a:xfrm>
            <a:off x="0" y="0"/>
            <a:ext cx="9144000" cy="5262979"/>
          </a:xfrm>
          <a:prstGeom prst="rect">
            <a:avLst/>
          </a:prstGeom>
        </p:spPr>
        <p:txBody>
          <a:bodyPr wrap="square">
            <a:spAutoFit/>
          </a:bodyPr>
          <a:lstStyle/>
          <a:p>
            <a:r>
              <a:rPr lang="ru-RU" sz="2400" b="1" dirty="0" smtClean="0"/>
              <a:t>Виды коррупции</a:t>
            </a:r>
          </a:p>
          <a:p>
            <a:r>
              <a:rPr lang="ru-RU" sz="2400" b="1" dirty="0" smtClean="0"/>
              <a:t>Бытовая коррупция</a:t>
            </a:r>
            <a:r>
              <a:rPr lang="ru-RU" sz="2400" dirty="0" smtClean="0"/>
              <a:t> порождается взаимодействием рядовых граждан и чиновников. В неё входят различные подарки от граждан и услуги должностному лицу и членам его семьи. К этой категории также относится кумовство (непотизм).</a:t>
            </a:r>
          </a:p>
          <a:p>
            <a:r>
              <a:rPr lang="ru-RU" sz="2400" b="1" dirty="0" smtClean="0"/>
              <a:t>Деловая коррупция</a:t>
            </a:r>
            <a:r>
              <a:rPr lang="ru-RU" sz="2400" dirty="0" smtClean="0"/>
              <a:t> возникает при взаимодействии власти и бизнеса. Например, в случае хозяйственного спора, стороны могут стремиться заручиться поддержкой судьи с целью вынесения решения в свою пользу.</a:t>
            </a:r>
          </a:p>
          <a:p>
            <a:r>
              <a:rPr lang="ru-RU" sz="2400" b="1" dirty="0" smtClean="0"/>
              <a:t>Коррупция верховной власти</a:t>
            </a:r>
            <a:r>
              <a:rPr lang="ru-RU" sz="2400" dirty="0" smtClean="0"/>
              <a:t> относится к политическому руководству и верховным судам в демократических системах. Она касается стоящих у власти групп, недобросовестное поведение которых состоит в осуществлении политики в своих интересах и в ущерб интересам избирателей.</a:t>
            </a:r>
            <a:endParaRPr lang="ru-RU"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26" name="Picture 2" descr="C:\Users\алсу\Desktop\Новая папка (3)\корррррр.png"/>
          <p:cNvPicPr>
            <a:picLocks noGrp="1" noChangeAspect="1" noChangeArrowheads="1"/>
          </p:cNvPicPr>
          <p:nvPr>
            <p:ph idx="1"/>
          </p:nvPr>
        </p:nvPicPr>
        <p:blipFill>
          <a:blip r:embed="rId2" cstate="print"/>
          <a:srcRect/>
          <a:stretch>
            <a:fillRect/>
          </a:stretch>
        </p:blipFill>
        <p:spPr bwMode="auto">
          <a:xfrm>
            <a:off x="251520" y="558000"/>
            <a:ext cx="8405393" cy="6300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50" name="Picture 2" descr="C:\Users\алсу\Desktop\Новая папка (3)\коррр2.png"/>
          <p:cNvPicPr>
            <a:picLocks noGrp="1" noChangeAspect="1" noChangeArrowheads="1"/>
          </p:cNvPicPr>
          <p:nvPr>
            <p:ph idx="1"/>
          </p:nvPr>
        </p:nvPicPr>
        <p:blipFill>
          <a:blip r:embed="rId2" cstate="print"/>
          <a:srcRect/>
          <a:stretch>
            <a:fillRect/>
          </a:stretch>
        </p:blipFill>
        <p:spPr bwMode="auto">
          <a:xfrm>
            <a:off x="1043608" y="188640"/>
            <a:ext cx="7780990" cy="5832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074" name="Picture 2" descr="C:\Users\алсу\Desktop\Новая папка (3)\коррр3.png"/>
          <p:cNvPicPr>
            <a:picLocks noGrp="1" noChangeAspect="1" noChangeArrowheads="1"/>
          </p:cNvPicPr>
          <p:nvPr>
            <p:ph idx="1"/>
          </p:nvPr>
        </p:nvPicPr>
        <p:blipFill>
          <a:blip r:embed="rId2" cstate="print"/>
          <a:srcRect/>
          <a:stretch>
            <a:fillRect/>
          </a:stretch>
        </p:blipFill>
        <p:spPr bwMode="auto">
          <a:xfrm>
            <a:off x="251520" y="0"/>
            <a:ext cx="8645548" cy="6480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098" name="Picture 2" descr="C:\Users\алсу\Desktop\Новая папка (3)\корр4.png"/>
          <p:cNvPicPr>
            <a:picLocks noGrp="1" noChangeAspect="1" noChangeArrowheads="1"/>
          </p:cNvPicPr>
          <p:nvPr>
            <p:ph idx="1"/>
          </p:nvPr>
        </p:nvPicPr>
        <p:blipFill>
          <a:blip r:embed="rId2" cstate="print"/>
          <a:srcRect/>
          <a:stretch>
            <a:fillRect/>
          </a:stretch>
        </p:blipFill>
        <p:spPr bwMode="auto">
          <a:xfrm>
            <a:off x="539547" y="332656"/>
            <a:ext cx="8501455" cy="6372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122" name="Picture 2" descr="C:\Users\алсу\Desktop\Новая папка (3)\корр5.png"/>
          <p:cNvPicPr>
            <a:picLocks noGrp="1" noChangeAspect="1" noChangeArrowheads="1"/>
          </p:cNvPicPr>
          <p:nvPr>
            <p:ph idx="1"/>
          </p:nvPr>
        </p:nvPicPr>
        <p:blipFill>
          <a:blip r:embed="rId2" cstate="print"/>
          <a:srcRect/>
          <a:stretch>
            <a:fillRect/>
          </a:stretch>
        </p:blipFill>
        <p:spPr bwMode="auto">
          <a:xfrm>
            <a:off x="738607" y="188640"/>
            <a:ext cx="8405393" cy="6300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146" name="Picture 2" descr="C:\Users\алсу\Desktop\Новая папка (3)\корр6.png"/>
          <p:cNvPicPr>
            <a:picLocks noGrp="1" noChangeAspect="1" noChangeArrowheads="1"/>
          </p:cNvPicPr>
          <p:nvPr>
            <p:ph idx="1"/>
          </p:nvPr>
        </p:nvPicPr>
        <p:blipFill>
          <a:blip r:embed="rId2" cstate="print"/>
          <a:srcRect/>
          <a:stretch>
            <a:fillRect/>
          </a:stretch>
        </p:blipFill>
        <p:spPr bwMode="auto">
          <a:xfrm>
            <a:off x="539552" y="476672"/>
            <a:ext cx="8069176" cy="604800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1144</TotalTime>
  <Words>839</Words>
  <Application>Microsoft Office PowerPoint</Application>
  <PresentationFormat>Экран (4:3)</PresentationFormat>
  <Paragraphs>36</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Что я знаю о коррупции?</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ПАМЯТКА ГРАЖДАНАМ  ЧТО ТАКОЕ ВЗЯТКА? </vt:lpstr>
      <vt:lpstr>Слайд 16</vt:lpstr>
      <vt:lpstr>Слайд 17</vt:lpstr>
      <vt:lpstr>ЧТО МОЖЕТ БЫТЬ ВЗЯТКОЙ? </vt:lpstr>
      <vt:lpstr>Слайд 19</vt:lpstr>
      <vt:lpstr>КТО МОЖЕТ БЫТЬ ПРИВЛЕЧЕН К УГОЛОВНОЙ ОТВЕТСТВЕННОСТИ ЗА ПОЛУЧЕНИЕ ВЗЯТКИ? </vt:lpstr>
      <vt:lpstr>Слайд 21</vt:lpstr>
      <vt:lpstr>ЧТО ТАКОЕ ПОДКУП? </vt:lpstr>
      <vt:lpstr>Статья 291-доча взятки. Наказывается штрафом до 30 кратному размеру взятки </vt:lpstr>
      <vt:lpstr>ПОМНИТЕ!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Что я знаю о коррупции?</dc:title>
  <dc:creator>алсу</dc:creator>
  <cp:lastModifiedBy>алсу</cp:lastModifiedBy>
  <cp:revision>24</cp:revision>
  <dcterms:created xsi:type="dcterms:W3CDTF">2012-11-22T17:32:56Z</dcterms:created>
  <dcterms:modified xsi:type="dcterms:W3CDTF">2013-04-17T18:16:19Z</dcterms:modified>
</cp:coreProperties>
</file>