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22" r:id="rId3"/>
    <p:sldId id="257" r:id="rId4"/>
    <p:sldId id="340" r:id="rId5"/>
    <p:sldId id="262" r:id="rId6"/>
    <p:sldId id="268" r:id="rId7"/>
    <p:sldId id="276" r:id="rId8"/>
    <p:sldId id="339" r:id="rId9"/>
    <p:sldId id="347" r:id="rId10"/>
    <p:sldId id="348" r:id="rId11"/>
    <p:sldId id="338" r:id="rId12"/>
    <p:sldId id="318" r:id="rId13"/>
    <p:sldId id="31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66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19DF-A83B-4EE1-8444-EEE29788307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D04CF-F4BF-45F9-B871-ABAEB2739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90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B1EBD-2FFE-4F95-811E-D047A006E55F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64A9D-A672-45FD-B5D4-0589F0D7E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ildanova.i@bk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nf-oge.sdamgia.ru/problem?id=10383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Поставьте  в известность учителя, о том что вы находитесь на уроке </a:t>
            </a:r>
            <a:r>
              <a:rPr lang="tt-RU" b="1" dirty="0"/>
              <a:t>отпр. </a:t>
            </a:r>
            <a:r>
              <a:rPr lang="en-US" b="1" dirty="0"/>
              <a:t>SMS</a:t>
            </a:r>
            <a:r>
              <a:rPr lang="ru-RU" b="1" dirty="0"/>
              <a:t> на номера  89178866826 или 89393763080.</a:t>
            </a:r>
            <a:endParaRPr lang="ru-RU" dirty="0"/>
          </a:p>
          <a:p>
            <a:pPr lvl="0"/>
            <a:r>
              <a:rPr lang="ru-RU" b="1" dirty="0"/>
              <a:t> Повторите  или  изучите  новый  материал  по заданному   плану.</a:t>
            </a:r>
            <a:endParaRPr lang="ru-RU" dirty="0"/>
          </a:p>
          <a:p>
            <a:pPr lvl="0"/>
            <a:r>
              <a:rPr lang="ru-RU" b="1" dirty="0"/>
              <a:t>Сфотографировать  выполненные задания и отправить  на  </a:t>
            </a:r>
            <a:r>
              <a:rPr lang="en-US" b="1" u="sng" dirty="0" err="1">
                <a:hlinkClick r:id="rId3"/>
              </a:rPr>
              <a:t>vildanova</a:t>
            </a:r>
            <a:r>
              <a:rPr lang="ru-RU" b="1" u="sng" dirty="0">
                <a:hlinkClick r:id="rId3"/>
              </a:rPr>
              <a:t>.</a:t>
            </a:r>
            <a:r>
              <a:rPr lang="en-US" b="1" u="sng" dirty="0" err="1">
                <a:hlinkClick r:id="rId3"/>
              </a:rPr>
              <a:t>i</a:t>
            </a:r>
            <a:r>
              <a:rPr lang="ru-RU" b="1" u="sng" dirty="0">
                <a:hlinkClick r:id="rId3"/>
              </a:rPr>
              <a:t>@</a:t>
            </a:r>
            <a:r>
              <a:rPr lang="en-US" b="1" u="sng" dirty="0" err="1">
                <a:hlinkClick r:id="rId3"/>
              </a:rPr>
              <a:t>bk</a:t>
            </a:r>
            <a:r>
              <a:rPr lang="ru-RU" b="1" u="sng" dirty="0">
                <a:hlinkClick r:id="rId3"/>
              </a:rPr>
              <a:t>.</a:t>
            </a:r>
            <a:r>
              <a:rPr lang="en-US" b="1" u="sng" dirty="0" err="1">
                <a:hlinkClick r:id="rId3"/>
              </a:rPr>
              <a:t>ru</a:t>
            </a:r>
            <a:endParaRPr lang="ru-RU" dirty="0"/>
          </a:p>
          <a:p>
            <a:r>
              <a:rPr lang="ru-RU" b="1" dirty="0"/>
              <a:t>Срок: </a:t>
            </a:r>
            <a:r>
              <a:rPr lang="ru-RU" b="1" dirty="0" smtClean="0"/>
              <a:t>      18.04.20  </a:t>
            </a:r>
            <a:r>
              <a:rPr lang="ru-RU" b="1" dirty="0"/>
              <a:t>до </a:t>
            </a:r>
            <a:r>
              <a:rPr lang="ru-RU" b="1" u="sng" dirty="0"/>
              <a:t>18.00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852936"/>
            <a:ext cx="785157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Тема урока:  История чисел и системы </a:t>
            </a:r>
            <a:r>
              <a:rPr lang="ru-RU" sz="2800" b="1" dirty="0" smtClean="0"/>
              <a:t>счисления</a:t>
            </a:r>
            <a:endParaRPr lang="ru-RU" sz="2800" b="1" dirty="0"/>
          </a:p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 smtClean="0"/>
          </a:p>
          <a:p>
            <a:r>
              <a:rPr lang="ru-RU" sz="2800" dirty="0" smtClean="0"/>
              <a:t>Выполнить задания из 13-го слайда в тетради</a:t>
            </a:r>
            <a:endParaRPr lang="ru-RU" sz="28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357158" y="3000372"/>
            <a:ext cx="8572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 smtClean="0"/>
              <a:t>     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Далее рассмотрим позиционные системы счисления.</a:t>
            </a:r>
            <a:endParaRPr lang="ru-RU" sz="28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720" y="866756"/>
            <a:ext cx="87249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/>
              <a:t>      Но мы до сих пор пользуемся элементами непозиционной системы счисления в обыденной речи, в частности, мы говорим сто, а не десять десятков, тысяча, миллион, миллиард, триллион.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7" name="WordArt 49"/>
          <p:cNvSpPr>
            <a:spLocks noChangeArrowheads="1" noChangeShapeType="1" noTextEdit="1"/>
          </p:cNvSpPr>
          <p:nvPr/>
        </p:nvSpPr>
        <p:spPr bwMode="auto">
          <a:xfrm>
            <a:off x="214282" y="3357562"/>
            <a:ext cx="8643998" cy="963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Позиционной системой </a:t>
            </a:r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счисления</a:t>
            </a:r>
          </a:p>
        </p:txBody>
      </p:sp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14282" y="4286256"/>
            <a:ext cx="864399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0000"/>
                </a:solidFill>
                <a:cs typeface="Times New Roman" pitchFamily="18" charset="0"/>
              </a:rPr>
              <a:t>- называется </a:t>
            </a:r>
            <a:r>
              <a:rPr lang="ru-RU" sz="3600" b="1" dirty="0">
                <a:solidFill>
                  <a:srgbClr val="000000"/>
                </a:solidFill>
                <a:cs typeface="Times New Roman" pitchFamily="18" charset="0"/>
              </a:rPr>
              <a:t>такая система счисления, у которой количественный эквивалент («вес») цифры </a:t>
            </a:r>
            <a:r>
              <a:rPr lang="ru-RU" sz="3600" b="1" dirty="0" smtClean="0">
                <a:solidFill>
                  <a:srgbClr val="000000"/>
                </a:solidFill>
                <a:cs typeface="Times New Roman" pitchFamily="18" charset="0"/>
              </a:rPr>
              <a:t>зависит </a:t>
            </a:r>
            <a:r>
              <a:rPr lang="ru-RU" sz="3600" b="1" dirty="0">
                <a:solidFill>
                  <a:srgbClr val="000000"/>
                </a:solidFill>
                <a:cs typeface="Times New Roman" pitchFamily="18" charset="0"/>
              </a:rPr>
              <a:t>от ее местоположения в записи числа.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85720" y="285728"/>
            <a:ext cx="857256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cs typeface="Times New Roman" pitchFamily="18" charset="0"/>
              </a:rPr>
              <a:t>Рассмотрим два числа </a:t>
            </a:r>
            <a:r>
              <a:rPr lang="ru-RU" sz="3600" dirty="0" smtClean="0">
                <a:cs typeface="Times New Roman" pitchFamily="18" charset="0"/>
              </a:rPr>
              <a:t>52 </a:t>
            </a:r>
            <a:r>
              <a:rPr lang="ru-RU" sz="3600" dirty="0">
                <a:cs typeface="Times New Roman" pitchFamily="18" charset="0"/>
              </a:rPr>
              <a:t>и </a:t>
            </a:r>
            <a:r>
              <a:rPr lang="ru-RU" sz="3600" dirty="0" smtClean="0">
                <a:cs typeface="Times New Roman" pitchFamily="18" charset="0"/>
              </a:rPr>
              <a:t>25</a:t>
            </a:r>
            <a:r>
              <a:rPr lang="ru-RU" sz="3600" dirty="0">
                <a:cs typeface="Times New Roman" pitchFamily="18" charset="0"/>
              </a:rPr>
              <a:t>. </a:t>
            </a:r>
          </a:p>
          <a:p>
            <a:pPr algn="ctr"/>
            <a:r>
              <a:rPr lang="ru-RU" sz="3600" dirty="0">
                <a:cs typeface="Times New Roman" pitchFamily="18" charset="0"/>
              </a:rPr>
              <a:t>Цифры одни и те же – 5 и 2, </a:t>
            </a:r>
          </a:p>
          <a:p>
            <a:pPr algn="ctr"/>
            <a:r>
              <a:rPr lang="ru-RU" sz="3600" dirty="0">
                <a:cs typeface="Times New Roman" pitchFamily="18" charset="0"/>
              </a:rPr>
              <a:t>а чем эти числа отличаются? </a:t>
            </a:r>
            <a:endParaRPr lang="ru-RU" sz="3600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357290" y="2214554"/>
            <a:ext cx="65662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П</a:t>
            </a:r>
            <a:r>
              <a:rPr lang="ru-RU" sz="4400" b="1" dirty="0">
                <a:solidFill>
                  <a:srgbClr val="0070C0"/>
                </a:solidFill>
                <a:cs typeface="Times New Roman" pitchFamily="18" charset="0"/>
              </a:rPr>
              <a:t>озици</a:t>
            </a:r>
            <a:r>
              <a:rPr lang="ru-RU" sz="4400" b="1" dirty="0">
                <a:solidFill>
                  <a:srgbClr val="0070C0"/>
                </a:solidFill>
              </a:rPr>
              <a:t>ей</a:t>
            </a:r>
            <a:r>
              <a:rPr lang="ru-RU" sz="4400" b="1" dirty="0">
                <a:solidFill>
                  <a:srgbClr val="0070C0"/>
                </a:solidFill>
                <a:cs typeface="Times New Roman" pitchFamily="18" charset="0"/>
              </a:rPr>
              <a:t> цифры в числе.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7" grpId="0"/>
      <p:bldP spid="48178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214290"/>
            <a:ext cx="8715436" cy="6286544"/>
          </a:xfrm>
          <a:prstGeom prst="rect">
            <a:avLst/>
          </a:prstGeom>
        </p:spPr>
        <p:txBody>
          <a:bodyPr/>
          <a:lstStyle/>
          <a:p>
            <a:pPr marR="0" lvl="0" indent="360363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Любая позиционная система счисления характеризуется своим основанием.</a:t>
            </a:r>
          </a:p>
          <a:p>
            <a:pPr marR="0" lvl="0" indent="360363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indent="360363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Основание позиционной системы счисления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— количество различных цифр, используемых для изображения чисел в данной системе счисления.</a:t>
            </a:r>
          </a:p>
          <a:p>
            <a:pPr marR="0" lvl="0" indent="360363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indent="360363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основание можно принять любое натуральное число — два, три, четыре, ..., образовав новую позиционную систему: двоичную, троичную, четверичную и </a:t>
            </a:r>
            <a:r>
              <a:rPr lang="ru-RU" sz="3200" dirty="0" smtClean="0"/>
              <a:t>..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14282" y="785794"/>
            <a:ext cx="871543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/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1. Что </a:t>
            </a:r>
            <a:r>
              <a:rPr lang="ru-RU" sz="2000" b="0" i="0" dirty="0">
                <a:latin typeface="Times New Roman" pitchFamily="18" charset="0"/>
                <a:cs typeface="Times New Roman" pitchFamily="18" charset="0"/>
              </a:rPr>
              <a:t>такое система счисления? </a:t>
            </a:r>
            <a:endParaRPr lang="ru-RU" sz="2000" b="0" i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b="0" i="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2. Привести </a:t>
            </a:r>
            <a:r>
              <a:rPr lang="ru-RU" sz="2000" b="0" i="0" dirty="0">
                <a:latin typeface="Times New Roman" pitchFamily="18" charset="0"/>
                <a:cs typeface="Times New Roman" pitchFamily="18" charset="0"/>
              </a:rPr>
              <a:t>примеры позиционных и непозиционных систем счисления</a:t>
            </a:r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0" i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b="0" i="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dirty="0" smtClean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42910" y="214290"/>
            <a:ext cx="8016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</a:rPr>
              <a:t>ВОПРОСЫ  ДЛЯ  ЗАКРЕПЛЕНИЯ: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282" y="1916832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/>
            <a:r>
              <a:rPr lang="ru-RU" sz="2000" dirty="0" smtClean="0"/>
              <a:t>4. 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Какие числа записаны с помощью римских    цифр: МС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I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Х, 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L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Х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?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212976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Задание 5 № </a:t>
            </a:r>
            <a:r>
              <a:rPr lang="ru-RU" b="1" dirty="0">
                <a:hlinkClick r:id="rId2"/>
              </a:rPr>
              <a:t>10383</a:t>
            </a:r>
            <a:endParaRPr lang="ru-RU" b="1" dirty="0"/>
          </a:p>
          <a:p>
            <a:r>
              <a:rPr lang="ru-RU" b="1" dirty="0"/>
              <a:t>У исполнителя Альфа две команды, которым присвоены номера:</a:t>
            </a:r>
          </a:p>
          <a:p>
            <a:r>
              <a:rPr lang="ru-RU" b="1" dirty="0"/>
              <a:t>1. прибавь 1;</a:t>
            </a:r>
          </a:p>
          <a:p>
            <a:r>
              <a:rPr lang="ru-RU" b="1" dirty="0"/>
              <a:t>2. умножь на b</a:t>
            </a:r>
          </a:p>
          <a:p>
            <a:r>
              <a:rPr lang="ru-RU" b="1" dirty="0"/>
              <a:t>(</a:t>
            </a:r>
            <a:r>
              <a:rPr lang="ru-RU" b="1" i="1" dirty="0"/>
              <a:t>b</a:t>
            </a:r>
            <a:r>
              <a:rPr lang="ru-RU" b="1" dirty="0"/>
              <a:t> — неизвестное натуральное число; </a:t>
            </a:r>
            <a:r>
              <a:rPr lang="ru-RU" b="1" i="1" dirty="0"/>
              <a:t>b</a:t>
            </a:r>
            <a:r>
              <a:rPr lang="ru-RU" b="1" dirty="0"/>
              <a:t> ≥ 2).</a:t>
            </a:r>
          </a:p>
          <a:p>
            <a:r>
              <a:rPr lang="ru-RU" b="1" dirty="0"/>
              <a:t>Выполняя первую из них, Альфа увеличивает число на экране на 1, а выполняя вторую, умножает это число на </a:t>
            </a:r>
            <a:r>
              <a:rPr lang="ru-RU" b="1" i="1" dirty="0"/>
              <a:t>b</a:t>
            </a:r>
            <a:r>
              <a:rPr lang="ru-RU" b="1" dirty="0"/>
              <a:t>. Программа для исполнителя Альфа — это последовательность номеров команд. Известно, что программа 11211 переводит число 6 в число 82. Определите значение </a:t>
            </a:r>
            <a:r>
              <a:rPr lang="ru-RU" b="1" i="1" dirty="0"/>
              <a:t>b</a:t>
            </a:r>
            <a:r>
              <a:rPr lang="ru-RU" b="1" dirty="0"/>
              <a:t>.</a:t>
            </a:r>
            <a:endParaRPr lang="ru-RU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51520" y="476672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0000"/>
                </a:solidFill>
              </a:rPr>
              <a:t>     </a:t>
            </a:r>
            <a:r>
              <a:rPr lang="ru-RU" sz="2800" b="1" dirty="0">
                <a:solidFill>
                  <a:srgbClr val="000000"/>
                </a:solidFill>
                <a:cs typeface="Times New Roman" pitchFamily="18" charset="0"/>
              </a:rPr>
              <a:t>Цифры </a:t>
            </a:r>
            <a:r>
              <a:rPr lang="ru-RU" sz="2800" dirty="0">
                <a:solidFill>
                  <a:srgbClr val="000000"/>
                </a:solidFill>
                <a:cs typeface="Times New Roman" pitchFamily="18" charset="0"/>
              </a:rPr>
              <a:t>- это символы, </a:t>
            </a:r>
            <a:r>
              <a:rPr lang="ru-RU" sz="2800" dirty="0" smtClean="0">
                <a:solidFill>
                  <a:srgbClr val="000000"/>
                </a:solidFill>
                <a:cs typeface="Times New Roman" pitchFamily="18" charset="0"/>
              </a:rPr>
              <a:t>составляющие </a:t>
            </a:r>
            <a:r>
              <a:rPr lang="ru-RU" sz="2800" dirty="0">
                <a:solidFill>
                  <a:srgbClr val="000000"/>
                </a:solidFill>
                <a:cs typeface="Times New Roman" pitchFamily="18" charset="0"/>
              </a:rPr>
              <a:t>некоторый алфавит.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79512" y="1772816"/>
            <a:ext cx="590465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</a:rPr>
              <a:t>      </a:t>
            </a:r>
            <a:r>
              <a:rPr lang="ru-RU" sz="2800" b="1" dirty="0">
                <a:solidFill>
                  <a:srgbClr val="000000"/>
                </a:solidFill>
                <a:cs typeface="Times New Roman" pitchFamily="18" charset="0"/>
              </a:rPr>
              <a:t>Что же такое тогда число?</a:t>
            </a:r>
            <a:endParaRPr lang="ru-RU" b="1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43808" y="3429000"/>
            <a:ext cx="60486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cs typeface="Times New Roman" pitchFamily="18" charset="0"/>
              </a:rPr>
              <a:t>Число </a:t>
            </a:r>
            <a:r>
              <a:rPr lang="ru-RU" sz="2800" dirty="0" smtClean="0">
                <a:solidFill>
                  <a:srgbClr val="000000"/>
                </a:solidFill>
                <a:cs typeface="Times New Roman" pitchFamily="18" charset="0"/>
              </a:rPr>
              <a:t>- это некоторая величина, состоящая из цифр, сложенных по определенным  правилам.</a:t>
            </a:r>
            <a:endParaRPr lang="ru-RU" sz="2800" dirty="0" smtClean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43808" y="4869160"/>
            <a:ext cx="600079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</a:rPr>
              <a:t>     </a:t>
            </a:r>
            <a:r>
              <a:rPr lang="ru-RU" sz="2800" dirty="0" smtClean="0">
                <a:solidFill>
                  <a:srgbClr val="000000"/>
                </a:solidFill>
                <a:cs typeface="Times New Roman" pitchFamily="18" charset="0"/>
              </a:rPr>
              <a:t>На </a:t>
            </a:r>
            <a:r>
              <a:rPr lang="ru-RU" sz="2800" dirty="0">
                <a:solidFill>
                  <a:srgbClr val="000000"/>
                </a:solidFill>
                <a:cs typeface="Times New Roman" pitchFamily="18" charset="0"/>
              </a:rPr>
              <a:t>разных этапах развития человечества, у разных народов эти правила были различны и сегодня мы их называем </a:t>
            </a:r>
            <a:r>
              <a:rPr lang="ru-RU" sz="2800" b="1" dirty="0">
                <a:solidFill>
                  <a:srgbClr val="000000"/>
                </a:solidFill>
                <a:cs typeface="Times New Roman" pitchFamily="18" charset="0"/>
              </a:rPr>
              <a:t>системами счисления</a:t>
            </a:r>
            <a:r>
              <a:rPr lang="ru-RU" sz="2800" dirty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3075" name="Picture 3" descr="C:\INFORMATIKA\РИСУНКИ\Математика\цифры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0"/>
            <a:ext cx="2857500" cy="34671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7"/>
          <p:cNvSpPr txBox="1">
            <a:spLocks noChangeArrowheads="1"/>
          </p:cNvSpPr>
          <p:nvPr/>
        </p:nvSpPr>
        <p:spPr bwMode="auto">
          <a:xfrm>
            <a:off x="285720" y="2000240"/>
            <a:ext cx="864399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0000"/>
                </a:solidFill>
                <a:cs typeface="Times New Roman" pitchFamily="18" charset="0"/>
              </a:rPr>
              <a:t>— </a:t>
            </a:r>
            <a:r>
              <a:rPr lang="ru-RU" sz="3200" dirty="0">
                <a:solidFill>
                  <a:srgbClr val="000000"/>
                </a:solidFill>
                <a:cs typeface="Times New Roman" pitchFamily="18" charset="0"/>
              </a:rPr>
              <a:t>это </a:t>
            </a:r>
            <a:r>
              <a:rPr lang="ru-RU" sz="3200" dirty="0" smtClean="0">
                <a:solidFill>
                  <a:srgbClr val="000000"/>
                </a:solidFill>
                <a:cs typeface="Times New Roman" pitchFamily="18" charset="0"/>
              </a:rPr>
              <a:t>знаковая система, </a:t>
            </a:r>
            <a:r>
              <a:rPr lang="ru-RU" sz="3200" dirty="0">
                <a:solidFill>
                  <a:srgbClr val="000000"/>
                </a:solidFill>
                <a:cs typeface="Times New Roman" pitchFamily="18" charset="0"/>
              </a:rPr>
              <a:t>в которой все числа записываются по определенным правилам с помощью символов некоторого алфавита, называемых цифрами. </a:t>
            </a:r>
          </a:p>
        </p:txBody>
      </p:sp>
      <p:sp>
        <p:nvSpPr>
          <p:cNvPr id="10" name="Багетная рамка 9"/>
          <p:cNvSpPr/>
          <p:nvPr/>
        </p:nvSpPr>
        <p:spPr>
          <a:xfrm>
            <a:off x="214282" y="4857760"/>
            <a:ext cx="3714776" cy="1071570"/>
          </a:xfrm>
          <a:prstGeom prst="beve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Непозиционные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5143504" y="4857760"/>
            <a:ext cx="3714776" cy="1071570"/>
          </a:xfrm>
          <a:prstGeom prst="beve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Позиционные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404664"/>
            <a:ext cx="6404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СИСТЕМА   СЧИСЛЕНИЯ</a:t>
            </a:r>
            <a:endParaRPr lang="ru-RU" sz="4800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7" name="WordArt 49"/>
          <p:cNvSpPr>
            <a:spLocks noChangeArrowheads="1" noChangeShapeType="1" noTextEdit="1"/>
          </p:cNvSpPr>
          <p:nvPr/>
        </p:nvSpPr>
        <p:spPr bwMode="auto">
          <a:xfrm>
            <a:off x="468313" y="304800"/>
            <a:ext cx="8280400" cy="963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Непозиционной системой </a:t>
            </a:r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счисления</a:t>
            </a:r>
          </a:p>
        </p:txBody>
      </p:sp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85720" y="1916113"/>
            <a:ext cx="8572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0000"/>
                </a:solidFill>
                <a:cs typeface="Times New Roman" pitchFamily="18" charset="0"/>
              </a:rPr>
              <a:t>- называется </a:t>
            </a:r>
            <a:r>
              <a:rPr lang="ru-RU" sz="3600" b="1" dirty="0">
                <a:solidFill>
                  <a:srgbClr val="000000"/>
                </a:solidFill>
                <a:cs typeface="Times New Roman" pitchFamily="18" charset="0"/>
              </a:rPr>
              <a:t>такая система счисления, у которой количественный эквивалент («вес») цифры не зависит от ее местоположения в записи числа.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323850" y="0"/>
            <a:ext cx="8820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ru-RU" sz="5400" b="1" dirty="0">
                <a:solidFill>
                  <a:srgbClr val="FF3300"/>
                </a:solidFill>
              </a:rPr>
              <a:t>Единичная («палочная»)</a:t>
            </a:r>
            <a:r>
              <a:rPr lang="ru-RU" sz="5400" b="1" dirty="0">
                <a:solidFill>
                  <a:srgbClr val="CC6600"/>
                </a:solidFill>
              </a:rPr>
              <a:t>    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0" y="4857760"/>
            <a:ext cx="664370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Georgia" pitchFamily="18" charset="0"/>
              </a:rPr>
              <a:t>периоду палеолита </a:t>
            </a:r>
            <a:endParaRPr lang="ru-RU" sz="3600" b="1" i="1" dirty="0">
              <a:solidFill>
                <a:srgbClr val="0070C0"/>
              </a:solidFill>
              <a:latin typeface="Georgia" pitchFamily="18" charset="0"/>
            </a:endParaRPr>
          </a:p>
          <a:p>
            <a:pPr algn="ctr" eaLnBrk="0" hangingPunct="0">
              <a:buFont typeface="Wingdings" pitchFamily="2" charset="2"/>
              <a:buNone/>
            </a:pPr>
            <a:r>
              <a:rPr lang="ru-RU" sz="2800" b="1" i="1" dirty="0">
                <a:solidFill>
                  <a:srgbClr val="0070C0"/>
                </a:solidFill>
                <a:latin typeface="Georgia" pitchFamily="18" charset="0"/>
              </a:rPr>
              <a:t>10-11 тысяч лет до н.э.</a:t>
            </a:r>
            <a:r>
              <a:rPr lang="en-US" sz="2800" b="1" i="1" dirty="0">
                <a:solidFill>
                  <a:srgbClr val="0070C0"/>
                </a:solidFill>
                <a:latin typeface="Georgia" pitchFamily="18" charset="0"/>
              </a:rPr>
              <a:t> </a:t>
            </a:r>
            <a:endParaRPr lang="ru-RU" sz="2800" b="1" i="1" dirty="0">
              <a:solidFill>
                <a:srgbClr val="0070C0"/>
              </a:solidFill>
              <a:latin typeface="Georgia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928794" y="2214554"/>
            <a:ext cx="3714776" cy="714380"/>
            <a:chOff x="571472" y="1142984"/>
            <a:chExt cx="3868754" cy="790576"/>
          </a:xfrm>
        </p:grpSpPr>
        <p:sp>
          <p:nvSpPr>
            <p:cNvPr id="63514" name="Text Box 26"/>
            <p:cNvSpPr txBox="1">
              <a:spLocks noChangeArrowheads="1"/>
            </p:cNvSpPr>
            <p:nvPr/>
          </p:nvSpPr>
          <p:spPr bwMode="auto">
            <a:xfrm rot="10800000" flipV="1">
              <a:off x="1857356" y="1285860"/>
              <a:ext cx="7191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ru-RU" sz="2400" b="1" dirty="0">
                  <a:solidFill>
                    <a:srgbClr val="502800"/>
                  </a:solidFill>
                </a:rPr>
                <a:t>или </a:t>
              </a:r>
            </a:p>
          </p:txBody>
        </p:sp>
        <p:grpSp>
          <p:nvGrpSpPr>
            <p:cNvPr id="2" name="Group 30"/>
            <p:cNvGrpSpPr>
              <a:grpSpLocks/>
            </p:cNvGrpSpPr>
            <p:nvPr/>
          </p:nvGrpSpPr>
          <p:grpSpPr bwMode="auto">
            <a:xfrm>
              <a:off x="571472" y="1142984"/>
              <a:ext cx="792162" cy="596900"/>
              <a:chOff x="5105" y="527"/>
              <a:chExt cx="275" cy="240"/>
            </a:xfrm>
          </p:grpSpPr>
          <p:sp>
            <p:nvSpPr>
              <p:cNvPr id="63519" name="Freeform 31"/>
              <p:cNvSpPr>
                <a:spLocks/>
              </p:cNvSpPr>
              <p:nvPr/>
            </p:nvSpPr>
            <p:spPr bwMode="auto">
              <a:xfrm>
                <a:off x="5105" y="527"/>
                <a:ext cx="1" cy="2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40"/>
                  </a:cxn>
                </a:cxnLst>
                <a:rect l="0" t="0" r="r" b="b"/>
                <a:pathLst>
                  <a:path w="1" h="240">
                    <a:moveTo>
                      <a:pt x="0" y="0"/>
                    </a:moveTo>
                    <a:cubicBezTo>
                      <a:pt x="0" y="80"/>
                      <a:pt x="0" y="160"/>
                      <a:pt x="0" y="240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0" name="Freeform 32"/>
              <p:cNvSpPr>
                <a:spLocks/>
              </p:cNvSpPr>
              <p:nvPr/>
            </p:nvSpPr>
            <p:spPr bwMode="auto">
              <a:xfrm>
                <a:off x="5213" y="539"/>
                <a:ext cx="36" cy="21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0" y="216"/>
                  </a:cxn>
                </a:cxnLst>
                <a:rect l="0" t="0" r="r" b="b"/>
                <a:pathLst>
                  <a:path w="36" h="216">
                    <a:moveTo>
                      <a:pt x="36" y="0"/>
                    </a:moveTo>
                    <a:cubicBezTo>
                      <a:pt x="12" y="73"/>
                      <a:pt x="0" y="137"/>
                      <a:pt x="0" y="216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1" name="Freeform 33"/>
              <p:cNvSpPr>
                <a:spLocks/>
              </p:cNvSpPr>
              <p:nvPr/>
            </p:nvSpPr>
            <p:spPr bwMode="auto">
              <a:xfrm>
                <a:off x="5345" y="551"/>
                <a:ext cx="35" cy="20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204"/>
                  </a:cxn>
                </a:cxnLst>
                <a:rect l="0" t="0" r="r" b="b"/>
                <a:pathLst>
                  <a:path w="35" h="204">
                    <a:moveTo>
                      <a:pt x="12" y="0"/>
                    </a:moveTo>
                    <a:cubicBezTo>
                      <a:pt x="35" y="70"/>
                      <a:pt x="0" y="133"/>
                      <a:pt x="0" y="204"/>
                    </a:cubicBezTo>
                  </a:path>
                </a:pathLst>
              </a:custGeom>
              <a:solidFill>
                <a:srgbClr val="CC0000"/>
              </a:solidFill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2928926" y="1214422"/>
              <a:ext cx="1511300" cy="719138"/>
              <a:chOff x="1608" y="1241"/>
              <a:chExt cx="504" cy="264"/>
            </a:xfrm>
          </p:grpSpPr>
          <p:sp>
            <p:nvSpPr>
              <p:cNvPr id="63523" name="Freeform 35"/>
              <p:cNvSpPr>
                <a:spLocks/>
              </p:cNvSpPr>
              <p:nvPr/>
            </p:nvSpPr>
            <p:spPr bwMode="auto">
              <a:xfrm>
                <a:off x="1608" y="1241"/>
                <a:ext cx="12" cy="24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240"/>
                  </a:cxn>
                </a:cxnLst>
                <a:rect l="0" t="0" r="r" b="b"/>
                <a:pathLst>
                  <a:path w="12" h="240">
                    <a:moveTo>
                      <a:pt x="12" y="0"/>
                    </a:moveTo>
                    <a:cubicBezTo>
                      <a:pt x="0" y="232"/>
                      <a:pt x="0" y="152"/>
                      <a:pt x="0" y="240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4" name="Freeform 36"/>
              <p:cNvSpPr>
                <a:spLocks/>
              </p:cNvSpPr>
              <p:nvPr/>
            </p:nvSpPr>
            <p:spPr bwMode="auto">
              <a:xfrm>
                <a:off x="1788" y="1253"/>
                <a:ext cx="1" cy="20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4"/>
                  </a:cxn>
                </a:cxnLst>
                <a:rect l="0" t="0" r="r" b="b"/>
                <a:pathLst>
                  <a:path w="1" h="204">
                    <a:moveTo>
                      <a:pt x="0" y="0"/>
                    </a:moveTo>
                    <a:cubicBezTo>
                      <a:pt x="0" y="68"/>
                      <a:pt x="0" y="136"/>
                      <a:pt x="0" y="204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5" name="Freeform 37"/>
              <p:cNvSpPr>
                <a:spLocks/>
              </p:cNvSpPr>
              <p:nvPr/>
            </p:nvSpPr>
            <p:spPr bwMode="auto">
              <a:xfrm>
                <a:off x="1689" y="1253"/>
                <a:ext cx="12" cy="216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216"/>
                  </a:cxn>
                </a:cxnLst>
                <a:rect l="0" t="0" r="r" b="b"/>
                <a:pathLst>
                  <a:path w="12" h="216">
                    <a:moveTo>
                      <a:pt x="12" y="0"/>
                    </a:moveTo>
                    <a:cubicBezTo>
                      <a:pt x="8" y="72"/>
                      <a:pt x="0" y="216"/>
                      <a:pt x="0" y="216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6" name="Freeform 38"/>
              <p:cNvSpPr>
                <a:spLocks/>
              </p:cNvSpPr>
              <p:nvPr/>
            </p:nvSpPr>
            <p:spPr bwMode="auto">
              <a:xfrm>
                <a:off x="1882" y="1253"/>
                <a:ext cx="24" cy="2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216"/>
                  </a:cxn>
                </a:cxnLst>
                <a:rect l="0" t="0" r="r" b="b"/>
                <a:pathLst>
                  <a:path w="24" h="216">
                    <a:moveTo>
                      <a:pt x="0" y="0"/>
                    </a:moveTo>
                    <a:cubicBezTo>
                      <a:pt x="14" y="72"/>
                      <a:pt x="24" y="142"/>
                      <a:pt x="24" y="216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7" name="Freeform 39"/>
              <p:cNvSpPr>
                <a:spLocks/>
              </p:cNvSpPr>
              <p:nvPr/>
            </p:nvSpPr>
            <p:spPr bwMode="auto">
              <a:xfrm>
                <a:off x="1990" y="1253"/>
                <a:ext cx="14" cy="25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" y="252"/>
                  </a:cxn>
                </a:cxnLst>
                <a:rect l="0" t="0" r="r" b="b"/>
                <a:pathLst>
                  <a:path w="14" h="252">
                    <a:moveTo>
                      <a:pt x="14" y="0"/>
                    </a:moveTo>
                    <a:cubicBezTo>
                      <a:pt x="0" y="204"/>
                      <a:pt x="2" y="120"/>
                      <a:pt x="2" y="252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28" name="Freeform 40"/>
              <p:cNvSpPr>
                <a:spLocks/>
              </p:cNvSpPr>
              <p:nvPr/>
            </p:nvSpPr>
            <p:spPr bwMode="auto">
              <a:xfrm>
                <a:off x="2099" y="1265"/>
                <a:ext cx="13" cy="21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" y="216"/>
                  </a:cxn>
                </a:cxnLst>
                <a:rect l="0" t="0" r="r" b="b"/>
                <a:pathLst>
                  <a:path w="13" h="216">
                    <a:moveTo>
                      <a:pt x="13" y="0"/>
                    </a:moveTo>
                    <a:cubicBezTo>
                      <a:pt x="0" y="184"/>
                      <a:pt x="1" y="112"/>
                      <a:pt x="1" y="216"/>
                    </a:cubicBezTo>
                  </a:path>
                </a:pathLst>
              </a:custGeom>
              <a:noFill/>
              <a:ln w="57150" cmpd="sng">
                <a:solidFill>
                  <a:srgbClr val="66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19" name="Picture 5" descr="Ed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553535"/>
            <a:ext cx="3131840" cy="5273382"/>
          </a:xfrm>
          <a:prstGeom prst="rect">
            <a:avLst/>
          </a:prstGeom>
          <a:noFill/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14282" y="3429000"/>
            <a:ext cx="558185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400" b="1" i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Археологами </a:t>
            </a:r>
            <a:r>
              <a:rPr lang="ru-RU" sz="2400" b="1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найдены такие "записи" при раскопках культурных слоев, относящихся к </a:t>
            </a:r>
            <a:endParaRPr lang="en-US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500002" y="980728"/>
            <a:ext cx="86439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800" b="1" i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Любое </a:t>
            </a:r>
            <a:r>
              <a:rPr lang="ru-RU" sz="2800" b="1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число в ней образуется повторением одного знака - единицы.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ru-RU" sz="4400" b="1" dirty="0">
                <a:solidFill>
                  <a:srgbClr val="FF3300"/>
                </a:solidFill>
              </a:rPr>
              <a:t>Римская </a:t>
            </a:r>
            <a:r>
              <a:rPr lang="en-US" sz="4400" b="1" dirty="0">
                <a:solidFill>
                  <a:srgbClr val="FF3300"/>
                </a:solidFill>
              </a:rPr>
              <a:t> </a:t>
            </a:r>
            <a:r>
              <a:rPr lang="ru-RU" sz="4400" b="1" dirty="0">
                <a:solidFill>
                  <a:srgbClr val="FF3300"/>
                </a:solidFill>
              </a:rPr>
              <a:t>десятичная</a:t>
            </a:r>
            <a:r>
              <a:rPr lang="ru-RU" sz="5400" dirty="0">
                <a:solidFill>
                  <a:srgbClr val="800000"/>
                </a:solidFill>
              </a:rPr>
              <a:t> 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0" y="2565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C00000"/>
                </a:solidFill>
              </a:rPr>
              <a:t>I </a:t>
            </a:r>
            <a:r>
              <a:rPr lang="en-US" sz="8800" b="1" dirty="0" smtClean="0">
                <a:solidFill>
                  <a:srgbClr val="C00000"/>
                </a:solidFill>
              </a:rPr>
              <a:t>, V, </a:t>
            </a:r>
            <a:r>
              <a:rPr lang="ru-RU" sz="8800" b="1" dirty="0" smtClean="0">
                <a:solidFill>
                  <a:srgbClr val="C00000"/>
                </a:solidFill>
              </a:rPr>
              <a:t>Х, </a:t>
            </a:r>
            <a:r>
              <a:rPr lang="en-US" sz="8800" b="1" dirty="0" smtClean="0">
                <a:solidFill>
                  <a:srgbClr val="C00000"/>
                </a:solidFill>
              </a:rPr>
              <a:t>L,</a:t>
            </a:r>
            <a:r>
              <a:rPr lang="ru-RU" sz="8800" b="1" dirty="0" smtClean="0">
                <a:solidFill>
                  <a:srgbClr val="C00000"/>
                </a:solidFill>
              </a:rPr>
              <a:t> </a:t>
            </a:r>
            <a:r>
              <a:rPr lang="en-US" sz="8800" b="1" dirty="0" smtClean="0">
                <a:solidFill>
                  <a:srgbClr val="C00000"/>
                </a:solidFill>
              </a:rPr>
              <a:t>C, D, M</a:t>
            </a:r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85720" y="4286256"/>
            <a:ext cx="8604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600" dirty="0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ru-RU" sz="3200" dirty="0">
                <a:solidFill>
                  <a:srgbClr val="000000"/>
                </a:solidFill>
                <a:cs typeface="Times New Roman" pitchFamily="18" charset="0"/>
              </a:rPr>
              <a:t>Число в римской системе счисления обозначается набором стоящих подряд «цифр».</a:t>
            </a:r>
            <a:r>
              <a:rPr lang="ru-RU" sz="3200" dirty="0"/>
              <a:t> 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411413" y="1052513"/>
            <a:ext cx="406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ctr" eaLnBrk="0" hangingPunct="0">
              <a:buFont typeface="Wingdings" pitchFamily="2" charset="2"/>
              <a:buAutoNum type="arabicPlain" startAt="2"/>
            </a:pPr>
            <a:r>
              <a:rPr lang="ru-RU" sz="3200" b="1" dirty="0">
                <a:solidFill>
                  <a:srgbClr val="502800"/>
                </a:solidFill>
              </a:rPr>
              <a:t>тысячи  лет до н.э.</a:t>
            </a:r>
          </a:p>
          <a:p>
            <a:pPr marL="457200" indent="-457200" algn="ctr" eaLnBrk="0" hangingPunct="0">
              <a:buFont typeface="Wingdings" pitchFamily="2" charset="2"/>
              <a:buNone/>
            </a:pPr>
            <a:r>
              <a:rPr lang="ru-RU" sz="3200" b="1" i="1" dirty="0">
                <a:solidFill>
                  <a:srgbClr val="502800"/>
                </a:solidFill>
              </a:rPr>
              <a:t>и до наших дней</a:t>
            </a:r>
            <a:r>
              <a:rPr lang="en-US" sz="3200" b="1" i="1" dirty="0">
                <a:solidFill>
                  <a:srgbClr val="502800"/>
                </a:solidFill>
              </a:rPr>
              <a:t> </a:t>
            </a:r>
            <a:endParaRPr lang="ru-RU" sz="3200" b="1" i="1" dirty="0">
              <a:solidFill>
                <a:srgbClr val="5028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1619250" y="2349500"/>
            <a:ext cx="666752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ru-RU" sz="4400" b="1" dirty="0">
                <a:solidFill>
                  <a:srgbClr val="FF3300"/>
                </a:solidFill>
                <a:latin typeface="Georgia" pitchFamily="18" charset="0"/>
              </a:rPr>
              <a:t>Алфавитные </a:t>
            </a:r>
            <a:r>
              <a:rPr lang="ru-RU" sz="4400" b="1" dirty="0" smtClean="0">
                <a:solidFill>
                  <a:srgbClr val="FF3300"/>
                </a:solidFill>
                <a:latin typeface="Georgia" pitchFamily="18" charset="0"/>
              </a:rPr>
              <a:t>системы  счисления</a:t>
            </a:r>
            <a:endParaRPr lang="ru-RU" sz="4400" b="1" dirty="0">
              <a:solidFill>
                <a:srgbClr val="FF33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7" name="WordArt 49"/>
          <p:cNvSpPr>
            <a:spLocks noChangeArrowheads="1" noChangeShapeType="1" noTextEdit="1"/>
          </p:cNvSpPr>
          <p:nvPr/>
        </p:nvSpPr>
        <p:spPr bwMode="auto">
          <a:xfrm>
            <a:off x="468313" y="304800"/>
            <a:ext cx="8280400" cy="963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Непозиционной системой </a:t>
            </a:r>
            <a:r>
              <a:rPr lang="ru-R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66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счисления</a:t>
            </a:r>
          </a:p>
        </p:txBody>
      </p:sp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85720" y="1916113"/>
            <a:ext cx="8572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0000"/>
                </a:solidFill>
                <a:cs typeface="Times New Roman" pitchFamily="18" charset="0"/>
              </a:rPr>
              <a:t>- называется </a:t>
            </a:r>
            <a:r>
              <a:rPr lang="ru-RU" sz="3600" b="1" dirty="0">
                <a:solidFill>
                  <a:srgbClr val="000000"/>
                </a:solidFill>
                <a:cs typeface="Times New Roman" pitchFamily="18" charset="0"/>
              </a:rPr>
              <a:t>такая система счисления, у которой количественный эквивалент («вес») цифры не зависит от ее местоположения в записи числа.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51520" y="332656"/>
            <a:ext cx="8572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Недостатки непозиционной системы счисления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1340768"/>
            <a:ext cx="85725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Существует постоянная  потребность введения новых знаков для записи больших чисел.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2708920"/>
            <a:ext cx="85725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Невозможно представлять дробные и отрицательные числа.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4077072"/>
            <a:ext cx="85725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  Сложно выполнять арифметические операции, так как не существует алгоритмов их выполнения.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484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Пользователь Windows</cp:lastModifiedBy>
  <cp:revision>93</cp:revision>
  <dcterms:created xsi:type="dcterms:W3CDTF">2009-11-01T06:05:40Z</dcterms:created>
  <dcterms:modified xsi:type="dcterms:W3CDTF">2020-04-17T17:14:07Z</dcterms:modified>
</cp:coreProperties>
</file>