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78" r:id="rId7"/>
    <p:sldId id="262" r:id="rId8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33D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0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A07B1B-3D14-4867-8BC3-FEF0CE217739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8A4624-1EBF-40C9-8558-D959A6B4D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48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444F2B-B419-4BF7-8BE5-ADEB7FA6C18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C48D58-4598-4960-A530-8ABC1143FF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25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4A1FF2-4E29-4407-B005-F82B0CD1B0B7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B9122-48BC-40BC-A55A-E455EB8708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84BF41-0FEA-4D87-9C8C-9B5E6A8B2BAD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59467-A98B-4A73-95E2-0E287B9893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1E5BF4-AA2E-41D5-B2FB-1CB7B65D5AC3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0B3F3-8AB4-4738-81A9-378AE12293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8AF72-4570-45B7-BC07-2DDDEA187155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B9D0D5-116E-4905-BBD7-1F8399E420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3803F3-9D90-496F-8BF3-4A345FC2DA6E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6A818-E5D0-4047-998D-3A93E0D91F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7AE156-0A4B-48D0-A8ED-269765A2FC5B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A96BE-6F98-4096-803B-50E4A3DA22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DAD10D-3A04-483E-B822-AE359A44C435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1BCE04-B9D5-47C7-B27C-D3648BD17F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111806-9712-4D58-944C-7A372AA82B6B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D8C3D5-9822-4E5B-A09B-EBC3A50EBB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2DD5B5-8F4A-4D3D-B96E-B9D7B3895CB5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763FFD-EFE6-40EE-AEFB-340584FCEC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8439C-1649-4DBE-A961-9EB685E3C409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3B5C3D-4850-4CED-A8FA-0FBC6EC47A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5DC2AB-5EF3-4078-A512-25D703024BD8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35330-A5ED-469E-9CC7-7787363E45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2E2B4FB8-A3AD-43F0-B17B-2ACC93231AC3}" type="datetimeFigureOut">
              <a:rPr lang="ru-RU" smtClean="0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EB775A32-A87E-4CE3-903C-DBEDFA14E1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982177"/>
            <a:ext cx="835292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Поставьте  в известность учителя, о том что вы находитесь на уроке </a:t>
            </a:r>
            <a:r>
              <a:rPr lang="tt-RU" b="1" dirty="0"/>
              <a:t>отпр. </a:t>
            </a:r>
            <a:r>
              <a:rPr lang="en-US" b="1" dirty="0"/>
              <a:t>SMS</a:t>
            </a:r>
            <a:r>
              <a:rPr lang="ru-RU" b="1" dirty="0"/>
              <a:t> на номера  89178866826 или 89393763080.</a:t>
            </a:r>
            <a:endParaRPr lang="ru-RU" dirty="0"/>
          </a:p>
          <a:p>
            <a:pPr lvl="0"/>
            <a:r>
              <a:rPr lang="ru-RU" b="1" dirty="0"/>
              <a:t> Повторите  или  изучите  новый  материал  по заданному   плану.</a:t>
            </a:r>
            <a:endParaRPr lang="ru-RU" dirty="0"/>
          </a:p>
          <a:p>
            <a:pPr lvl="0"/>
            <a:r>
              <a:rPr lang="ru-RU" b="1" dirty="0"/>
              <a:t>Сфотографировать  выполненные задания и отправить  на  </a:t>
            </a:r>
            <a:r>
              <a:rPr lang="en-US" b="1" u="sng" dirty="0" err="1">
                <a:hlinkClick r:id="rId2"/>
              </a:rPr>
              <a:t>vildanova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i</a:t>
            </a:r>
            <a:r>
              <a:rPr lang="ru-RU" b="1" u="sng" dirty="0">
                <a:hlinkClick r:id="rId2"/>
              </a:rPr>
              <a:t>@</a:t>
            </a:r>
            <a:r>
              <a:rPr lang="en-US" b="1" u="sng" dirty="0" err="1">
                <a:hlinkClick r:id="rId2"/>
              </a:rPr>
              <a:t>bk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ru</a:t>
            </a:r>
            <a:endParaRPr lang="ru-RU" dirty="0"/>
          </a:p>
          <a:p>
            <a:r>
              <a:rPr lang="ru-RU" b="1" dirty="0"/>
              <a:t>Срок: задания классной работы –</a:t>
            </a:r>
            <a:r>
              <a:rPr lang="ru-RU" b="1" dirty="0" smtClean="0"/>
              <a:t>18.04.20  </a:t>
            </a:r>
            <a:r>
              <a:rPr lang="ru-RU" b="1" dirty="0"/>
              <a:t>до </a:t>
            </a:r>
            <a:r>
              <a:rPr lang="ru-RU" b="1" u="sng" dirty="0" smtClean="0"/>
              <a:t>18.00</a:t>
            </a:r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pPr algn="ctr"/>
            <a:r>
              <a:rPr lang="ru-RU" sz="3200" b="1" dirty="0" smtClean="0"/>
              <a:t>Тема: </a:t>
            </a:r>
            <a:r>
              <a:rPr lang="ru-RU" sz="2000" b="1" dirty="0"/>
              <a:t>Решение задач по теме «Центральные и вписанные углы</a:t>
            </a:r>
            <a:r>
              <a:rPr lang="ru-RU" sz="2000" b="1" dirty="0" smtClean="0"/>
              <a:t>»</a:t>
            </a:r>
          </a:p>
          <a:p>
            <a:pPr algn="ctr"/>
            <a:endParaRPr lang="ru-RU" sz="2000" b="1" dirty="0"/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Выписать основные понятия в тетради и выполнить  задания из слайда №6,7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 bwMode="auto">
          <a:xfrm>
            <a:off x="1403350" y="260350"/>
            <a:ext cx="7000875" cy="86836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4800" b="1" cap="none" dirty="0" smtClean="0">
                <a:solidFill>
                  <a:srgbClr val="033DBF"/>
                </a:solidFill>
                <a:latin typeface="Arial" charset="0"/>
                <a:cs typeface="Arial" charset="0"/>
              </a:rPr>
              <a:t>Центральный угол-</a:t>
            </a:r>
          </a:p>
        </p:txBody>
      </p:sp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1428750" y="1000125"/>
            <a:ext cx="75009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dirty="0">
                <a:cs typeface="Arial" charset="0"/>
              </a:rPr>
              <a:t>э</a:t>
            </a:r>
            <a:r>
              <a:rPr lang="ru-RU" sz="4000" dirty="0" smtClean="0">
                <a:cs typeface="Arial" charset="0"/>
              </a:rPr>
              <a:t>то </a:t>
            </a:r>
            <a:r>
              <a:rPr lang="ru-RU" sz="4000" dirty="0">
                <a:cs typeface="Arial" charset="0"/>
              </a:rPr>
              <a:t>угол с вершиной в центре окружности.</a:t>
            </a:r>
          </a:p>
        </p:txBody>
      </p:sp>
      <p:sp>
        <p:nvSpPr>
          <p:cNvPr id="6" name="Овал 5"/>
          <p:cNvSpPr/>
          <p:nvPr/>
        </p:nvSpPr>
        <p:spPr>
          <a:xfrm>
            <a:off x="2071688" y="2286000"/>
            <a:ext cx="4357687" cy="4357688"/>
          </a:xfrm>
          <a:prstGeom prst="ellipse">
            <a:avLst/>
          </a:prstGeom>
          <a:noFill/>
          <a:ln w="50800">
            <a:solidFill>
              <a:srgbClr val="033D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 flipH="1" flipV="1">
            <a:off x="4214813" y="4357688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4214813" y="2924175"/>
            <a:ext cx="1576387" cy="3081338"/>
            <a:chOff x="4214809" y="2924165"/>
            <a:chExt cx="1576406" cy="3081371"/>
          </a:xfrm>
        </p:grpSpPr>
        <p:cxnSp>
          <p:nvCxnSpPr>
            <p:cNvPr id="9" name="Прямая соединительная линия 8"/>
            <p:cNvCxnSpPr>
              <a:stCxn id="6" idx="7"/>
            </p:cNvCxnSpPr>
            <p:nvPr/>
          </p:nvCxnSpPr>
          <p:spPr>
            <a:xfrm rot="16200000" flipH="1" flipV="1">
              <a:off x="4248147" y="2890827"/>
              <a:ext cx="1509729" cy="1576406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>
              <a:stCxn id="7" idx="6"/>
              <a:endCxn id="6" idx="5"/>
            </p:cNvCxnSpPr>
            <p:nvPr/>
          </p:nvCxnSpPr>
          <p:spPr>
            <a:xfrm rot="10800000" flipH="1" flipV="1">
              <a:off x="4214809" y="4429131"/>
              <a:ext cx="1576406" cy="1576405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Дуга 17"/>
          <p:cNvSpPr/>
          <p:nvPr/>
        </p:nvSpPr>
        <p:spPr>
          <a:xfrm rot="5091335">
            <a:off x="4167188" y="3932237"/>
            <a:ext cx="1187450" cy="1133475"/>
          </a:xfrm>
          <a:prstGeom prst="arc">
            <a:avLst>
              <a:gd name="adj1" fmla="val 11084927"/>
              <a:gd name="adj2" fmla="val 21052971"/>
            </a:avLst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24" name="Рисунок 20" descr="J0199361.W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357188"/>
            <a:ext cx="1143000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TextBox 21"/>
          <p:cNvSpPr txBox="1">
            <a:spLocks noChangeArrowheads="1"/>
          </p:cNvSpPr>
          <p:nvPr/>
        </p:nvSpPr>
        <p:spPr bwMode="auto">
          <a:xfrm>
            <a:off x="3714750" y="4071938"/>
            <a:ext cx="357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cs typeface="Arial" charset="0"/>
              </a:rPr>
              <a:t>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549275"/>
            <a:ext cx="8686800" cy="9398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sz="3600" b="1" cap="none" smtClean="0">
                <a:solidFill>
                  <a:srgbClr val="033DBF"/>
                </a:solidFill>
                <a:latin typeface="Arial" charset="0"/>
                <a:cs typeface="Arial" charset="0"/>
              </a:rPr>
              <a:t>Дуга окружности, соответствующая центральному углу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357188" y="1428750"/>
            <a:ext cx="8786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>
                <a:cs typeface="Arial" charset="0"/>
              </a:rPr>
              <a:t>э</a:t>
            </a:r>
            <a:r>
              <a:rPr lang="ru-RU" sz="2800" dirty="0" smtClean="0">
                <a:cs typeface="Arial" charset="0"/>
              </a:rPr>
              <a:t>то </a:t>
            </a:r>
            <a:r>
              <a:rPr lang="ru-RU" sz="2800" dirty="0">
                <a:cs typeface="Arial" charset="0"/>
              </a:rPr>
              <a:t>часть окружности, расположенная внутри угла</a:t>
            </a: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65336" y="4763345"/>
            <a:ext cx="878681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33DBF"/>
                </a:solidFill>
                <a:cs typeface="Arial" charset="0"/>
              </a:rPr>
              <a:t>Градусная мера дуги окружности </a:t>
            </a:r>
          </a:p>
          <a:p>
            <a:pPr algn="ctr"/>
            <a:r>
              <a:rPr lang="ru-RU" sz="2400" dirty="0" smtClean="0">
                <a:cs typeface="Arial" charset="0"/>
              </a:rPr>
              <a:t>равна градусной мере  </a:t>
            </a:r>
            <a:r>
              <a:rPr lang="ru-RU" sz="2400" dirty="0">
                <a:cs typeface="Arial" charset="0"/>
              </a:rPr>
              <a:t>соответствующего центрального угла.</a:t>
            </a:r>
          </a:p>
        </p:txBody>
      </p:sp>
      <p:sp>
        <p:nvSpPr>
          <p:cNvPr id="5" name="Овал 4"/>
          <p:cNvSpPr/>
          <p:nvPr/>
        </p:nvSpPr>
        <p:spPr>
          <a:xfrm>
            <a:off x="2357438" y="2000250"/>
            <a:ext cx="2786062" cy="2714625"/>
          </a:xfrm>
          <a:prstGeom prst="ellipse">
            <a:avLst/>
          </a:prstGeom>
          <a:noFill/>
          <a:ln w="50800">
            <a:solidFill>
              <a:srgbClr val="033D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0246" name="Группа 5"/>
          <p:cNvGrpSpPr>
            <a:grpSpLocks/>
          </p:cNvGrpSpPr>
          <p:nvPr/>
        </p:nvGrpSpPr>
        <p:grpSpPr bwMode="auto">
          <a:xfrm>
            <a:off x="3714750" y="2214563"/>
            <a:ext cx="857250" cy="2286000"/>
            <a:chOff x="4357685" y="2495537"/>
            <a:chExt cx="1576406" cy="3081371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rot="16200000" flipH="1" flipV="1">
              <a:off x="4390523" y="2462699"/>
              <a:ext cx="1510728" cy="1576406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10800000" flipH="1" flipV="1">
              <a:off x="4357685" y="3999845"/>
              <a:ext cx="1576406" cy="1577063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Дуга 8"/>
          <p:cNvSpPr/>
          <p:nvPr/>
        </p:nvSpPr>
        <p:spPr>
          <a:xfrm rot="5400000">
            <a:off x="3119438" y="2476500"/>
            <a:ext cx="2286000" cy="1762125"/>
          </a:xfrm>
          <a:prstGeom prst="arc">
            <a:avLst>
              <a:gd name="adj1" fmla="val 11655724"/>
              <a:gd name="adj2" fmla="val 2096240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500563" y="4429125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500563" y="2214563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50" name="TextBox 11"/>
          <p:cNvSpPr txBox="1">
            <a:spLocks noChangeArrowheads="1"/>
          </p:cNvSpPr>
          <p:nvPr/>
        </p:nvSpPr>
        <p:spPr bwMode="auto">
          <a:xfrm>
            <a:off x="4857750" y="2071688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А</a:t>
            </a:r>
          </a:p>
        </p:txBody>
      </p:sp>
      <p:sp>
        <p:nvSpPr>
          <p:cNvPr id="10251" name="TextBox 12"/>
          <p:cNvSpPr txBox="1">
            <a:spLocks noChangeArrowheads="1"/>
          </p:cNvSpPr>
          <p:nvPr/>
        </p:nvSpPr>
        <p:spPr bwMode="auto">
          <a:xfrm>
            <a:off x="4714875" y="4572000"/>
            <a:ext cx="357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В</a:t>
            </a:r>
          </a:p>
        </p:txBody>
      </p:sp>
      <p:sp>
        <p:nvSpPr>
          <p:cNvPr id="10252" name="TextBox 13"/>
          <p:cNvSpPr txBox="1">
            <a:spLocks noChangeArrowheads="1"/>
          </p:cNvSpPr>
          <p:nvPr/>
        </p:nvSpPr>
        <p:spPr bwMode="auto">
          <a:xfrm>
            <a:off x="5857875" y="3143250"/>
            <a:ext cx="1357313" cy="7080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АВ</a:t>
            </a:r>
          </a:p>
        </p:txBody>
      </p:sp>
      <p:sp>
        <p:nvSpPr>
          <p:cNvPr id="15" name="Дуга 14"/>
          <p:cNvSpPr/>
          <p:nvPr/>
        </p:nvSpPr>
        <p:spPr>
          <a:xfrm rot="16200000" flipH="1" flipV="1">
            <a:off x="5429250" y="3214688"/>
            <a:ext cx="428625" cy="428625"/>
          </a:xfrm>
          <a:prstGeom prst="arc">
            <a:avLst>
              <a:gd name="adj1" fmla="val 16200000"/>
              <a:gd name="adj2" fmla="val 546318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0254" name="Группа 16"/>
          <p:cNvGrpSpPr>
            <a:grpSpLocks/>
          </p:cNvGrpSpPr>
          <p:nvPr/>
        </p:nvGrpSpPr>
        <p:grpSpPr bwMode="auto">
          <a:xfrm>
            <a:off x="2821780" y="5948316"/>
            <a:ext cx="1785938" cy="928687"/>
            <a:chOff x="6099673" y="2214554"/>
            <a:chExt cx="3791710" cy="707886"/>
          </a:xfrm>
        </p:grpSpPr>
        <p:sp>
          <p:nvSpPr>
            <p:cNvPr id="10257" name="TextBox 17"/>
            <p:cNvSpPr txBox="1">
              <a:spLocks noChangeArrowheads="1"/>
            </p:cNvSpPr>
            <p:nvPr/>
          </p:nvSpPr>
          <p:spPr bwMode="auto">
            <a:xfrm>
              <a:off x="7143769" y="2214554"/>
              <a:ext cx="274761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 dirty="0">
                  <a:cs typeface="Arial" charset="0"/>
                </a:rPr>
                <a:t>АВ</a:t>
              </a:r>
            </a:p>
          </p:txBody>
        </p:sp>
        <p:sp>
          <p:nvSpPr>
            <p:cNvPr id="19" name="Дуга 18"/>
            <p:cNvSpPr/>
            <p:nvPr/>
          </p:nvSpPr>
          <p:spPr>
            <a:xfrm rot="16200000" flipH="1" flipV="1">
              <a:off x="6469619" y="1844608"/>
              <a:ext cx="304936" cy="1044827"/>
            </a:xfrm>
            <a:prstGeom prst="arc">
              <a:avLst>
                <a:gd name="adj1" fmla="val 16200000"/>
                <a:gd name="adj2" fmla="val 546318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255" name="TextBox 19"/>
          <p:cNvSpPr txBox="1">
            <a:spLocks noChangeArrowheads="1"/>
          </p:cNvSpPr>
          <p:nvPr/>
        </p:nvSpPr>
        <p:spPr bwMode="auto">
          <a:xfrm>
            <a:off x="4429125" y="5929313"/>
            <a:ext cx="2214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cs typeface="Arial" charset="0"/>
              </a:rPr>
              <a:t>= </a:t>
            </a:r>
            <a:r>
              <a:rPr lang="ru-RU" sz="4000" b="1" dirty="0">
                <a:cs typeface="Arial" charset="0"/>
                <a:sym typeface="Symbol" pitchFamily="18" charset="2"/>
              </a:rPr>
              <a:t></a:t>
            </a:r>
            <a:r>
              <a:rPr lang="ru-RU" sz="4000" b="1" dirty="0">
                <a:cs typeface="Arial" charset="0"/>
              </a:rPr>
              <a:t>АОВ</a:t>
            </a:r>
          </a:p>
        </p:txBody>
      </p:sp>
      <p:sp>
        <p:nvSpPr>
          <p:cNvPr id="10256" name="TextBox 20"/>
          <p:cNvSpPr txBox="1">
            <a:spLocks noChangeArrowheads="1"/>
          </p:cNvSpPr>
          <p:nvPr/>
        </p:nvSpPr>
        <p:spPr bwMode="auto">
          <a:xfrm>
            <a:off x="3357563" y="3143250"/>
            <a:ext cx="285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 bwMode="auto">
          <a:xfrm>
            <a:off x="755650" y="260350"/>
            <a:ext cx="7467600" cy="8096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4400" b="1" cap="none" smtClean="0">
                <a:solidFill>
                  <a:srgbClr val="033DBF"/>
                </a:solidFill>
                <a:latin typeface="Arial" charset="0"/>
                <a:cs typeface="Arial" charset="0"/>
              </a:rPr>
              <a:t>Вписанный угол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785813" y="928688"/>
            <a:ext cx="8358187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cs typeface="Arial" charset="0"/>
              </a:rPr>
              <a:t>Это угол, вершина которого лежит на окружности, а стороны пересекают окружность.</a:t>
            </a:r>
          </a:p>
        </p:txBody>
      </p:sp>
      <p:sp>
        <p:nvSpPr>
          <p:cNvPr id="4" name="Овал 3"/>
          <p:cNvSpPr/>
          <p:nvPr/>
        </p:nvSpPr>
        <p:spPr>
          <a:xfrm>
            <a:off x="2000250" y="2143125"/>
            <a:ext cx="4357688" cy="4357688"/>
          </a:xfrm>
          <a:prstGeom prst="ellipse">
            <a:avLst/>
          </a:prstGeom>
          <a:noFill/>
          <a:ln w="50800">
            <a:solidFill>
              <a:srgbClr val="033D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" name="Группа 4"/>
          <p:cNvGrpSpPr>
            <a:grpSpLocks/>
          </p:cNvGrpSpPr>
          <p:nvPr/>
        </p:nvGrpSpPr>
        <p:grpSpPr bwMode="auto">
          <a:xfrm>
            <a:off x="2000250" y="2786063"/>
            <a:ext cx="3786188" cy="3000375"/>
            <a:chOff x="4357685" y="2495537"/>
            <a:chExt cx="1576406" cy="3081371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16200000" flipH="1" flipV="1">
              <a:off x="4391033" y="2462189"/>
              <a:ext cx="1509709" cy="1576406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10800000" flipH="1" flipV="1">
              <a:off x="4357685" y="4000354"/>
              <a:ext cx="1576406" cy="1576554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Дуга 7"/>
          <p:cNvSpPr/>
          <p:nvPr/>
        </p:nvSpPr>
        <p:spPr>
          <a:xfrm rot="5091335">
            <a:off x="2809876" y="3717925"/>
            <a:ext cx="1187450" cy="1133475"/>
          </a:xfrm>
          <a:prstGeom prst="arc">
            <a:avLst>
              <a:gd name="adj1" fmla="val 11084927"/>
              <a:gd name="adj2" fmla="val 21052971"/>
            </a:avLst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1" name="TextBox 8"/>
          <p:cNvSpPr txBox="1">
            <a:spLocks noChangeArrowheads="1"/>
          </p:cNvSpPr>
          <p:nvPr/>
        </p:nvSpPr>
        <p:spPr bwMode="auto">
          <a:xfrm>
            <a:off x="1428750" y="3929063"/>
            <a:ext cx="571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С</a:t>
            </a:r>
          </a:p>
        </p:txBody>
      </p:sp>
      <p:sp>
        <p:nvSpPr>
          <p:cNvPr id="11272" name="TextBox 9"/>
          <p:cNvSpPr txBox="1">
            <a:spLocks noChangeArrowheads="1"/>
          </p:cNvSpPr>
          <p:nvPr/>
        </p:nvSpPr>
        <p:spPr bwMode="auto">
          <a:xfrm>
            <a:off x="5786438" y="2286000"/>
            <a:ext cx="571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А</a:t>
            </a:r>
          </a:p>
        </p:txBody>
      </p:sp>
      <p:sp>
        <p:nvSpPr>
          <p:cNvPr id="11273" name="TextBox 10"/>
          <p:cNvSpPr txBox="1">
            <a:spLocks noChangeArrowheads="1"/>
          </p:cNvSpPr>
          <p:nvPr/>
        </p:nvSpPr>
        <p:spPr bwMode="auto">
          <a:xfrm>
            <a:off x="5857875" y="5572125"/>
            <a:ext cx="928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900113" y="404813"/>
            <a:ext cx="7286625" cy="56038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4000" b="1" cap="none" smtClean="0">
                <a:solidFill>
                  <a:srgbClr val="033DBF"/>
                </a:solidFill>
                <a:latin typeface="Arial" charset="0"/>
                <a:cs typeface="Arial" charset="0"/>
              </a:rPr>
              <a:t>Теорема о вписанном угле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50825" y="1628775"/>
            <a:ext cx="3571875" cy="1938992"/>
          </a:xfrm>
          <a:prstGeom prst="rect">
            <a:avLst/>
          </a:prstGeom>
          <a:solidFill>
            <a:schemeClr val="bg1"/>
          </a:solidFill>
          <a:ln w="50800">
            <a:solidFill>
              <a:srgbClr val="033DB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cs typeface="Arial" charset="0"/>
              </a:rPr>
              <a:t>Угол, вписанный в окружность, равен половине соответствующего ему центрального </a:t>
            </a:r>
            <a:r>
              <a:rPr lang="ru-RU" sz="2400" dirty="0" smtClean="0">
                <a:cs typeface="Arial" charset="0"/>
              </a:rPr>
              <a:t>угла.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4500562" y="1338263"/>
            <a:ext cx="4247902" cy="1569660"/>
          </a:xfrm>
          <a:prstGeom prst="rect">
            <a:avLst/>
          </a:prstGeom>
          <a:solidFill>
            <a:schemeClr val="bg1"/>
          </a:solidFill>
          <a:ln w="50800">
            <a:solidFill>
              <a:srgbClr val="033DB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cs typeface="Arial" charset="0"/>
              </a:rPr>
              <a:t>Угол, вписанный в окружность, равен половине дуги, на которую он опирается.</a:t>
            </a:r>
          </a:p>
        </p:txBody>
      </p:sp>
      <p:sp>
        <p:nvSpPr>
          <p:cNvPr id="5" name="Овал 4"/>
          <p:cNvSpPr/>
          <p:nvPr/>
        </p:nvSpPr>
        <p:spPr>
          <a:xfrm>
            <a:off x="3143250" y="3571875"/>
            <a:ext cx="2857500" cy="2857500"/>
          </a:xfrm>
          <a:prstGeom prst="ellipse">
            <a:avLst/>
          </a:prstGeom>
          <a:noFill/>
          <a:ln w="50800">
            <a:solidFill>
              <a:srgbClr val="033D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" name="Группа 16"/>
          <p:cNvGrpSpPr>
            <a:grpSpLocks/>
          </p:cNvGrpSpPr>
          <p:nvPr/>
        </p:nvGrpSpPr>
        <p:grpSpPr bwMode="auto">
          <a:xfrm>
            <a:off x="3143250" y="4143375"/>
            <a:ext cx="2643188" cy="1714500"/>
            <a:chOff x="2714613" y="4000508"/>
            <a:chExt cx="2643216" cy="1714507"/>
          </a:xfrm>
        </p:grpSpPr>
        <p:grpSp>
          <p:nvGrpSpPr>
            <p:cNvPr id="12312" name="Группа 5"/>
            <p:cNvGrpSpPr>
              <a:grpSpLocks/>
            </p:cNvGrpSpPr>
            <p:nvPr/>
          </p:nvGrpSpPr>
          <p:grpSpPr bwMode="auto">
            <a:xfrm>
              <a:off x="2714613" y="4000508"/>
              <a:ext cx="2643216" cy="1714507"/>
              <a:chOff x="4357685" y="2618800"/>
              <a:chExt cx="1620201" cy="2958108"/>
            </a:xfrm>
          </p:grpSpPr>
          <p:cxnSp>
            <p:nvCxnSpPr>
              <p:cNvPr id="7" name="Прямая соединительная линия 6"/>
              <p:cNvCxnSpPr/>
              <p:nvPr/>
            </p:nvCxnSpPr>
            <p:spPr>
              <a:xfrm rot="10800000" flipV="1">
                <a:off x="4357685" y="2618800"/>
                <a:ext cx="1620201" cy="1385928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 rot="10800000" flipH="1" flipV="1">
                <a:off x="4357685" y="3999250"/>
                <a:ext cx="1576411" cy="1577658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Дуга 8"/>
            <p:cNvSpPr/>
            <p:nvPr/>
          </p:nvSpPr>
          <p:spPr>
            <a:xfrm rot="5091335">
              <a:off x="3094032" y="4656148"/>
              <a:ext cx="471489" cy="331791"/>
            </a:xfrm>
            <a:prstGeom prst="arc">
              <a:avLst>
                <a:gd name="adj1" fmla="val 11084927"/>
                <a:gd name="adj2" fmla="val 21052971"/>
              </a:avLst>
            </a:prstGeom>
            <a:ln w="508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4" name="Дуга 13"/>
          <p:cNvSpPr/>
          <p:nvPr/>
        </p:nvSpPr>
        <p:spPr>
          <a:xfrm rot="5400000">
            <a:off x="4250531" y="4321970"/>
            <a:ext cx="2143125" cy="1357312"/>
          </a:xfrm>
          <a:prstGeom prst="arc">
            <a:avLst>
              <a:gd name="adj1" fmla="val 12311001"/>
              <a:gd name="adj2" fmla="val 20083130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6" name="Группа 17"/>
          <p:cNvGrpSpPr>
            <a:grpSpLocks/>
          </p:cNvGrpSpPr>
          <p:nvPr/>
        </p:nvGrpSpPr>
        <p:grpSpPr bwMode="auto">
          <a:xfrm>
            <a:off x="4500563" y="4143375"/>
            <a:ext cx="1214437" cy="1714500"/>
            <a:chOff x="3929058" y="3929066"/>
            <a:chExt cx="1357322" cy="1785950"/>
          </a:xfrm>
        </p:grpSpPr>
        <p:grpSp>
          <p:nvGrpSpPr>
            <p:cNvPr id="12306" name="Группа 9"/>
            <p:cNvGrpSpPr>
              <a:grpSpLocks/>
            </p:cNvGrpSpPr>
            <p:nvPr/>
          </p:nvGrpSpPr>
          <p:grpSpPr bwMode="auto">
            <a:xfrm>
              <a:off x="3929058" y="3929066"/>
              <a:ext cx="1357322" cy="1785950"/>
              <a:chOff x="4357685" y="2495537"/>
              <a:chExt cx="1576406" cy="3081371"/>
            </a:xfrm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 rot="16200000" flipH="1" flipV="1">
                <a:off x="4391238" y="2461984"/>
                <a:ext cx="1509302" cy="1576406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10800000" flipH="1" flipV="1">
                <a:off x="4357685" y="3999133"/>
                <a:ext cx="1576406" cy="157777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07" name="Группа 15"/>
            <p:cNvGrpSpPr>
              <a:grpSpLocks/>
            </p:cNvGrpSpPr>
            <p:nvPr/>
          </p:nvGrpSpPr>
          <p:grpSpPr bwMode="auto">
            <a:xfrm>
              <a:off x="4092435" y="4513595"/>
              <a:ext cx="476744" cy="646758"/>
              <a:chOff x="4092435" y="4513595"/>
              <a:chExt cx="476744" cy="646758"/>
            </a:xfrm>
          </p:grpSpPr>
          <p:sp>
            <p:nvSpPr>
              <p:cNvPr id="13" name="Дуга 12"/>
              <p:cNvSpPr/>
              <p:nvPr/>
            </p:nvSpPr>
            <p:spPr>
              <a:xfrm rot="5091335">
                <a:off x="4020887" y="4656973"/>
                <a:ext cx="474599" cy="331790"/>
              </a:xfrm>
              <a:prstGeom prst="arc">
                <a:avLst>
                  <a:gd name="adj1" fmla="val 11084927"/>
                  <a:gd name="adj2" fmla="val 21052971"/>
                </a:avLst>
              </a:prstGeom>
              <a:ln w="508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Дуга 14"/>
              <p:cNvSpPr/>
              <p:nvPr/>
            </p:nvSpPr>
            <p:spPr>
              <a:xfrm rot="5091335">
                <a:off x="4011251" y="4602720"/>
                <a:ext cx="648234" cy="468410"/>
              </a:xfrm>
              <a:prstGeom prst="arc">
                <a:avLst>
                  <a:gd name="adj1" fmla="val 11084927"/>
                  <a:gd name="adj2" fmla="val 21052971"/>
                </a:avLst>
              </a:prstGeom>
              <a:ln w="508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12297" name="TextBox 18"/>
          <p:cNvSpPr txBox="1">
            <a:spLocks noChangeArrowheads="1"/>
          </p:cNvSpPr>
          <p:nvPr/>
        </p:nvSpPr>
        <p:spPr bwMode="auto">
          <a:xfrm>
            <a:off x="2643188" y="4643438"/>
            <a:ext cx="357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 smtClean="0">
                <a:cs typeface="Arial" charset="0"/>
              </a:rPr>
              <a:t>С</a:t>
            </a:r>
            <a:endParaRPr lang="ru-RU" sz="4000" b="1" dirty="0">
              <a:cs typeface="Arial" charset="0"/>
            </a:endParaRPr>
          </a:p>
        </p:txBody>
      </p:sp>
      <p:sp>
        <p:nvSpPr>
          <p:cNvPr id="12298" name="TextBox 19"/>
          <p:cNvSpPr txBox="1">
            <a:spLocks noChangeArrowheads="1"/>
          </p:cNvSpPr>
          <p:nvPr/>
        </p:nvSpPr>
        <p:spPr bwMode="auto">
          <a:xfrm>
            <a:off x="5795963" y="3644900"/>
            <a:ext cx="571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А</a:t>
            </a:r>
          </a:p>
        </p:txBody>
      </p:sp>
      <p:sp>
        <p:nvSpPr>
          <p:cNvPr id="12299" name="TextBox 20"/>
          <p:cNvSpPr txBox="1">
            <a:spLocks noChangeArrowheads="1"/>
          </p:cNvSpPr>
          <p:nvPr/>
        </p:nvSpPr>
        <p:spPr bwMode="auto">
          <a:xfrm>
            <a:off x="5715000" y="5715000"/>
            <a:ext cx="857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В</a:t>
            </a:r>
          </a:p>
        </p:txBody>
      </p:sp>
      <p:sp>
        <p:nvSpPr>
          <p:cNvPr id="12300" name="TextBox 21"/>
          <p:cNvSpPr txBox="1">
            <a:spLocks noChangeArrowheads="1"/>
          </p:cNvSpPr>
          <p:nvPr/>
        </p:nvSpPr>
        <p:spPr bwMode="auto">
          <a:xfrm>
            <a:off x="4795044" y="4657417"/>
            <a:ext cx="459310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cs typeface="Arial" charset="0"/>
              </a:rPr>
              <a:t>О</a:t>
            </a:r>
          </a:p>
        </p:txBody>
      </p:sp>
      <p:sp>
        <p:nvSpPr>
          <p:cNvPr id="28" name="Овал 27"/>
          <p:cNvSpPr/>
          <p:nvPr/>
        </p:nvSpPr>
        <p:spPr>
          <a:xfrm flipH="1">
            <a:off x="4429125" y="4929188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Дуга 1"/>
          <p:cNvSpPr/>
          <p:nvPr/>
        </p:nvSpPr>
        <p:spPr>
          <a:xfrm>
            <a:off x="323528" y="378904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333375"/>
            <a:ext cx="7467600" cy="73818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3200" b="1" cap="none" smtClean="0">
                <a:solidFill>
                  <a:srgbClr val="033DBF"/>
                </a:solidFill>
                <a:latin typeface="Arial" charset="0"/>
                <a:cs typeface="Arial" charset="0"/>
              </a:rPr>
              <a:t>Найдите </a:t>
            </a:r>
            <a:r>
              <a:rPr lang="ru-RU" sz="3200" b="1" i="1" cap="none" smtClean="0">
                <a:solidFill>
                  <a:srgbClr val="033DBF"/>
                </a:solidFill>
                <a:latin typeface="Arial" charset="0"/>
                <a:cs typeface="Arial" charset="0"/>
              </a:rPr>
              <a:t>Х</a:t>
            </a:r>
            <a:endParaRPr lang="ru-RU" sz="3200" i="1" cap="none" smtClean="0"/>
          </a:p>
        </p:txBody>
      </p:sp>
      <p:sp>
        <p:nvSpPr>
          <p:cNvPr id="3" name="Овал 2"/>
          <p:cNvSpPr/>
          <p:nvPr/>
        </p:nvSpPr>
        <p:spPr>
          <a:xfrm>
            <a:off x="1857375" y="1500188"/>
            <a:ext cx="4857750" cy="485775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340" name="Группа 8"/>
          <p:cNvGrpSpPr>
            <a:grpSpLocks/>
          </p:cNvGrpSpPr>
          <p:nvPr/>
        </p:nvGrpSpPr>
        <p:grpSpPr bwMode="auto">
          <a:xfrm>
            <a:off x="2143125" y="1500186"/>
            <a:ext cx="2143126" cy="2430462"/>
            <a:chOff x="2143108" y="1500967"/>
            <a:chExt cx="2143935" cy="2428893"/>
          </a:xfrm>
        </p:grpSpPr>
        <p:cxnSp>
          <p:nvCxnSpPr>
            <p:cNvPr id="5" name="Прямая соединительная линия 4"/>
            <p:cNvCxnSpPr>
              <a:stCxn id="3" idx="0"/>
            </p:cNvCxnSpPr>
            <p:nvPr/>
          </p:nvCxnSpPr>
          <p:spPr>
            <a:xfrm rot="16200000" flipH="1">
              <a:off x="3071803" y="2714620"/>
              <a:ext cx="2428892" cy="1588"/>
            </a:xfrm>
            <a:prstGeom prst="line">
              <a:avLst/>
            </a:prstGeom>
            <a:ln w="50800">
              <a:solidFill>
                <a:srgbClr val="033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10800000">
              <a:off x="2143108" y="2714621"/>
              <a:ext cx="2143934" cy="1213654"/>
            </a:xfrm>
            <a:prstGeom prst="line">
              <a:avLst/>
            </a:prstGeom>
            <a:ln w="50800">
              <a:solidFill>
                <a:srgbClr val="033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Дуга 10"/>
          <p:cNvSpPr/>
          <p:nvPr/>
        </p:nvSpPr>
        <p:spPr>
          <a:xfrm rot="5091335">
            <a:off x="3017044" y="2515394"/>
            <a:ext cx="2417762" cy="2343150"/>
          </a:xfrm>
          <a:prstGeom prst="arc">
            <a:avLst>
              <a:gd name="adj1" fmla="val 11351957"/>
              <a:gd name="adj2" fmla="val 6855314"/>
            </a:avLst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2" name="TextBox 12"/>
          <p:cNvSpPr txBox="1">
            <a:spLocks noChangeArrowheads="1"/>
          </p:cNvSpPr>
          <p:nvPr/>
        </p:nvSpPr>
        <p:spPr bwMode="auto">
          <a:xfrm>
            <a:off x="357188" y="1500188"/>
            <a:ext cx="1071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№1</a:t>
            </a:r>
          </a:p>
        </p:txBody>
      </p:sp>
      <p:sp>
        <p:nvSpPr>
          <p:cNvPr id="14343" name="TextBox 13"/>
          <p:cNvSpPr txBox="1">
            <a:spLocks noChangeArrowheads="1"/>
          </p:cNvSpPr>
          <p:nvPr/>
        </p:nvSpPr>
        <p:spPr bwMode="auto">
          <a:xfrm>
            <a:off x="3000375" y="2357438"/>
            <a:ext cx="857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 smtClean="0">
                <a:sym typeface="Symbol" pitchFamily="18" charset="2"/>
              </a:rPr>
              <a:t>75</a:t>
            </a:r>
            <a:endParaRPr lang="ru-RU" sz="3200" b="1" dirty="0"/>
          </a:p>
        </p:txBody>
      </p:sp>
      <p:sp>
        <p:nvSpPr>
          <p:cNvPr id="14344" name="TextBox 14"/>
          <p:cNvSpPr txBox="1">
            <a:spLocks noChangeArrowheads="1"/>
          </p:cNvSpPr>
          <p:nvPr/>
        </p:nvSpPr>
        <p:spPr bwMode="auto">
          <a:xfrm>
            <a:off x="4000500" y="4143375"/>
            <a:ext cx="4286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ym typeface="Symbol" pitchFamily="18" charset="2"/>
              </a:rPr>
              <a:t>x</a:t>
            </a:r>
            <a:endParaRPr lang="ru-RU" sz="4400" b="1"/>
          </a:p>
        </p:txBody>
      </p:sp>
      <p:grpSp>
        <p:nvGrpSpPr>
          <p:cNvPr id="14345" name="Группа 16"/>
          <p:cNvGrpSpPr>
            <a:grpSpLocks/>
          </p:cNvGrpSpPr>
          <p:nvPr/>
        </p:nvGrpSpPr>
        <p:grpSpPr bwMode="auto">
          <a:xfrm>
            <a:off x="3352800" y="2713038"/>
            <a:ext cx="1149350" cy="1047750"/>
            <a:chOff x="3353376" y="2713182"/>
            <a:chExt cx="1148391" cy="1047891"/>
          </a:xfrm>
        </p:grpSpPr>
        <p:sp>
          <p:nvSpPr>
            <p:cNvPr id="10" name="Дуга 9"/>
            <p:cNvSpPr/>
            <p:nvPr/>
          </p:nvSpPr>
          <p:spPr>
            <a:xfrm rot="19713049">
              <a:off x="3353376" y="2713182"/>
              <a:ext cx="1148391" cy="849426"/>
            </a:xfrm>
            <a:prstGeom prst="arc">
              <a:avLst>
                <a:gd name="adj1" fmla="val 11015567"/>
                <a:gd name="adj2" fmla="val 20777761"/>
              </a:avLst>
            </a:prstGeom>
            <a:ln w="508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Дуга 15"/>
            <p:cNvSpPr/>
            <p:nvPr/>
          </p:nvSpPr>
          <p:spPr>
            <a:xfrm rot="19713049">
              <a:off x="3491374" y="2813207"/>
              <a:ext cx="999291" cy="947866"/>
            </a:xfrm>
            <a:prstGeom prst="arc">
              <a:avLst>
                <a:gd name="adj1" fmla="val 11015567"/>
                <a:gd name="adj2" fmla="val 20579330"/>
              </a:avLst>
            </a:prstGeom>
            <a:ln w="508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444208" y="1571625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Х=360</a:t>
            </a:r>
            <a:r>
              <a:rPr lang="ru-RU" sz="2400" b="1" dirty="0" smtClean="0">
                <a:latin typeface="Arial" panose="020B0604020202020204" pitchFamily="34" charset="0"/>
                <a:ea typeface="Yu Gothic UI Semilight"/>
                <a:cs typeface="Arial" panose="020B0604020202020204" pitchFamily="34" charset="0"/>
                <a:sym typeface="Symbol" pitchFamily="18" charset="2"/>
              </a:rPr>
              <a:t>°-75°=285°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7" name="Прямоугольник 18"/>
          <p:cNvSpPr>
            <a:spLocks noChangeArrowheads="1"/>
          </p:cNvSpPr>
          <p:nvPr/>
        </p:nvSpPr>
        <p:spPr bwMode="auto">
          <a:xfrm>
            <a:off x="4286250" y="3571875"/>
            <a:ext cx="58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/>
              <a:t>О</a:t>
            </a:r>
          </a:p>
        </p:txBody>
      </p:sp>
      <p:sp>
        <p:nvSpPr>
          <p:cNvPr id="17" name="Овал 16"/>
          <p:cNvSpPr/>
          <p:nvPr/>
        </p:nvSpPr>
        <p:spPr>
          <a:xfrm>
            <a:off x="4214813" y="3857625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xfrm>
            <a:off x="684213" y="476250"/>
            <a:ext cx="7467600" cy="5937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3200" b="1" cap="none" smtClean="0">
                <a:solidFill>
                  <a:srgbClr val="033DBF"/>
                </a:solidFill>
                <a:latin typeface="Arial" charset="0"/>
                <a:cs typeface="Arial" charset="0"/>
              </a:rPr>
              <a:t>Найдите </a:t>
            </a:r>
            <a:r>
              <a:rPr lang="ru-RU" sz="3200" b="1" i="1" cap="none" smtClean="0">
                <a:solidFill>
                  <a:srgbClr val="033DBF"/>
                </a:solidFill>
                <a:latin typeface="Arial" charset="0"/>
                <a:cs typeface="Arial" charset="0"/>
              </a:rPr>
              <a:t>Х</a:t>
            </a:r>
          </a:p>
        </p:txBody>
      </p:sp>
      <p:sp>
        <p:nvSpPr>
          <p:cNvPr id="4" name="Овал 3"/>
          <p:cNvSpPr/>
          <p:nvPr/>
        </p:nvSpPr>
        <p:spPr>
          <a:xfrm>
            <a:off x="1857375" y="1500188"/>
            <a:ext cx="4857750" cy="485775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4286250" y="2643188"/>
            <a:ext cx="2000250" cy="1358900"/>
          </a:xfrm>
          <a:prstGeom prst="line">
            <a:avLst/>
          </a:prstGeom>
          <a:ln w="50800">
            <a:solidFill>
              <a:srgbClr val="033D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4" idx="4"/>
          </p:cNvCxnSpPr>
          <p:nvPr/>
        </p:nvCxnSpPr>
        <p:spPr>
          <a:xfrm rot="5400000" flipH="1">
            <a:off x="3106738" y="5180013"/>
            <a:ext cx="2357437" cy="1587"/>
          </a:xfrm>
          <a:prstGeom prst="line">
            <a:avLst/>
          </a:prstGeom>
          <a:ln w="50800">
            <a:solidFill>
              <a:srgbClr val="033D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 rot="7839104">
            <a:off x="3973513" y="3629025"/>
            <a:ext cx="1196975" cy="1044575"/>
          </a:xfrm>
          <a:prstGeom prst="arc">
            <a:avLst>
              <a:gd name="adj1" fmla="val 9844297"/>
              <a:gd name="adj2" fmla="val 20777761"/>
            </a:avLst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Дуга 13"/>
          <p:cNvSpPr/>
          <p:nvPr/>
        </p:nvSpPr>
        <p:spPr>
          <a:xfrm rot="7839104">
            <a:off x="3971131" y="3571082"/>
            <a:ext cx="1000125" cy="947738"/>
          </a:xfrm>
          <a:prstGeom prst="arc">
            <a:avLst>
              <a:gd name="adj1" fmla="val 11015567"/>
              <a:gd name="adj2" fmla="val 20579330"/>
            </a:avLst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Дуга 14"/>
          <p:cNvSpPr/>
          <p:nvPr/>
        </p:nvSpPr>
        <p:spPr>
          <a:xfrm rot="14614175">
            <a:off x="3530600" y="3092450"/>
            <a:ext cx="1787525" cy="1749425"/>
          </a:xfrm>
          <a:prstGeom prst="arc">
            <a:avLst>
              <a:gd name="adj1" fmla="val 12914285"/>
              <a:gd name="adj2" fmla="val 4616344"/>
            </a:avLst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9" name="Прямоугольник 15"/>
          <p:cNvSpPr>
            <a:spLocks noChangeArrowheads="1"/>
          </p:cNvSpPr>
          <p:nvPr/>
        </p:nvSpPr>
        <p:spPr bwMode="auto">
          <a:xfrm>
            <a:off x="3786188" y="3000375"/>
            <a:ext cx="5715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ym typeface="Symbol" pitchFamily="18" charset="2"/>
              </a:rPr>
              <a:t>x</a:t>
            </a:r>
            <a:endParaRPr lang="ru-RU" sz="4400" b="1"/>
          </a:p>
        </p:txBody>
      </p:sp>
      <p:sp>
        <p:nvSpPr>
          <p:cNvPr id="15370" name="TextBox 16"/>
          <p:cNvSpPr txBox="1">
            <a:spLocks noChangeArrowheads="1"/>
          </p:cNvSpPr>
          <p:nvPr/>
        </p:nvSpPr>
        <p:spPr bwMode="auto">
          <a:xfrm>
            <a:off x="4929188" y="4357688"/>
            <a:ext cx="16430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/>
              <a:t>1</a:t>
            </a:r>
            <a:r>
              <a:rPr lang="ru-RU" sz="4000" b="1" dirty="0" smtClean="0"/>
              <a:t>45</a:t>
            </a:r>
            <a:r>
              <a:rPr lang="en-US" sz="4000" b="1" dirty="0" smtClean="0">
                <a:sym typeface="Symbol" pitchFamily="18" charset="2"/>
              </a:rPr>
              <a:t></a:t>
            </a:r>
            <a:endParaRPr lang="ru-RU" sz="4000" b="1" dirty="0"/>
          </a:p>
        </p:txBody>
      </p:sp>
      <p:sp>
        <p:nvSpPr>
          <p:cNvPr id="15371" name="TextBox 17"/>
          <p:cNvSpPr txBox="1">
            <a:spLocks noChangeArrowheads="1"/>
          </p:cNvSpPr>
          <p:nvPr/>
        </p:nvSpPr>
        <p:spPr bwMode="auto">
          <a:xfrm>
            <a:off x="500063" y="1785938"/>
            <a:ext cx="1143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№</a:t>
            </a:r>
            <a:r>
              <a:rPr lang="en-US" sz="4000" b="1"/>
              <a:t>2</a:t>
            </a:r>
            <a:endParaRPr lang="ru-RU" sz="4000" b="1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286500" y="1785938"/>
            <a:ext cx="2857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Х=?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73" name="Прямоугольник 23"/>
          <p:cNvSpPr>
            <a:spLocks noChangeArrowheads="1"/>
          </p:cNvSpPr>
          <p:nvPr/>
        </p:nvSpPr>
        <p:spPr bwMode="auto">
          <a:xfrm>
            <a:off x="3786188" y="3786188"/>
            <a:ext cx="58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/>
              <a:t>О</a:t>
            </a:r>
          </a:p>
        </p:txBody>
      </p:sp>
      <p:sp>
        <p:nvSpPr>
          <p:cNvPr id="16" name="Овал 15"/>
          <p:cNvSpPr/>
          <p:nvPr/>
        </p:nvSpPr>
        <p:spPr>
          <a:xfrm flipV="1">
            <a:off x="4286250" y="3929063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731</TotalTime>
  <Words>200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Spring</vt:lpstr>
      <vt:lpstr>Презентация PowerPoint</vt:lpstr>
      <vt:lpstr>Центральный угол-</vt:lpstr>
      <vt:lpstr>Дуга окружности, соответствующая центральному углу</vt:lpstr>
      <vt:lpstr>Вписанный угол</vt:lpstr>
      <vt:lpstr>Теорема о вписанном угле</vt:lpstr>
      <vt:lpstr>Найдите Х</vt:lpstr>
      <vt:lpstr>Найдите Х</vt:lpstr>
    </vt:vector>
  </TitlesOfParts>
  <Company>RUSSIA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Центральные углы и углы, вписанные в окружность</dc:title>
  <dc:creator>XP GAME 2007</dc:creator>
  <cp:lastModifiedBy>Пользователь Windows</cp:lastModifiedBy>
  <cp:revision>100</cp:revision>
  <dcterms:created xsi:type="dcterms:W3CDTF">2012-02-23T16:26:58Z</dcterms:created>
  <dcterms:modified xsi:type="dcterms:W3CDTF">2020-04-17T16:10:11Z</dcterms:modified>
</cp:coreProperties>
</file>