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4" r:id="rId13"/>
  </p:sldIdLst>
  <p:sldSz cx="9144000" cy="5145088"/>
  <p:notesSz cx="6761163" cy="9942513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18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1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29050" y="0"/>
            <a:ext cx="292893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smtClean="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9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66675" y="746125"/>
            <a:ext cx="6626225" cy="3727450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76275" y="4722813"/>
            <a:ext cx="5407025" cy="447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11271" name="Text Box 6"/>
          <p:cNvSpPr txBox="1">
            <a:spLocks noChangeArrowheads="1"/>
          </p:cNvSpPr>
          <p:nvPr/>
        </p:nvSpPr>
        <p:spPr bwMode="auto">
          <a:xfrm>
            <a:off x="0" y="9442450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29050" y="9442450"/>
            <a:ext cx="292893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smtClean="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fld id="{5986E6D6-209B-435E-AF90-2D510C795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70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360CAAAA-422C-4B61-A19D-7E06E9933474}" type="slidenum">
              <a:rPr lang="ru-RU">
                <a:solidFill>
                  <a:srgbClr val="000000"/>
                </a:solidFill>
              </a:rPr>
              <a:pPr eaLnBrk="1" hangingPunct="1"/>
              <a:t>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229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1DF042EA-1C62-46A0-BC29-4CD7B1E7E9D1}" type="slidenum">
              <a:rPr lang="ru-RU">
                <a:solidFill>
                  <a:srgbClr val="000000"/>
                </a:solidFill>
              </a:rPr>
              <a:pPr eaLnBrk="1" hangingPunct="1"/>
              <a:t>10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1DF042EA-1C62-46A0-BC29-4CD7B1E7E9D1}" type="slidenum">
              <a:rPr lang="ru-RU">
                <a:solidFill>
                  <a:srgbClr val="000000"/>
                </a:solidFill>
              </a:rPr>
              <a:pPr eaLnBrk="1" hangingPunct="1"/>
              <a:t>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626ACA38-6463-481A-AD72-6B70CCAF2AC9}" type="slidenum">
              <a:rPr lang="ru-RU">
                <a:solidFill>
                  <a:srgbClr val="000000"/>
                </a:solidFill>
              </a:rPr>
              <a:pPr eaLnBrk="1" hangingPunct="1"/>
              <a:t>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048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D23802F5-28CA-450F-8258-29562C766366}" type="slidenum">
              <a:rPr lang="ru-RU">
                <a:solidFill>
                  <a:srgbClr val="000000"/>
                </a:solidFill>
              </a:rPr>
              <a:pPr eaLnBrk="1" hangingPunct="1"/>
              <a:t>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33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6D0909BA-C0C4-4888-86AC-C846781BE161}" type="slidenum">
              <a:rPr lang="ru-RU">
                <a:solidFill>
                  <a:srgbClr val="000000"/>
                </a:solidFill>
              </a:rPr>
              <a:pPr eaLnBrk="1" hangingPunct="1"/>
              <a:t>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433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4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FFA70E29-E2B7-4BA7-8A28-67F3EC4EE9BA}" type="slidenum">
              <a:rPr lang="ru-RU">
                <a:solidFill>
                  <a:srgbClr val="000000"/>
                </a:solidFill>
              </a:rPr>
              <a:pPr eaLnBrk="1" hangingPunct="1"/>
              <a:t>4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536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F3F425AC-D8BB-4955-A421-A40FF92728E1}" type="slidenum">
              <a:rPr lang="ru-RU">
                <a:solidFill>
                  <a:srgbClr val="000000"/>
                </a:solidFill>
              </a:rPr>
              <a:pPr eaLnBrk="1" hangingPunct="1"/>
              <a:t>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638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98F47A9D-0363-421B-8F5D-276AB6570C0A}" type="slidenum">
              <a:rPr lang="ru-RU">
                <a:solidFill>
                  <a:srgbClr val="000000"/>
                </a:solidFill>
              </a:rPr>
              <a:pPr eaLnBrk="1" hangingPunct="1"/>
              <a:t>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741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143AC160-ABEE-4124-9955-88D15FF435A7}" type="slidenum">
              <a:rPr lang="ru-RU">
                <a:solidFill>
                  <a:srgbClr val="000000"/>
                </a:solidFill>
              </a:rPr>
              <a:pPr eaLnBrk="1" hangingPunct="1"/>
              <a:t>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843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1DF042EA-1C62-46A0-BC29-4CD7B1E7E9D1}" type="slidenum">
              <a:rPr lang="ru-RU">
                <a:solidFill>
                  <a:srgbClr val="000000"/>
                </a:solidFill>
              </a:rPr>
              <a:pPr eaLnBrk="1" hangingPunct="1"/>
              <a:t>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/>
            <a:fld id="{1DF042EA-1C62-46A0-BC29-4CD7B1E7E9D1}" type="slidenum">
              <a:rPr lang="ru-RU">
                <a:solidFill>
                  <a:srgbClr val="000000"/>
                </a:solidFill>
              </a:rPr>
              <a:pPr eaLnBrk="1" hangingPunct="1"/>
              <a:t>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94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7813" cy="37290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8613" cy="44751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33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754B4-235A-4792-86B1-C8CB8C69D7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473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68CEC-CDA3-433D-B760-76A6B3ED90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503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-82550"/>
            <a:ext cx="2055813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82550"/>
            <a:ext cx="60198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04FFE-06C4-4C03-A22A-D050175F9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35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DA17-FF8B-4CC5-97F8-E829E7B28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58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78D73-8C67-445D-BE39-31A318DD0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904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7013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200150"/>
            <a:ext cx="4038600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67A87-2123-4A2B-B8A9-4B64B11E29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144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637F7-57A0-4574-9DB9-2F558315E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301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A21AA-EECC-4184-8184-BB32CC691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98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A00F5-D935-4D30-B628-9877F280DA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299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9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3A6A67-BD08-4F61-BEC4-3E8339211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654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F74B0-BF4B-409C-8551-04CA898FB8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713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82550"/>
            <a:ext cx="8228013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8013" cy="374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4718050"/>
            <a:ext cx="21320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mtClean="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4719638"/>
            <a:ext cx="28956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4718050"/>
            <a:ext cx="21320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mtClean="0">
                <a:solidFill>
                  <a:srgbClr val="000000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fld id="{7304B375-C69C-43A2-9B7F-DF9752B67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79375"/>
            <a:ext cx="9175750" cy="516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-44450"/>
            <a:ext cx="9175750" cy="523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827088" y="1708150"/>
            <a:ext cx="76327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charset="0"/>
              </a:rPr>
              <a:t> Апробация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charset="0"/>
              </a:rPr>
              <a:t>Всероссийского физкультурно-спортивного комплекса «Готов к труду и обороне» (ГТО) 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441825" y="3508375"/>
            <a:ext cx="4702175" cy="69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cs typeface="Arial" charset="0"/>
              </a:defRPr>
            </a:lvl9pPr>
          </a:lstStyle>
          <a:p>
            <a:pPr>
              <a:buClrTx/>
              <a:buFontTx/>
              <a:buNone/>
              <a:defRPr/>
            </a:pPr>
            <a:endParaRPr lang="ru-RU" sz="19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  <a:p>
            <a:pPr>
              <a:buClrTx/>
              <a:buFontTx/>
              <a:buNone/>
              <a:defRPr/>
            </a:pPr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ведущий советник сектора реализации программ внеурочной и здоровьесберегающей  </a:t>
            </a:r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деятельности</a:t>
            </a:r>
          </a:p>
          <a:p>
            <a:pPr>
              <a:buClrTx/>
              <a:buFontTx/>
              <a:buNone/>
              <a:defRPr/>
            </a:pPr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Ж.В. Соркина</a:t>
            </a:r>
            <a:endParaRPr lang="ru-RU" sz="19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  <p:pic>
        <p:nvPicPr>
          <p:cNvPr id="205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813" y="127000"/>
            <a:ext cx="1222375" cy="122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47625"/>
            <a:ext cx="91757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-15875"/>
            <a:ext cx="14033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9388"/>
            <a:ext cx="658812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1" name="AutoShape 4"/>
          <p:cNvSpPr>
            <a:spLocks noChangeArrowheads="1"/>
          </p:cNvSpPr>
          <p:nvPr/>
        </p:nvSpPr>
        <p:spPr bwMode="auto">
          <a:xfrm>
            <a:off x="701675" y="4803775"/>
            <a:ext cx="8370888" cy="288925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48155 h 288925"/>
              <a:gd name="T6" fmla="*/ 8370888 w 8370888"/>
              <a:gd name="T7" fmla="*/ 288925 h 288925"/>
              <a:gd name="T8" fmla="*/ 8370888 w 8370888"/>
              <a:gd name="T9" fmla="*/ 288925 h 288925"/>
              <a:gd name="T10" fmla="*/ 48155 w 8370888"/>
              <a:gd name="T11" fmla="*/ 288925 h 288925"/>
              <a:gd name="T12" fmla="*/ 0 w 8370888"/>
              <a:gd name="T13" fmla="*/ 240770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1619250" y="153988"/>
            <a:ext cx="7056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Rectangle 6"/>
          <p:cNvSpPr>
            <a:spLocks noChangeArrowheads="1"/>
          </p:cNvSpPr>
          <p:nvPr/>
        </p:nvSpPr>
        <p:spPr bwMode="auto">
          <a:xfrm>
            <a:off x="785812" y="-15875"/>
            <a:ext cx="8370888" cy="80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1F497D"/>
                </a:solidFill>
              </a:rPr>
              <a:t> </a:t>
            </a:r>
            <a:r>
              <a:rPr lang="ru-RU" sz="2800" b="1" dirty="0" smtClean="0">
                <a:solidFill>
                  <a:srgbClr val="1F497D"/>
                </a:solidFill>
              </a:rPr>
              <a:t>График выхода представителей СМИ в школы </a:t>
            </a:r>
            <a:endParaRPr lang="ru-RU" dirty="0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dirty="0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82549"/>
            <a:ext cx="8228013" cy="50164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0" y="511087"/>
            <a:ext cx="7315573" cy="3746500"/>
          </a:xfrm>
        </p:spPr>
        <p:txBody>
          <a:bodyPr/>
          <a:lstStyle/>
          <a:p>
            <a:r>
              <a:rPr lang="ru-RU" sz="2400" b="1" dirty="0" smtClean="0"/>
              <a:t>8-14.09 – Казань</a:t>
            </a:r>
          </a:p>
          <a:p>
            <a:r>
              <a:rPr lang="ru-RU" sz="2400" b="1" dirty="0" smtClean="0"/>
              <a:t>15-21.09 – </a:t>
            </a:r>
            <a:r>
              <a:rPr lang="ru-RU" sz="2400" b="1" dirty="0" err="1" smtClean="0"/>
              <a:t>Пестречинский</a:t>
            </a:r>
            <a:r>
              <a:rPr lang="ru-RU" sz="2400" b="1" dirty="0" smtClean="0"/>
              <a:t> МР</a:t>
            </a:r>
          </a:p>
          <a:p>
            <a:r>
              <a:rPr lang="ru-RU" sz="2400" b="1" dirty="0" smtClean="0"/>
              <a:t>22-28.09 – Высокогорский МР</a:t>
            </a:r>
          </a:p>
          <a:p>
            <a:r>
              <a:rPr lang="ru-RU" sz="2400" b="1" dirty="0" smtClean="0"/>
              <a:t>29.09-5.10 – Сабинский МР</a:t>
            </a:r>
          </a:p>
          <a:p>
            <a:r>
              <a:rPr lang="ru-RU" sz="2400" b="1" dirty="0" smtClean="0"/>
              <a:t>6 - 12.10 – </a:t>
            </a:r>
            <a:r>
              <a:rPr lang="ru-RU" sz="2400" b="1" dirty="0" err="1" smtClean="0"/>
              <a:t>Балтасинский</a:t>
            </a:r>
            <a:r>
              <a:rPr lang="ru-RU" sz="2400" b="1" dirty="0" smtClean="0"/>
              <a:t> МР</a:t>
            </a:r>
          </a:p>
          <a:p>
            <a:r>
              <a:rPr lang="ru-RU" sz="2400" b="1" dirty="0" smtClean="0"/>
              <a:t>13-19.10 – </a:t>
            </a:r>
            <a:r>
              <a:rPr lang="ru-RU" sz="2400" b="1" dirty="0" err="1" smtClean="0"/>
              <a:t>Кукморский</a:t>
            </a:r>
            <a:r>
              <a:rPr lang="ru-RU" sz="2400" b="1" dirty="0" smtClean="0"/>
              <a:t> МР</a:t>
            </a:r>
          </a:p>
          <a:p>
            <a:r>
              <a:rPr lang="ru-RU" sz="2400" b="1" dirty="0" smtClean="0"/>
              <a:t>20-26.10 – </a:t>
            </a:r>
            <a:r>
              <a:rPr lang="ru-RU" sz="2400" b="1" dirty="0" err="1" smtClean="0"/>
              <a:t>Мамадышский</a:t>
            </a:r>
            <a:r>
              <a:rPr lang="ru-RU" sz="2400" b="1" dirty="0" smtClean="0"/>
              <a:t> МР</a:t>
            </a:r>
          </a:p>
          <a:p>
            <a:r>
              <a:rPr lang="ru-RU" sz="2400" b="1" dirty="0" smtClean="0"/>
              <a:t>26.10-2.11 – </a:t>
            </a:r>
            <a:r>
              <a:rPr lang="ru-RU" sz="2400" b="1" dirty="0" err="1" smtClean="0"/>
              <a:t>Зеленодольский</a:t>
            </a:r>
            <a:r>
              <a:rPr lang="ru-RU" sz="2400" b="1" dirty="0" smtClean="0"/>
              <a:t> МР</a:t>
            </a:r>
          </a:p>
          <a:p>
            <a:r>
              <a:rPr lang="ru-RU" sz="2400" b="1" dirty="0" smtClean="0"/>
              <a:t>3-9.11 – Арский МР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015135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47625"/>
            <a:ext cx="91757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-15875"/>
            <a:ext cx="14033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9388"/>
            <a:ext cx="658812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1" name="AutoShape 4"/>
          <p:cNvSpPr>
            <a:spLocks noChangeArrowheads="1"/>
          </p:cNvSpPr>
          <p:nvPr/>
        </p:nvSpPr>
        <p:spPr bwMode="auto">
          <a:xfrm>
            <a:off x="701675" y="4803775"/>
            <a:ext cx="8370888" cy="288925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48155 h 288925"/>
              <a:gd name="T6" fmla="*/ 8370888 w 8370888"/>
              <a:gd name="T7" fmla="*/ 288925 h 288925"/>
              <a:gd name="T8" fmla="*/ 8370888 w 8370888"/>
              <a:gd name="T9" fmla="*/ 288925 h 288925"/>
              <a:gd name="T10" fmla="*/ 48155 w 8370888"/>
              <a:gd name="T11" fmla="*/ 288925 h 288925"/>
              <a:gd name="T12" fmla="*/ 0 w 8370888"/>
              <a:gd name="T13" fmla="*/ 240770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1619250" y="153988"/>
            <a:ext cx="7056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Rectangle 6"/>
          <p:cNvSpPr>
            <a:spLocks noChangeArrowheads="1"/>
          </p:cNvSpPr>
          <p:nvPr/>
        </p:nvSpPr>
        <p:spPr bwMode="auto">
          <a:xfrm>
            <a:off x="785812" y="-15875"/>
            <a:ext cx="8370888" cy="80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1F497D"/>
                </a:solidFill>
              </a:rPr>
              <a:t> </a:t>
            </a:r>
            <a:r>
              <a:rPr lang="ru-RU" sz="2800" b="1" dirty="0" smtClean="0">
                <a:solidFill>
                  <a:srgbClr val="1F497D"/>
                </a:solidFill>
              </a:rPr>
              <a:t>График выхода представителей СМИ в школы </a:t>
            </a:r>
            <a:endParaRPr lang="ru-RU" dirty="0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dirty="0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85325"/>
            <a:ext cx="8228013" cy="50164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091334"/>
            <a:ext cx="7315573" cy="3746500"/>
          </a:xfrm>
        </p:spPr>
        <p:txBody>
          <a:bodyPr/>
          <a:lstStyle/>
          <a:p>
            <a:r>
              <a:rPr lang="ru-RU" sz="2400" b="1" dirty="0" smtClean="0"/>
              <a:t>10-16.11 – Алексеевский МР</a:t>
            </a:r>
          </a:p>
          <a:p>
            <a:r>
              <a:rPr lang="ru-RU" sz="2400" b="1" dirty="0" smtClean="0"/>
              <a:t>17-23.11 – Спасский МР</a:t>
            </a:r>
          </a:p>
          <a:p>
            <a:r>
              <a:rPr lang="ru-RU" sz="2400" b="1" dirty="0" smtClean="0"/>
              <a:t>24-30.11 – </a:t>
            </a:r>
            <a:r>
              <a:rPr lang="ru-RU" sz="2400" b="1" dirty="0" err="1" smtClean="0"/>
              <a:t>Верхнеуслонский</a:t>
            </a:r>
            <a:r>
              <a:rPr lang="ru-RU" sz="2400" b="1" dirty="0" smtClean="0"/>
              <a:t> МР</a:t>
            </a:r>
          </a:p>
          <a:p>
            <a:r>
              <a:rPr lang="ru-RU" sz="2400" b="1" dirty="0" smtClean="0"/>
              <a:t>1-7.12 – Камско-</a:t>
            </a:r>
            <a:r>
              <a:rPr lang="ru-RU" sz="2400" b="1" dirty="0" err="1" smtClean="0"/>
              <a:t>Устьинский</a:t>
            </a:r>
            <a:r>
              <a:rPr lang="ru-RU" sz="2400" b="1" dirty="0" smtClean="0"/>
              <a:t> МР</a:t>
            </a:r>
          </a:p>
          <a:p>
            <a:r>
              <a:rPr lang="ru-RU" sz="2400" b="1" dirty="0" smtClean="0"/>
              <a:t>8-15.12 – </a:t>
            </a:r>
            <a:r>
              <a:rPr lang="ru-RU" sz="2400" b="1" dirty="0" err="1" smtClean="0"/>
              <a:t>Кайбицкий</a:t>
            </a:r>
            <a:r>
              <a:rPr lang="ru-RU" sz="2400" b="1" dirty="0" smtClean="0"/>
              <a:t> МР</a:t>
            </a:r>
          </a:p>
          <a:p>
            <a:r>
              <a:rPr lang="ru-RU" sz="2400" b="1" dirty="0" smtClean="0"/>
              <a:t>15-22.12 – </a:t>
            </a:r>
            <a:r>
              <a:rPr lang="ru-RU" sz="2400" b="1" dirty="0" err="1" smtClean="0"/>
              <a:t>Нурлатский</a:t>
            </a:r>
            <a:r>
              <a:rPr lang="ru-RU" sz="2400" b="1" dirty="0" smtClean="0"/>
              <a:t> МР</a:t>
            </a:r>
          </a:p>
          <a:p>
            <a:endParaRPr lang="ru-RU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776044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79375"/>
            <a:ext cx="91757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838"/>
            <a:ext cx="140335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-53975"/>
            <a:ext cx="658813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5" name="AutoShape 4"/>
          <p:cNvSpPr>
            <a:spLocks noChangeArrowheads="1"/>
          </p:cNvSpPr>
          <p:nvPr/>
        </p:nvSpPr>
        <p:spPr bwMode="auto">
          <a:xfrm>
            <a:off x="701675" y="4803775"/>
            <a:ext cx="8370888" cy="288925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48155 h 288925"/>
              <a:gd name="T6" fmla="*/ 8370888 w 8370888"/>
              <a:gd name="T7" fmla="*/ 288925 h 288925"/>
              <a:gd name="T8" fmla="*/ 8370888 w 8370888"/>
              <a:gd name="T9" fmla="*/ 288925 h 288925"/>
              <a:gd name="T10" fmla="*/ 48155 w 8370888"/>
              <a:gd name="T11" fmla="*/ 288925 h 288925"/>
              <a:gd name="T12" fmla="*/ 0 w 8370888"/>
              <a:gd name="T13" fmla="*/ 240770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10246" name="Text Box 5"/>
          <p:cNvSpPr txBox="1">
            <a:spLocks noChangeArrowheads="1"/>
          </p:cNvSpPr>
          <p:nvPr/>
        </p:nvSpPr>
        <p:spPr bwMode="auto">
          <a:xfrm>
            <a:off x="1619250" y="153988"/>
            <a:ext cx="7056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Text Box 6"/>
          <p:cNvSpPr txBox="1">
            <a:spLocks noChangeArrowheads="1"/>
          </p:cNvSpPr>
          <p:nvPr/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sz="2800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0248" name="Text Box 7"/>
          <p:cNvSpPr txBox="1">
            <a:spLocks noChangeArrowheads="1"/>
          </p:cNvSpPr>
          <p:nvPr/>
        </p:nvSpPr>
        <p:spPr bwMode="auto">
          <a:xfrm>
            <a:off x="827088" y="1200150"/>
            <a:ext cx="7859712" cy="339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1pPr>
            <a:lvl2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2pPr>
            <a:lvl3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3pPr>
            <a:lvl4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4pPr>
            <a:lvl5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itchFamily="32" charset="0"/>
                <a:ea typeface="Microsoft YaHei" charset="-122"/>
              </a:defRPr>
            </a:lvl9pPr>
          </a:lstStyle>
          <a:p>
            <a:pPr eaLnBrk="1" hangingPunct="1">
              <a:spcBef>
                <a:spcPts val="650"/>
              </a:spcBef>
              <a:buClrTx/>
              <a:buFontTx/>
              <a:buNone/>
            </a:pPr>
            <a:endParaRPr lang="ru-RU" sz="2600" b="1" dirty="0">
              <a:solidFill>
                <a:srgbClr val="002060"/>
              </a:solidFill>
            </a:endParaRPr>
          </a:p>
          <a:p>
            <a:pPr eaLnBrk="1" hangingPunct="1">
              <a:spcBef>
                <a:spcPts val="650"/>
              </a:spcBef>
              <a:buClrTx/>
              <a:buFontTx/>
              <a:buNone/>
            </a:pPr>
            <a:endParaRPr lang="ru-RU" sz="2600" b="1" dirty="0">
              <a:solidFill>
                <a:srgbClr val="002060"/>
              </a:solidFill>
            </a:endParaRPr>
          </a:p>
          <a:p>
            <a:pPr algn="ctr" eaLnBrk="1" hangingPunct="1">
              <a:spcBef>
                <a:spcPts val="900"/>
              </a:spcBef>
              <a:buClrTx/>
              <a:buFontTx/>
              <a:buNone/>
            </a:pPr>
            <a:r>
              <a:rPr lang="ru-RU" sz="3600" b="1" dirty="0">
                <a:solidFill>
                  <a:srgbClr val="002060"/>
                </a:solidFill>
              </a:rPr>
              <a:t>   Благодарю за </a:t>
            </a:r>
            <a:r>
              <a:rPr lang="ru-RU" sz="3600" b="1" dirty="0" smtClean="0">
                <a:solidFill>
                  <a:srgbClr val="002060"/>
                </a:solidFill>
              </a:rPr>
              <a:t>внимание!      </a:t>
            </a:r>
            <a:endParaRPr lang="ru-RU" sz="3600" b="1" dirty="0">
              <a:solidFill>
                <a:srgbClr val="002060"/>
              </a:solidFill>
            </a:endParaRPr>
          </a:p>
          <a:p>
            <a:pPr eaLnBrk="1" hangingPunct="1">
              <a:spcBef>
                <a:spcPts val="900"/>
              </a:spcBef>
              <a:buClr>
                <a:srgbClr val="002060"/>
              </a:buClr>
              <a:buFont typeface="Arial" charset="0"/>
              <a:buNone/>
            </a:pP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79375"/>
            <a:ext cx="91757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0"/>
            <a:ext cx="14033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9388"/>
            <a:ext cx="658812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7" name="AutoShape 4"/>
          <p:cNvSpPr>
            <a:spLocks noChangeArrowheads="1"/>
          </p:cNvSpPr>
          <p:nvPr/>
        </p:nvSpPr>
        <p:spPr bwMode="auto">
          <a:xfrm>
            <a:off x="701675" y="4803775"/>
            <a:ext cx="8370888" cy="288925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48155 h 288925"/>
              <a:gd name="T6" fmla="*/ 8370888 w 8370888"/>
              <a:gd name="T7" fmla="*/ 288925 h 288925"/>
              <a:gd name="T8" fmla="*/ 8370888 w 8370888"/>
              <a:gd name="T9" fmla="*/ 288925 h 288925"/>
              <a:gd name="T10" fmla="*/ 48155 w 8370888"/>
              <a:gd name="T11" fmla="*/ 288925 h 288925"/>
              <a:gd name="T12" fmla="*/ 0 w 8370888"/>
              <a:gd name="T13" fmla="*/ 240770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1619250" y="153988"/>
            <a:ext cx="7056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701675" y="190500"/>
            <a:ext cx="8370888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1F497D"/>
                </a:solidFill>
                <a:latin typeface="Tahoma" pitchFamily="32" charset="0"/>
                <a:cs typeface="Tahoma" pitchFamily="32" charset="0"/>
              </a:rPr>
              <a:t>Всероссийский физкультурно-спортивный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>
                <a:solidFill>
                  <a:srgbClr val="1F497D"/>
                </a:solidFill>
                <a:latin typeface="Tahoma" pitchFamily="32" charset="0"/>
                <a:cs typeface="Tahoma" pitchFamily="32" charset="0"/>
              </a:rPr>
              <a:t>комплекс «Готов к труду и обороне» (ГТО)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>
                <a:solidFill>
                  <a:srgbClr val="002060"/>
                </a:solidFill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В соответствии с  Указом  Президента  Российской Федерации от 24 марта 2014 года №172 с 1 сентября 2014 года в Российской Федерации вводится Всероссийский физкультурно-спортивный комплекс «Готов к труду и обороне» (ГТО) – программная и нормативная основа физического воспитания населения.   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dirty="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Республика Татарстан вошла в число </a:t>
            </a:r>
            <a:r>
              <a:rPr lang="ru-RU" sz="2000" dirty="0" err="1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пилотных</a:t>
            </a:r>
            <a:r>
              <a:rPr lang="ru-RU" sz="2000" dirty="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субъектов по апробации комплекса ГТО.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dirty="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Обучающиеся всех образовательных организаций республики примут участие в тестировании уровня физической подготовленности в рамках данного комплекса.     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79375"/>
            <a:ext cx="91757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0"/>
            <a:ext cx="14033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9388"/>
            <a:ext cx="658812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1619250" y="153988"/>
            <a:ext cx="7056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701675" y="190500"/>
            <a:ext cx="8370888" cy="532606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FF0000"/>
                </a:solidFill>
                <a:latin typeface="Tahoma" pitchFamily="32" charset="0"/>
                <a:cs typeface="Tahoma" pitchFamily="32" charset="0"/>
              </a:rPr>
              <a:t> </a:t>
            </a:r>
            <a:r>
              <a:rPr lang="ru-RU" sz="2800" b="1">
                <a:solidFill>
                  <a:srgbClr val="1F497D"/>
                </a:solidFill>
                <a:latin typeface="Tahoma" pitchFamily="32" charset="0"/>
                <a:cs typeface="Tahoma" pitchFamily="32" charset="0"/>
              </a:rPr>
              <a:t>Нормативные документы</a:t>
            </a:r>
          </a:p>
          <a:p>
            <a:pPr algn="just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>
                <a:solidFill>
                  <a:srgbClr val="002060"/>
                </a:solidFill>
                <a:latin typeface="Tahoma" pitchFamily="32" charset="0"/>
                <a:cs typeface="Tahoma" pitchFamily="32" charset="0"/>
              </a:rPr>
              <a:t>  </a:t>
            </a:r>
            <a:r>
              <a:rPr lang="ru-RU" sz="16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-    Указ  Президента  Российской Федерации от 24 марта 2014 года №172  </a:t>
            </a:r>
          </a:p>
          <a:p>
            <a:pPr algn="just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   -  Распоряжение Правительства Российской Федерации №1165-р от 30 июня 2014 года</a:t>
            </a:r>
          </a:p>
          <a:p>
            <a:pPr algn="just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   - Приказ Министерства спорта Российской Федерации от  09.07.2014 года  №574/1 «Об утверждении списка субъектов Российской Федерации, осуществляющих организационно-экспериментальную апробацию внедрения </a:t>
            </a:r>
            <a:r>
              <a:rPr lang="ru-RU" sz="1600">
                <a:solidFill>
                  <a:srgbClr val="000000"/>
                </a:solidFill>
                <a:latin typeface="Tahoma" pitchFamily="32" charset="0"/>
              </a:rPr>
              <a:t>Всероссийского физкультурно-спортивного комплекса «Готов к труду и обороне» (ГТО)</a:t>
            </a:r>
          </a:p>
          <a:p>
            <a:pPr algn="just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   - Приказ Министерства спорта Российской Федерации от  08.07.2014 года  №575 «Об утверждении государственных требований  к уровню физической подготовленности населения при выполнении нормативов Всероссийского физкультурно-спортивного комплекса «Готов к труду и обороне» (ГТО)</a:t>
            </a:r>
          </a:p>
          <a:p>
            <a:pPr algn="just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   - Распоряжение Кабинета Министров Республики Татарстан от 04.09.2014 года №1763-р</a:t>
            </a:r>
          </a:p>
          <a:p>
            <a:pPr algn="just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   -  Приказ Министерства образования и науки Республики Татарстан от 10.07.2014 года №3907/14 «Об апробации Всероссийского физкультурно-спортивного комплекса «Готов к труду и обороне» (ГТО) в образовательных организациях Республики Татарстан» </a:t>
            </a:r>
          </a:p>
          <a:p>
            <a:pPr algn="just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000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000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79375"/>
            <a:ext cx="91757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0"/>
            <a:ext cx="14033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9388"/>
            <a:ext cx="658812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5" name="AutoShape 4"/>
          <p:cNvSpPr>
            <a:spLocks noChangeArrowheads="1"/>
          </p:cNvSpPr>
          <p:nvPr/>
        </p:nvSpPr>
        <p:spPr bwMode="auto">
          <a:xfrm>
            <a:off x="701675" y="4803775"/>
            <a:ext cx="8370888" cy="288925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48155 h 288925"/>
              <a:gd name="T6" fmla="*/ 8370888 w 8370888"/>
              <a:gd name="T7" fmla="*/ 288925 h 288925"/>
              <a:gd name="T8" fmla="*/ 8370888 w 8370888"/>
              <a:gd name="T9" fmla="*/ 288925 h 288925"/>
              <a:gd name="T10" fmla="*/ 48155 w 8370888"/>
              <a:gd name="T11" fmla="*/ 288925 h 288925"/>
              <a:gd name="T12" fmla="*/ 0 w 8370888"/>
              <a:gd name="T13" fmla="*/ 240770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5126" name="Text Box 5"/>
          <p:cNvSpPr txBox="1">
            <a:spLocks noChangeArrowheads="1"/>
          </p:cNvSpPr>
          <p:nvPr/>
        </p:nvSpPr>
        <p:spPr bwMode="auto">
          <a:xfrm>
            <a:off x="1619250" y="153988"/>
            <a:ext cx="7056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Rectangle 6"/>
          <p:cNvSpPr>
            <a:spLocks noChangeArrowheads="1"/>
          </p:cNvSpPr>
          <p:nvPr/>
        </p:nvSpPr>
        <p:spPr bwMode="auto">
          <a:xfrm>
            <a:off x="701675" y="190500"/>
            <a:ext cx="8370888" cy="440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1F497D"/>
                </a:solidFill>
                <a:latin typeface="Tahoma" pitchFamily="32" charset="0"/>
                <a:cs typeface="Tahoma" pitchFamily="32" charset="0"/>
              </a:rPr>
              <a:t>Возрастная структура  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1F497D"/>
                </a:solidFill>
                <a:latin typeface="Tahoma" pitchFamily="32" charset="0"/>
                <a:cs typeface="Tahoma" pitchFamily="32" charset="0"/>
              </a:rPr>
              <a:t>  </a:t>
            </a:r>
            <a:r>
              <a:rPr lang="ru-RU" sz="2000">
                <a:solidFill>
                  <a:srgbClr val="1F497D"/>
                </a:solidFill>
                <a:latin typeface="Tahoma" pitchFamily="32" charset="0"/>
                <a:cs typeface="Tahoma" pitchFamily="32" charset="0"/>
              </a:rPr>
              <a:t> 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I ступень: 1 - 2 классы (6 - 8 лет)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II ступень: 3 - 4 классы (9 - 10 лет)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III ступень: 5 - 6 классы (11 - 12 лет)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IV ступень: 7 - 9 классы (13 - 15 лет)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V ступень: 10 - 11 классы, среднее профессиональное образование (16 - 17 лет)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VI </a:t>
            </a:r>
            <a:r>
              <a:rPr lang="ru-RU" sz="28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ступень:  18-29 лет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79375"/>
            <a:ext cx="91757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0"/>
            <a:ext cx="14033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9388"/>
            <a:ext cx="658812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1619250" y="153988"/>
            <a:ext cx="7056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701675" y="190500"/>
            <a:ext cx="8370888" cy="498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FF0000"/>
                </a:solidFill>
                <a:latin typeface="Tahoma" pitchFamily="32" charset="0"/>
                <a:cs typeface="Tahoma" pitchFamily="32" charset="0"/>
              </a:rPr>
              <a:t> </a:t>
            </a:r>
            <a:r>
              <a:rPr lang="ru-RU" sz="2800" b="1">
                <a:solidFill>
                  <a:srgbClr val="1F497D"/>
                </a:solidFill>
                <a:latin typeface="Tahoma" pitchFamily="32" charset="0"/>
                <a:cs typeface="Tahoma" pitchFamily="32" charset="0"/>
              </a:rPr>
              <a:t>Виды испытаний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002060"/>
                </a:solidFill>
                <a:latin typeface="Tahoma" pitchFamily="32" charset="0"/>
                <a:cs typeface="Tahoma" pitchFamily="32" charset="0"/>
              </a:rPr>
              <a:t>  </a:t>
            </a:r>
            <a:r>
              <a:rPr lang="ru-RU" sz="20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1. Челночный бег 3х10 м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2. Бег на 30, 60, 100 м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3. Бег на 1; 1,5; 2; 3 км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4. Прыжок в длину с места, прыжок в длину с разбега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5. Подтягивания на низкой и высокой перекладинах, рывок гири, сгибание и разгибание рук в упоре лежа, поднимание туловища из положения лежа на спине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6. Наклон вперед из положения стоя на полу или гимнастической скамье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7. Метание спортивного снаряда в цель и на дальность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8. Плавание на 8, 10, 15, 25, 50 м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9. Бег на лыжах, кросс по пересеченной местности на 1, 2, 3, 5 км.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10. Стрельба из положения сидя и положения стоя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11. Туристский поход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79375"/>
            <a:ext cx="91757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-63500"/>
            <a:ext cx="14033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9388"/>
            <a:ext cx="658812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3" name="AutoShape 4"/>
          <p:cNvSpPr>
            <a:spLocks noChangeArrowheads="1"/>
          </p:cNvSpPr>
          <p:nvPr/>
        </p:nvSpPr>
        <p:spPr bwMode="auto">
          <a:xfrm>
            <a:off x="701675" y="4803775"/>
            <a:ext cx="8370888" cy="288925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48155 h 288925"/>
              <a:gd name="T6" fmla="*/ 8370888 w 8370888"/>
              <a:gd name="T7" fmla="*/ 288925 h 288925"/>
              <a:gd name="T8" fmla="*/ 8370888 w 8370888"/>
              <a:gd name="T9" fmla="*/ 288925 h 288925"/>
              <a:gd name="T10" fmla="*/ 48155 w 8370888"/>
              <a:gd name="T11" fmla="*/ 288925 h 288925"/>
              <a:gd name="T12" fmla="*/ 0 w 8370888"/>
              <a:gd name="T13" fmla="*/ 240770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7174" name="Text Box 5"/>
          <p:cNvSpPr txBox="1">
            <a:spLocks noChangeArrowheads="1"/>
          </p:cNvSpPr>
          <p:nvPr/>
        </p:nvSpPr>
        <p:spPr bwMode="auto">
          <a:xfrm>
            <a:off x="1619250" y="153988"/>
            <a:ext cx="7056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Rectangle 6"/>
          <p:cNvSpPr>
            <a:spLocks noChangeArrowheads="1"/>
          </p:cNvSpPr>
          <p:nvPr/>
        </p:nvSpPr>
        <p:spPr bwMode="auto">
          <a:xfrm>
            <a:off x="701675" y="190500"/>
            <a:ext cx="8370888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FF0000"/>
                </a:solidFill>
              </a:rPr>
              <a:t>  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002060"/>
                </a:solidFill>
              </a:rPr>
              <a:t>    </a:t>
            </a:r>
            <a:r>
              <a:rPr lang="ru-RU" sz="2000" b="1">
                <a:solidFill>
                  <a:srgbClr val="1F497D"/>
                </a:solidFill>
                <a:latin typeface="Tahoma" pitchFamily="32" charset="0"/>
                <a:cs typeface="Tahoma" pitchFamily="32" charset="0"/>
              </a:rPr>
              <a:t>Рекомендации к недельному двигательному режиму  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>
                <a:solidFill>
                  <a:srgbClr val="1F497D"/>
                </a:solidFill>
                <a:latin typeface="Tahoma" pitchFamily="32" charset="0"/>
                <a:cs typeface="Tahoma" pitchFamily="32" charset="0"/>
              </a:rPr>
              <a:t> 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>
                <a:solidFill>
                  <a:srgbClr val="000000"/>
                </a:solidFill>
              </a:rPr>
              <a:t> </a:t>
            </a:r>
            <a:r>
              <a:rPr lang="ru-RU">
                <a:solidFill>
                  <a:srgbClr val="000000"/>
                </a:solidFill>
              </a:rPr>
              <a:t> 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8199" name="Group 7"/>
          <p:cNvGraphicFramePr>
            <a:graphicFrameLocks noGrp="1"/>
          </p:cNvGraphicFramePr>
          <p:nvPr/>
        </p:nvGraphicFramePr>
        <p:xfrm>
          <a:off x="701675" y="1131888"/>
          <a:ext cx="8193088" cy="3529141"/>
        </p:xfrm>
        <a:graphic>
          <a:graphicData uri="http://schemas.openxmlformats.org/drawingml/2006/table">
            <a:tbl>
              <a:tblPr/>
              <a:tblGrid>
                <a:gridCol w="600075"/>
                <a:gridCol w="7593013"/>
              </a:tblGrid>
              <a:tr h="4873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№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п/п</a:t>
                      </a:r>
                    </a:p>
                  </a:txBody>
                  <a:tcPr marL="68760" marR="68760" marT="0" marB="0" anchor="ctr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2" charset="0"/>
                          <a:ea typeface="Microsoft YaHei" charset="-122"/>
                          <a:cs typeface="Tahoma" pitchFamily="32" charset="0"/>
                        </a:rPr>
                        <a:t>Виды двигательной деятельности</a:t>
                      </a:r>
                    </a:p>
                  </a:txBody>
                  <a:tcPr marL="68760" marR="68760" marT="0" marB="0" anchor="ctr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1.</a:t>
                      </a:r>
                    </a:p>
                  </a:txBody>
                  <a:tcPr marL="68760" marR="68760" marT="0" marB="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2" charset="0"/>
                          <a:ea typeface="Microsoft YaHei" charset="-122"/>
                          <a:cs typeface="Tahoma" pitchFamily="32" charset="0"/>
                        </a:rPr>
                        <a:t>Утренняя гимнастика</a:t>
                      </a:r>
                    </a:p>
                  </a:txBody>
                  <a:tcPr marL="68760" marR="68760" marT="0" marB="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2.</a:t>
                      </a:r>
                    </a:p>
                  </a:txBody>
                  <a:tcPr marL="68760" marR="68760" marT="0" marB="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2" charset="0"/>
                          <a:ea typeface="Microsoft YaHei" charset="-122"/>
                          <a:cs typeface="Tahoma" pitchFamily="32" charset="0"/>
                        </a:rPr>
                        <a:t>Обязательные учебные занятия в образовательных организациях </a:t>
                      </a:r>
                    </a:p>
                  </a:txBody>
                  <a:tcPr marL="68760" marR="68760" marT="0" marB="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3.</a:t>
                      </a:r>
                    </a:p>
                  </a:txBody>
                  <a:tcPr marL="68760" marR="68760" marT="0" marB="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2" charset="0"/>
                          <a:ea typeface="Microsoft YaHei" charset="-122"/>
                          <a:cs typeface="Tahoma" pitchFamily="32" charset="0"/>
                        </a:rPr>
                        <a:t>Виды двигательной деятельности в процессе учебного дня </a:t>
                      </a:r>
                    </a:p>
                  </a:txBody>
                  <a:tcPr marL="68760" marR="68760" marT="0" marB="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191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4.</a:t>
                      </a:r>
                    </a:p>
                  </a:txBody>
                  <a:tcPr marL="68760" marR="68760" marT="0" marB="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2" charset="0"/>
                          <a:ea typeface="Microsoft YaHei" charset="-122"/>
                          <a:cs typeface="Tahoma" pitchFamily="32" charset="0"/>
                        </a:rPr>
                        <a:t>Организованные занятия в спортивных секциях 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2" charset="0"/>
                          <a:ea typeface="Microsoft YaHei" charset="-122"/>
                          <a:cs typeface="Tahoma" pitchFamily="32" charset="0"/>
                        </a:rPr>
                        <a:t>и кружках по легкой атлетике, плаванию, лыжам, полиатлону, гимнастике, спортивным играм, фитнесу, единоборствам, туризму, в группах общей  физической  подготовки, участие в спортивных соревнованиях</a:t>
                      </a:r>
                    </a:p>
                  </a:txBody>
                  <a:tcPr marL="68760" marR="68760" marT="0" marB="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5.</a:t>
                      </a:r>
                    </a:p>
                  </a:txBody>
                  <a:tcPr marL="68760" marR="68760" marT="0" marB="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2" charset="0"/>
                          <a:ea typeface="Microsoft YaHei" charset="-122"/>
                          <a:cs typeface="Tahoma" pitchFamily="32" charset="0"/>
                        </a:rPr>
                        <a:t>Самостоятельные занятия физической культурой, в том числе подвижными и спортивными играми, другими видами двигательной деятельности</a:t>
                      </a:r>
                    </a:p>
                  </a:txBody>
                  <a:tcPr marL="68760" marR="68760" marT="0" marB="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7363">
                <a:tc gridSpan="2"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2" charset="0"/>
                          <a:ea typeface="Microsoft YaHei" charset="-122"/>
                          <a:cs typeface="Tahoma" pitchFamily="32" charset="0"/>
                        </a:rPr>
                        <a:t>В каникулярное время ежедневный двигательный режим должен составлять не менее 3-4 часов</a:t>
                      </a:r>
                    </a:p>
                  </a:txBody>
                  <a:tcPr marL="68760" marR="68760" marT="0" marB="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79375"/>
            <a:ext cx="91757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0"/>
            <a:ext cx="14033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9388"/>
            <a:ext cx="658812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7" name="AutoShape 4"/>
          <p:cNvSpPr>
            <a:spLocks noChangeArrowheads="1"/>
          </p:cNvSpPr>
          <p:nvPr/>
        </p:nvSpPr>
        <p:spPr bwMode="auto">
          <a:xfrm>
            <a:off x="701675" y="4803775"/>
            <a:ext cx="8370888" cy="288925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48155 h 288925"/>
              <a:gd name="T6" fmla="*/ 8370888 w 8370888"/>
              <a:gd name="T7" fmla="*/ 288925 h 288925"/>
              <a:gd name="T8" fmla="*/ 8370888 w 8370888"/>
              <a:gd name="T9" fmla="*/ 288925 h 288925"/>
              <a:gd name="T10" fmla="*/ 48155 w 8370888"/>
              <a:gd name="T11" fmla="*/ 288925 h 288925"/>
              <a:gd name="T12" fmla="*/ 0 w 8370888"/>
              <a:gd name="T13" fmla="*/ 240770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1619250" y="153988"/>
            <a:ext cx="7056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Rectangle 6"/>
          <p:cNvSpPr>
            <a:spLocks noChangeArrowheads="1"/>
          </p:cNvSpPr>
          <p:nvPr/>
        </p:nvSpPr>
        <p:spPr bwMode="auto">
          <a:xfrm>
            <a:off x="701675" y="190500"/>
            <a:ext cx="8370888" cy="458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FF0000"/>
                </a:solidFill>
              </a:rPr>
              <a:t> </a:t>
            </a:r>
            <a:r>
              <a:rPr lang="ru-RU" sz="2800" b="1">
                <a:solidFill>
                  <a:srgbClr val="1F497D"/>
                </a:solidFill>
              </a:rPr>
              <a:t> </a:t>
            </a:r>
            <a:r>
              <a:rPr lang="ru-RU" sz="2400" b="1">
                <a:solidFill>
                  <a:srgbClr val="1F497D"/>
                </a:solidFill>
                <a:latin typeface="Tahoma" pitchFamily="32" charset="0"/>
                <a:cs typeface="Tahoma" pitchFamily="32" charset="0"/>
              </a:rPr>
              <a:t>Обязательно для образовательных организаций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1F497D"/>
                </a:solidFill>
                <a:latin typeface="Tahoma" pitchFamily="32" charset="0"/>
                <a:cs typeface="Tahoma" pitchFamily="32" charset="0"/>
              </a:rPr>
              <a:t>(письмо МОиН РТ от 26.08.2014 года №16756/14)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002060"/>
                </a:solidFill>
                <a:latin typeface="Tahoma" pitchFamily="32" charset="0"/>
                <a:cs typeface="Tahoma" pitchFamily="32" charset="0"/>
              </a:rPr>
              <a:t>  </a:t>
            </a:r>
            <a:r>
              <a:rPr lang="ru-RU" sz="24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 1. Информационные стенды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2. Создание разделов на сайтах образовательных организаций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3. Пропаганда внедрения комплекса ГТО на мероприятиях, родительских собраниях, совещаниях педагогических коллективов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 4. Допуск к сдаче нормативов только после заключения медицинского работников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79375"/>
            <a:ext cx="91757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-15875"/>
            <a:ext cx="14033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9388"/>
            <a:ext cx="658812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1" name="AutoShape 4"/>
          <p:cNvSpPr>
            <a:spLocks noChangeArrowheads="1"/>
          </p:cNvSpPr>
          <p:nvPr/>
        </p:nvSpPr>
        <p:spPr bwMode="auto">
          <a:xfrm>
            <a:off x="701675" y="4803775"/>
            <a:ext cx="8370888" cy="288925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48155 h 288925"/>
              <a:gd name="T6" fmla="*/ 8370888 w 8370888"/>
              <a:gd name="T7" fmla="*/ 288925 h 288925"/>
              <a:gd name="T8" fmla="*/ 8370888 w 8370888"/>
              <a:gd name="T9" fmla="*/ 288925 h 288925"/>
              <a:gd name="T10" fmla="*/ 48155 w 8370888"/>
              <a:gd name="T11" fmla="*/ 288925 h 288925"/>
              <a:gd name="T12" fmla="*/ 0 w 8370888"/>
              <a:gd name="T13" fmla="*/ 240770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1619250" y="153988"/>
            <a:ext cx="7056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Rectangle 6"/>
          <p:cNvSpPr>
            <a:spLocks noChangeArrowheads="1"/>
          </p:cNvSpPr>
          <p:nvPr/>
        </p:nvSpPr>
        <p:spPr bwMode="auto">
          <a:xfrm>
            <a:off x="701675" y="190500"/>
            <a:ext cx="8370888" cy="415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FF0000"/>
                </a:solidFill>
              </a:rPr>
              <a:t> </a:t>
            </a:r>
            <a:r>
              <a:rPr lang="ru-RU" sz="2800" b="1">
                <a:solidFill>
                  <a:srgbClr val="1F497D"/>
                </a:solidFill>
              </a:rPr>
              <a:t> </a:t>
            </a:r>
            <a:r>
              <a:rPr lang="ru-RU" sz="20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Вся информация размещается на сайте МОиН РТ в разделе   </a:t>
            </a:r>
            <a:r>
              <a:rPr lang="ru-RU" sz="2000">
                <a:solidFill>
                  <a:srgbClr val="FF0000"/>
                </a:solidFill>
                <a:latin typeface="Tahoma" pitchFamily="32" charset="0"/>
                <a:cs typeface="Tahoma" pitchFamily="32" charset="0"/>
              </a:rPr>
              <a:t>«Воспитание, дополнительное образование детей/Здоровьесберегающее и физкультурно-спортивное направление/Апробация Всероссийского физкультурно-спортивного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>
                <a:solidFill>
                  <a:srgbClr val="FF0000"/>
                </a:solidFill>
                <a:latin typeface="Tahoma" pitchFamily="32" charset="0"/>
                <a:cs typeface="Tahoma" pitchFamily="32" charset="0"/>
              </a:rPr>
              <a:t>комплекса «Готов к труду и обороне» (ГТО)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000">
              <a:solidFill>
                <a:srgbClr val="FF0000"/>
              </a:solidFill>
              <a:latin typeface="Tahoma" pitchFamily="32" charset="0"/>
              <a:cs typeface="Tahoma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>
                <a:solidFill>
                  <a:srgbClr val="FF0000"/>
                </a:solidFill>
                <a:latin typeface="Tahoma" pitchFamily="32" charset="0"/>
                <a:cs typeface="Tahoma" pitchFamily="32" charset="0"/>
              </a:rPr>
              <a:t>Еженедельно – четверг 12.00 час. </a:t>
            </a:r>
            <a:r>
              <a:rPr lang="ru-RU" sz="20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предоставление планов мероприятий по апробации Комплекса (в МОиН РТ)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000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>
                <a:solidFill>
                  <a:srgbClr val="FF0000"/>
                </a:solidFill>
                <a:latin typeface="Tahoma" pitchFamily="32" charset="0"/>
                <a:cs typeface="Tahoma" pitchFamily="32" charset="0"/>
              </a:rPr>
              <a:t>До 15 сентября 2014 года – </a:t>
            </a:r>
            <a:r>
              <a:rPr lang="ru-RU" sz="20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график  сдачи тестов в сентябре- октябре (в РЦВР)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79375"/>
            <a:ext cx="91757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-15875"/>
            <a:ext cx="140335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9388"/>
            <a:ext cx="658812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1" name="AutoShape 4"/>
          <p:cNvSpPr>
            <a:spLocks noChangeArrowheads="1"/>
          </p:cNvSpPr>
          <p:nvPr/>
        </p:nvSpPr>
        <p:spPr bwMode="auto">
          <a:xfrm>
            <a:off x="701675" y="4803775"/>
            <a:ext cx="8370888" cy="288925"/>
          </a:xfrm>
          <a:custGeom>
            <a:avLst/>
            <a:gdLst>
              <a:gd name="T0" fmla="*/ 0 w 8370888"/>
              <a:gd name="T1" fmla="*/ 0 h 288925"/>
              <a:gd name="T2" fmla="*/ 8322733 w 8370888"/>
              <a:gd name="T3" fmla="*/ 0 h 288925"/>
              <a:gd name="T4" fmla="*/ 8370888 w 8370888"/>
              <a:gd name="T5" fmla="*/ 48155 h 288925"/>
              <a:gd name="T6" fmla="*/ 8370888 w 8370888"/>
              <a:gd name="T7" fmla="*/ 288925 h 288925"/>
              <a:gd name="T8" fmla="*/ 8370888 w 8370888"/>
              <a:gd name="T9" fmla="*/ 288925 h 288925"/>
              <a:gd name="T10" fmla="*/ 48155 w 8370888"/>
              <a:gd name="T11" fmla="*/ 288925 h 288925"/>
              <a:gd name="T12" fmla="*/ 0 w 8370888"/>
              <a:gd name="T13" fmla="*/ 240770 h 288925"/>
              <a:gd name="T14" fmla="*/ 0 w 8370888"/>
              <a:gd name="T15" fmla="*/ 0 h 2889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70888"/>
              <a:gd name="T25" fmla="*/ 0 h 288925"/>
              <a:gd name="T26" fmla="*/ 8370888 w 8370888"/>
              <a:gd name="T27" fmla="*/ 288925 h 2889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70888" h="288925">
                <a:moveTo>
                  <a:pt x="0" y="0"/>
                </a:moveTo>
                <a:lnTo>
                  <a:pt x="8322733" y="0"/>
                </a:lnTo>
                <a:lnTo>
                  <a:pt x="8370888" y="48155"/>
                </a:lnTo>
                <a:lnTo>
                  <a:pt x="8370888" y="288925"/>
                </a:lnTo>
                <a:lnTo>
                  <a:pt x="48155" y="288925"/>
                </a:lnTo>
                <a:lnTo>
                  <a:pt x="0" y="24077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4780C5"/>
              </a:gs>
              <a:gs pos="100000">
                <a:srgbClr val="254872"/>
              </a:gs>
            </a:gsLst>
            <a:lin ang="10800000" scaled="1"/>
          </a:gradFill>
          <a:ln w="25560">
            <a:solidFill>
              <a:srgbClr val="385D8A"/>
            </a:solidFill>
            <a:miter lim="800000"/>
            <a:headEnd/>
            <a:tailEnd/>
          </a:ln>
          <a:effectLst>
            <a:outerShdw dist="38184" dir="2700000" algn="ctr" rotWithShape="0">
              <a:srgbClr val="000000">
                <a:alpha val="40033"/>
              </a:srgbClr>
            </a:outerShdw>
          </a:effectLst>
        </p:spPr>
        <p:txBody>
          <a:bodyPr lIns="90000" tIns="46800" rIns="90000" bIns="46800" anchor="ctr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FFFFFF"/>
                </a:solidFill>
              </a:rPr>
              <a:t>Министерство образования и науки Республики Татарстан</a:t>
            </a: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1619250" y="153988"/>
            <a:ext cx="7056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Rectangle 6"/>
          <p:cNvSpPr>
            <a:spLocks noChangeArrowheads="1"/>
          </p:cNvSpPr>
          <p:nvPr/>
        </p:nvSpPr>
        <p:spPr bwMode="auto">
          <a:xfrm>
            <a:off x="701675" y="190500"/>
            <a:ext cx="8370888" cy="415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FF0000"/>
                </a:solidFill>
              </a:rPr>
              <a:t> </a:t>
            </a:r>
            <a:r>
              <a:rPr lang="ru-RU" sz="2800" b="1">
                <a:solidFill>
                  <a:srgbClr val="1F497D"/>
                </a:solidFill>
              </a:rPr>
              <a:t> </a:t>
            </a:r>
            <a:r>
              <a:rPr lang="ru-RU" sz="20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Вся информация размещается на сайте МОиН РТ в разделе   </a:t>
            </a:r>
            <a:r>
              <a:rPr lang="ru-RU" sz="2000">
                <a:solidFill>
                  <a:srgbClr val="FF0000"/>
                </a:solidFill>
                <a:latin typeface="Tahoma" pitchFamily="32" charset="0"/>
                <a:cs typeface="Tahoma" pitchFamily="32" charset="0"/>
              </a:rPr>
              <a:t>«Воспитание, дополнительное образование детей/Здоровьесберегающее и физкультурно-спортивное направление/Апробация Всероссийского физкультурно-спортивного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>
                <a:solidFill>
                  <a:srgbClr val="FF0000"/>
                </a:solidFill>
                <a:latin typeface="Tahoma" pitchFamily="32" charset="0"/>
                <a:cs typeface="Tahoma" pitchFamily="32" charset="0"/>
              </a:rPr>
              <a:t>комплекса «Готов к труду и обороне» (ГТО)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000">
              <a:solidFill>
                <a:srgbClr val="FF0000"/>
              </a:solidFill>
              <a:latin typeface="Tahoma" pitchFamily="32" charset="0"/>
              <a:cs typeface="Tahoma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>
                <a:solidFill>
                  <a:srgbClr val="FF0000"/>
                </a:solidFill>
                <a:latin typeface="Tahoma" pitchFamily="32" charset="0"/>
                <a:cs typeface="Tahoma" pitchFamily="32" charset="0"/>
              </a:rPr>
              <a:t>Еженедельно – четверг 12.00 час. </a:t>
            </a:r>
            <a:r>
              <a:rPr lang="ru-RU" sz="20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предоставление планов мероприятий по апробации Комплекса (в МОиН РТ)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000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>
                <a:solidFill>
                  <a:srgbClr val="FF0000"/>
                </a:solidFill>
                <a:latin typeface="Tahoma" pitchFamily="32" charset="0"/>
                <a:cs typeface="Tahoma" pitchFamily="32" charset="0"/>
              </a:rPr>
              <a:t>До 15 сентября 2014 года – </a:t>
            </a:r>
            <a:r>
              <a:rPr lang="ru-RU" sz="2000">
                <a:solidFill>
                  <a:srgbClr val="000000"/>
                </a:solidFill>
                <a:latin typeface="Tahoma" pitchFamily="32" charset="0"/>
                <a:cs typeface="Tahoma" pitchFamily="32" charset="0"/>
              </a:rPr>
              <a:t>график  сдачи тестов в сентябре- октябре (в РЦВР)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latin typeface="Tahoma" pitchFamily="32" charset="0"/>
              <a:cs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5135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11040</TotalTime>
  <Words>925</Words>
  <Application>Microsoft Office PowerPoint</Application>
  <PresentationFormat>Произвольный</PresentationFormat>
  <Paragraphs>118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</dc:creator>
  <cp:lastModifiedBy>Avril</cp:lastModifiedBy>
  <cp:revision>508</cp:revision>
  <cp:lastPrinted>2014-09-08T17:36:34Z</cp:lastPrinted>
  <dcterms:created xsi:type="dcterms:W3CDTF">2011-01-19T10:29:57Z</dcterms:created>
  <dcterms:modified xsi:type="dcterms:W3CDTF">2014-09-25T07:04:21Z</dcterms:modified>
</cp:coreProperties>
</file>