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61" r:id="rId4"/>
    <p:sldId id="260" r:id="rId5"/>
    <p:sldId id="270" r:id="rId6"/>
    <p:sldId id="256" r:id="rId7"/>
    <p:sldId id="258" r:id="rId8"/>
    <p:sldId id="263" r:id="rId9"/>
    <p:sldId id="269" r:id="rId10"/>
    <p:sldId id="267" r:id="rId11"/>
    <p:sldId id="268" r:id="rId12"/>
    <p:sldId id="259" r:id="rId13"/>
    <p:sldId id="262" r:id="rId14"/>
    <p:sldId id="266" r:id="rId15"/>
    <p:sldId id="271" r:id="rId16"/>
    <p:sldId id="27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2124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24A7-DAC7-42FA-8EEB-4E52415C4791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1050B-E85F-4C3B-897C-C3F1887AD2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24A7-DAC7-42FA-8EEB-4E52415C4791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1050B-E85F-4C3B-897C-C3F1887AD2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24A7-DAC7-42FA-8EEB-4E52415C4791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1050B-E85F-4C3B-897C-C3F1887AD2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24A7-DAC7-42FA-8EEB-4E52415C4791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1050B-E85F-4C3B-897C-C3F1887AD2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24A7-DAC7-42FA-8EEB-4E52415C4791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1050B-E85F-4C3B-897C-C3F1887AD2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24A7-DAC7-42FA-8EEB-4E52415C4791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1050B-E85F-4C3B-897C-C3F1887AD2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24A7-DAC7-42FA-8EEB-4E52415C4791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1050B-E85F-4C3B-897C-C3F1887AD2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24A7-DAC7-42FA-8EEB-4E52415C4791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1050B-E85F-4C3B-897C-C3F1887AD2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24A7-DAC7-42FA-8EEB-4E52415C4791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1050B-E85F-4C3B-897C-C3F1887AD2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24A7-DAC7-42FA-8EEB-4E52415C4791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1050B-E85F-4C3B-897C-C3F1887AD2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24A7-DAC7-42FA-8EEB-4E52415C4791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1050B-E85F-4C3B-897C-C3F1887AD2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E24A7-DAC7-42FA-8EEB-4E52415C4791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1050B-E85F-4C3B-897C-C3F1887AD2B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oleObject" Target="../embeddings/_____Microsoft_Office_Excel_97-20032.xls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амиль\Desktop\38331594.1f4e1da4.1200x1200o.90f9c3a426d0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4913"/>
            <a:ext cx="3011276" cy="2387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808" y="256490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«Старо-</a:t>
            </a:r>
            <a:r>
              <a:rPr lang="ru-RU" sz="40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Иштерякская</a:t>
            </a:r>
            <a:r>
              <a:rPr lang="ru-RU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ООШ»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58" y="513077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реализация проекта «Шахматы в школе»</a:t>
            </a:r>
          </a:p>
        </p:txBody>
      </p:sp>
    </p:spTree>
    <p:extLst>
      <p:ext uri="{BB962C8B-B14F-4D97-AF65-F5344CB8AC3E}">
        <p14:creationId xmlns:p14="http://schemas.microsoft.com/office/powerpoint/2010/main" xmlns="" val="328130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абличка 4"/>
          <p:cNvSpPr/>
          <p:nvPr/>
        </p:nvSpPr>
        <p:spPr>
          <a:xfrm>
            <a:off x="539552" y="404664"/>
            <a:ext cx="8219930" cy="714380"/>
          </a:xfrm>
          <a:prstGeom prst="plaque">
            <a:avLst/>
          </a:prstGeom>
          <a:solidFill>
            <a:schemeClr val="dk1">
              <a:alpha val="63000"/>
            </a:schemeClr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Книжная выставка</a:t>
            </a:r>
            <a:endParaRPr lang="ru-RU" sz="6600" dirty="0"/>
          </a:p>
        </p:txBody>
      </p:sp>
      <p:pic>
        <p:nvPicPr>
          <p:cNvPr id="3074" name="Picture 2" descr="C:\Users\Гамир\Desktop\IMG_09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204864"/>
            <a:ext cx="7488832" cy="3996886"/>
          </a:xfrm>
          <a:prstGeom prst="rect">
            <a:avLst/>
          </a:prstGeom>
          <a:noFill/>
        </p:spPr>
      </p:pic>
      <p:pic>
        <p:nvPicPr>
          <p:cNvPr id="6" name="Picture 6" descr="C:\Documents and Settings\Admin\Рабочий стол\item_387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077" y="157988"/>
            <a:ext cx="8640958" cy="6480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7412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абличка 4"/>
          <p:cNvSpPr/>
          <p:nvPr/>
        </p:nvSpPr>
        <p:spPr>
          <a:xfrm>
            <a:off x="827584" y="548680"/>
            <a:ext cx="7643866" cy="714380"/>
          </a:xfrm>
          <a:prstGeom prst="plaque">
            <a:avLst/>
          </a:prstGeom>
          <a:solidFill>
            <a:schemeClr val="dk1">
              <a:alpha val="63000"/>
            </a:schemeClr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Шахматные фантазии</a:t>
            </a:r>
            <a:endParaRPr lang="ru-RU" sz="4800" dirty="0"/>
          </a:p>
        </p:txBody>
      </p:sp>
      <p:pic>
        <p:nvPicPr>
          <p:cNvPr id="1028" name="Picture 4" descr="C:\Users\Гамир\Desktop\IMG_09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3429000"/>
            <a:ext cx="3672408" cy="3243998"/>
          </a:xfrm>
          <a:prstGeom prst="rect">
            <a:avLst/>
          </a:prstGeom>
          <a:noFill/>
        </p:spPr>
      </p:pic>
      <p:pic>
        <p:nvPicPr>
          <p:cNvPr id="1029" name="Picture 5" descr="C:\Users\Гамир\Desktop\IMG_09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772816"/>
            <a:ext cx="4248472" cy="3168352"/>
          </a:xfrm>
          <a:prstGeom prst="rect">
            <a:avLst/>
          </a:prstGeom>
          <a:noFill/>
        </p:spPr>
      </p:pic>
      <p:pic>
        <p:nvPicPr>
          <p:cNvPr id="6" name="Picture 6" descr="C:\Documents and Settings\Admin\Рабочий стол\item_387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116632"/>
            <a:ext cx="8856983" cy="648071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076056" y="2924944"/>
            <a:ext cx="34563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    Выдающиеся шахматисты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11561" y="1412776"/>
            <a:ext cx="43140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000" dirty="0" smtClean="0"/>
              <a:t>Шахматные фантазии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80511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C:\Documents and Settings\Admin\Рабочий стол\item_387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8858312" cy="6587584"/>
          </a:xfrm>
          <a:prstGeom prst="rect">
            <a:avLst/>
          </a:prstGeom>
          <a:noFill/>
        </p:spPr>
      </p:pic>
      <p:sp>
        <p:nvSpPr>
          <p:cNvPr id="6" name="Табличка 5"/>
          <p:cNvSpPr/>
          <p:nvPr/>
        </p:nvSpPr>
        <p:spPr>
          <a:xfrm>
            <a:off x="714348" y="642918"/>
            <a:ext cx="7643866" cy="985882"/>
          </a:xfrm>
          <a:prstGeom prst="plaque">
            <a:avLst/>
          </a:prstGeom>
          <a:solidFill>
            <a:schemeClr val="dk1">
              <a:alpha val="63000"/>
            </a:schemeClr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31540" y="814388"/>
            <a:ext cx="8280920" cy="642942"/>
          </a:xfrm>
        </p:spPr>
        <p:txBody>
          <a:bodyPr>
            <a:noAutofit/>
          </a:bodyPr>
          <a:lstStyle/>
          <a:p>
            <a:r>
              <a:rPr lang="ru-RU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Шахматные игрушки и игры, которые сделали своими руками на кружке «Пешечка»: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916832"/>
            <a:ext cx="26370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-дидактические игрушки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87807" y="2286164"/>
            <a:ext cx="41683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-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кубики с картинками шахматных фигур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25158" y="2655496"/>
            <a:ext cx="25255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-шахматные пирамидки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156176" y="2655496"/>
            <a:ext cx="18426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-шахматное лото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119050" y="1916832"/>
            <a:ext cx="34002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-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разрезные шахматные картинки</a:t>
            </a:r>
          </a:p>
        </p:txBody>
      </p:sp>
      <p:pic>
        <p:nvPicPr>
          <p:cNvPr id="11" name="Picture 2" descr="C:\Users\Рамиль\Desktop\J87oWESSbU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6218" y="3284984"/>
            <a:ext cx="3312368" cy="2949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Рамиль\Desktop\27681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56304" y="3359990"/>
            <a:ext cx="2963036" cy="2968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абличка 4"/>
          <p:cNvSpPr/>
          <p:nvPr/>
        </p:nvSpPr>
        <p:spPr>
          <a:xfrm>
            <a:off x="729303" y="663784"/>
            <a:ext cx="7643866" cy="820999"/>
          </a:xfrm>
          <a:prstGeom prst="plaque">
            <a:avLst/>
          </a:prstGeom>
          <a:solidFill>
            <a:schemeClr val="dk1">
              <a:alpha val="63000"/>
            </a:schemeClr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17780" cmpd="sng">
                  <a:solidFill>
                    <a:schemeClr val="bg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Шахматные поделки из глины, </a:t>
            </a:r>
            <a:r>
              <a:rPr lang="ru-RU" sz="2400" b="1" dirty="0" smtClean="0">
                <a:ln w="17780" cmpd="sng">
                  <a:solidFill>
                    <a:schemeClr val="bg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изготовленные  </a:t>
            </a:r>
            <a:r>
              <a:rPr lang="ru-RU" sz="2400" b="1" dirty="0">
                <a:ln w="17780" cmpd="sng">
                  <a:solidFill>
                    <a:schemeClr val="bg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своими руками на кружке «Умная глина»:</a:t>
            </a:r>
            <a:endParaRPr lang="ru-RU" sz="2400" dirty="0">
              <a:ln w="17780" cmpd="sng">
                <a:solidFill>
                  <a:schemeClr val="bg1"/>
                </a:solidFill>
                <a:prstDash val="solid"/>
                <a:miter lim="800000"/>
              </a:ln>
            </a:endParaRPr>
          </a:p>
        </p:txBody>
      </p:sp>
      <p:pic>
        <p:nvPicPr>
          <p:cNvPr id="6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9302" y="1772816"/>
            <a:ext cx="3986713" cy="2656148"/>
          </a:xfrm>
          <a:prstGeom prst="rect">
            <a:avLst/>
          </a:prstGeom>
        </p:spPr>
      </p:pic>
      <p:pic>
        <p:nvPicPr>
          <p:cNvPr id="1026" name="Picture 2" descr="C:\Users\Гамир\Desktop\IMG_093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985720"/>
            <a:ext cx="3960440" cy="3291918"/>
          </a:xfrm>
          <a:prstGeom prst="rect">
            <a:avLst/>
          </a:prstGeom>
          <a:noFill/>
        </p:spPr>
      </p:pic>
      <p:pic>
        <p:nvPicPr>
          <p:cNvPr id="7" name="Picture 6" descr="C:\Documents and Settings\Admin\Рабочий стол\item_387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1" y="188642"/>
            <a:ext cx="8640958" cy="6480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885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абличка 4"/>
          <p:cNvSpPr/>
          <p:nvPr/>
        </p:nvSpPr>
        <p:spPr>
          <a:xfrm>
            <a:off x="611560" y="836712"/>
            <a:ext cx="7920880" cy="714380"/>
          </a:xfrm>
          <a:prstGeom prst="plaque">
            <a:avLst/>
          </a:prstGeom>
          <a:solidFill>
            <a:schemeClr val="dk1">
              <a:alpha val="63000"/>
            </a:schemeClr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Наши достижения</a:t>
            </a:r>
            <a:endParaRPr lang="ru-RU" sz="5400" dirty="0"/>
          </a:p>
        </p:txBody>
      </p:sp>
      <p:pic>
        <p:nvPicPr>
          <p:cNvPr id="2050" name="Picture 2" descr="C:\Users\Гамир\Desktop\IMG_09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844824"/>
            <a:ext cx="8136904" cy="4437930"/>
          </a:xfrm>
          <a:prstGeom prst="rect">
            <a:avLst/>
          </a:prstGeom>
          <a:noFill/>
        </p:spPr>
      </p:pic>
      <p:pic>
        <p:nvPicPr>
          <p:cNvPr id="6" name="Picture 6" descr="C:\Documents and Settings\Admin\Рабочий стол\item_387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0"/>
            <a:ext cx="8640958" cy="6480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0349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6" descr="C:\Documents and Settings\Admin\Рабочий стол\item_387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176" y="188642"/>
            <a:ext cx="8640958" cy="6480718"/>
          </a:xfrm>
          <a:prstGeom prst="rect">
            <a:avLst/>
          </a:prstGeom>
          <a:noFill/>
        </p:spPr>
      </p:pic>
      <p:sp>
        <p:nvSpPr>
          <p:cNvPr id="7" name="Табличка 6"/>
          <p:cNvSpPr/>
          <p:nvPr/>
        </p:nvSpPr>
        <p:spPr>
          <a:xfrm>
            <a:off x="743393" y="548680"/>
            <a:ext cx="7643866" cy="1038003"/>
          </a:xfrm>
          <a:prstGeom prst="plaque">
            <a:avLst/>
          </a:prstGeom>
          <a:solidFill>
            <a:schemeClr val="dk1">
              <a:alpha val="63000"/>
            </a:schemeClr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5400" dirty="0" smtClean="0"/>
              <a:t>Ожидаемые результаты:</a:t>
            </a:r>
            <a:endParaRPr lang="ru-RU" sz="5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1" y="1582341"/>
            <a:ext cx="7487667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</a:t>
            </a:r>
            <a:endParaRPr lang="ru-RU" dirty="0"/>
          </a:p>
          <a:p>
            <a:r>
              <a:rPr lang="ru-RU" sz="2400" dirty="0" smtClean="0"/>
              <a:t>Повышение качества образовательных результатов;</a:t>
            </a:r>
          </a:p>
          <a:p>
            <a:r>
              <a:rPr lang="ru-RU" sz="2400" dirty="0" smtClean="0"/>
              <a:t>-Улучшение освоения программного материала на всех уровнях образования;</a:t>
            </a:r>
          </a:p>
          <a:p>
            <a:r>
              <a:rPr lang="ru-RU" sz="2400" dirty="0" smtClean="0"/>
              <a:t>-Формирование личностных, </a:t>
            </a:r>
            <a:r>
              <a:rPr lang="ru-RU" sz="2400" dirty="0" err="1" smtClean="0"/>
              <a:t>метапредметных</a:t>
            </a:r>
            <a:r>
              <a:rPr lang="ru-RU" sz="2400" dirty="0" smtClean="0"/>
              <a:t> и предметных результатов;</a:t>
            </a:r>
          </a:p>
          <a:p>
            <a:r>
              <a:rPr lang="ru-RU" sz="2400" dirty="0" smtClean="0"/>
              <a:t>-Развитие у учащихся положительных личностных качеств, стремление к самосовершенствованию;</a:t>
            </a:r>
          </a:p>
          <a:p>
            <a:r>
              <a:rPr lang="ru-RU" sz="2400" dirty="0" smtClean="0"/>
              <a:t>-Развитие </a:t>
            </a:r>
            <a:r>
              <a:rPr lang="ru-RU" sz="2400" dirty="0" err="1" smtClean="0"/>
              <a:t>конкурентноспособной</a:t>
            </a:r>
            <a:r>
              <a:rPr lang="ru-RU" sz="2400" dirty="0" smtClean="0"/>
              <a:t> личности современного мира: интеллектуально и творчески развитого, целеустремлённого, мыслящего самостоятельно и нестандартно.</a:t>
            </a:r>
            <a:endParaRPr lang="ru-RU" sz="2400" dirty="0"/>
          </a:p>
        </p:txBody>
      </p:sp>
      <p:pic>
        <p:nvPicPr>
          <p:cNvPr id="8" name="Picture 6" descr="C:\Documents and Settings\Admin\Рабочий стол\item_387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640958" cy="6480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1414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Участие в  проекте  «Шахматный всеобуч» позволяет: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 </a:t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 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1.Увеличить количество учащихся, вовлеченных в совместные мероприятия по шахматной деятельности с 100% охватом;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2. Педагогическим работникам участие в проекте позволяет приобрести новый опыт по организации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межпредметной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интеграции с шахматами и представить его на различных уровнях. Развивает презентабельность. 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3.Участие в проекте способствует приобретению  нового опыта работы в творческих, проблемных группах, опыта сотрудничества, партнерства. 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4. Повышается имидж образовательного учреждения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  <p:pic>
        <p:nvPicPr>
          <p:cNvPr id="5" name="Рисунок 4" descr="C:\Documents and Settings\Admin\Рабочий стол\item_3874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8712968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 descr="C:\Documents and Settings\Admin\Рабочий стол\item_3874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488" y="192048"/>
            <a:ext cx="8636004" cy="6477312"/>
          </a:xfrm>
          <a:prstGeom prst="rect">
            <a:avLst/>
          </a:prstGeom>
          <a:noFill/>
        </p:spPr>
      </p:pic>
      <p:sp>
        <p:nvSpPr>
          <p:cNvPr id="5" name="Табличка 4"/>
          <p:cNvSpPr/>
          <p:nvPr/>
        </p:nvSpPr>
        <p:spPr>
          <a:xfrm>
            <a:off x="750067" y="718980"/>
            <a:ext cx="7643866" cy="714380"/>
          </a:xfrm>
          <a:prstGeom prst="plaque">
            <a:avLst/>
          </a:prstGeom>
          <a:solidFill>
            <a:schemeClr val="dk1">
              <a:alpha val="63000"/>
            </a:schemeClr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В.А.Сухомлинский</a:t>
            </a:r>
            <a:r>
              <a:rPr lang="ru-RU" sz="32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2375" y="2564904"/>
            <a:ext cx="80648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«Шахматы – превосходная школа последовательного, логического мышления. Игра в шахматы, дисциплинирует мышление, воспитывает сосредоточенность, развивает память»</a:t>
            </a:r>
          </a:p>
        </p:txBody>
      </p:sp>
      <p:pic>
        <p:nvPicPr>
          <p:cNvPr id="6" name="Picture 6" descr="C:\Documents and Settings\Admin\Рабочий стол\item_387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636004" cy="6477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5170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C:\Documents and Settings\Admin\Рабочий стол\item_387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8858312" cy="6587584"/>
          </a:xfrm>
          <a:prstGeom prst="rect">
            <a:avLst/>
          </a:prstGeom>
          <a:noFill/>
        </p:spPr>
      </p:pic>
      <p:sp>
        <p:nvSpPr>
          <p:cNvPr id="6" name="Табличка 5"/>
          <p:cNvSpPr/>
          <p:nvPr/>
        </p:nvSpPr>
        <p:spPr>
          <a:xfrm>
            <a:off x="714348" y="642918"/>
            <a:ext cx="7643866" cy="1129898"/>
          </a:xfrm>
          <a:prstGeom prst="plaque">
            <a:avLst/>
          </a:prstGeom>
          <a:solidFill>
            <a:schemeClr val="dk1">
              <a:alpha val="63000"/>
            </a:schemeClr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404664"/>
            <a:ext cx="8892480" cy="2077492"/>
          </a:xfrm>
        </p:spPr>
        <p:txBody>
          <a:bodyPr>
            <a:normAutofit/>
          </a:bodyPr>
          <a:lstStyle/>
          <a:p>
            <a:r>
              <a:rPr lang="ru-RU" sz="3100" b="1" dirty="0" smtClean="0">
                <a:ln w="17780" cmpd="sng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glow>
                    <a:schemeClr val="accent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Игра в шахматы – мощный инструмент полноценного развития интеллекта ребенка</a:t>
            </a:r>
            <a:r>
              <a:rPr lang="ru-RU" sz="31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glow>
                    <a:schemeClr val="accent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/>
              <a:t/>
            </a:r>
            <a:br>
              <a:rPr lang="ru-RU" sz="2400" dirty="0"/>
            </a:b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5556" y="2636912"/>
            <a:ext cx="799288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Шахматное творчество научит детей использовать свою смекалку и в других областях человеческой деятельности, научить думать.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Занятия в шахматной зоне «Точки роста» проводятся комбинированным способом, чередуя элементы теоретической и практической новизны с игровыми и соревновательными навыками, а также воспитательными мероприятиями. В процессе занятий шахматами дети получают целый комплекс полезных умений и навыков, необходимых для  практической деятельности и жизни. На каждом из занятий прорабатывается элементарный шахматный материал с углубленной проработкой отдельных тем. Основной упор на занятиях делается на детальном изучении силы и слабости каждой шахматной фигуры, ее игровых возможностей.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C:\Documents and Settings\Admin\Рабочий стол\item_387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8858312" cy="6587584"/>
          </a:xfrm>
          <a:prstGeom prst="rect">
            <a:avLst/>
          </a:prstGeom>
          <a:noFill/>
        </p:spPr>
      </p:pic>
      <p:pic>
        <p:nvPicPr>
          <p:cNvPr id="10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332656"/>
            <a:ext cx="3604944" cy="2448648"/>
          </a:xfrm>
        </p:spPr>
      </p:pic>
      <p:pic>
        <p:nvPicPr>
          <p:cNvPr id="11" name="Picture 2" descr="C:\Users\Рамиль\Desktop\шаха\IMG_09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75472" y="3933056"/>
            <a:ext cx="4067944" cy="2635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Рамиль\Desktop\regnum_picture_14623665391833089_norma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9298" y="2636912"/>
            <a:ext cx="3966273" cy="2348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4984" y="3212976"/>
            <a:ext cx="4572000" cy="31547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ea typeface="Microsoft Himalaya" pitchFamily="2" charset="0"/>
                <a:cs typeface="Microsoft Himalaya" pitchFamily="2" charset="0"/>
              </a:rPr>
              <a:t>Учит</a:t>
            </a:r>
            <a:r>
              <a:rPr lang="ru-RU" dirty="0">
                <a:ea typeface="Microsoft Himalaya" pitchFamily="2" charset="0"/>
                <a:cs typeface="Microsoft Himalaya" pitchFamily="2" charset="0"/>
              </a:rPr>
              <a:t> 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>
              <a:ea typeface="Microsoft Himalaya" pitchFamily="2" charset="0"/>
              <a:cs typeface="Microsoft Himalaya" pitchFamily="2" charset="0"/>
            </a:endParaRP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>
                <a:ea typeface="Microsoft Himalaya" pitchFamily="2" charset="0"/>
                <a:cs typeface="Microsoft Himalaya" pitchFamily="2" charset="0"/>
              </a:rPr>
              <a:t>Думать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>
                <a:ea typeface="Microsoft Himalaya" pitchFamily="2" charset="0"/>
                <a:cs typeface="Microsoft Himalaya" pitchFamily="2" charset="0"/>
              </a:rPr>
              <a:t>Запоминать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>
                <a:ea typeface="Microsoft Himalaya" pitchFamily="2" charset="0"/>
                <a:cs typeface="Microsoft Himalaya" pitchFamily="2" charset="0"/>
              </a:rPr>
              <a:t>Сравнивать 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>
                <a:ea typeface="Microsoft Himalaya" pitchFamily="2" charset="0"/>
                <a:cs typeface="Microsoft Himalaya" pitchFamily="2" charset="0"/>
              </a:rPr>
              <a:t>Обобщать 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>
                <a:ea typeface="Microsoft Himalaya" pitchFamily="2" charset="0"/>
                <a:cs typeface="Microsoft Himalaya" pitchFamily="2" charset="0"/>
              </a:rPr>
              <a:t>Самостоятельно принимать решения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72000" y="411908"/>
            <a:ext cx="4572000" cy="30162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Развивает</a:t>
            </a:r>
          </a:p>
          <a:p>
            <a:pPr marL="285750" indent="-285750">
              <a:buFont typeface="Arial" pitchFamily="34" charset="0"/>
              <a:buChar char="•"/>
            </a:pPr>
            <a:endParaRPr lang="tt-RU" dirty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tt-RU" dirty="0"/>
              <a:t>Изобретател</a:t>
            </a:r>
            <a:r>
              <a:rPr lang="ru-RU" dirty="0"/>
              <a:t>ь</a:t>
            </a:r>
            <a:r>
              <a:rPr lang="tt-RU" dirty="0"/>
              <a:t>ность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tt-RU" dirty="0"/>
              <a:t>Внимательность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tt-RU" dirty="0"/>
              <a:t>Силу воли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tt-RU" dirty="0"/>
              <a:t>усидчивость</a:t>
            </a:r>
            <a:endParaRPr lang="ru-RU" dirty="0"/>
          </a:p>
          <a:p>
            <a:r>
              <a:rPr lang="ru-RU" dirty="0"/>
              <a:t>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366974" y="2751311"/>
            <a:ext cx="24570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ea typeface="Microsoft Himalaya" pitchFamily="2" charset="0"/>
                <a:cs typeface="Microsoft Himalaya" pitchFamily="2" charset="0"/>
              </a:rPr>
              <a:t>Игра в шахматы</a:t>
            </a:r>
            <a:r>
              <a:rPr lang="ru-RU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ea typeface="Microsoft Himalaya" pitchFamily="2" charset="0"/>
                <a:cs typeface="Microsoft Himalaya" pitchFamily="2" charset="0"/>
              </a:rPr>
              <a:t>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Диаграмма 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2056" r:id="rId3" imgW="6096528" imgH="4066384" progId="Excel.Sheet.8">
              <p:embed/>
            </p:oleObj>
          </a:graphicData>
        </a:graphic>
      </p:graphicFrame>
      <p:graphicFrame>
        <p:nvGraphicFramePr>
          <p:cNvPr id="4" name="Диаграмма 1"/>
          <p:cNvGraphicFramePr>
            <a:graphicFrameLocks/>
          </p:cNvGraphicFramePr>
          <p:nvPr/>
        </p:nvGraphicFramePr>
        <p:xfrm>
          <a:off x="1835150" y="2060575"/>
          <a:ext cx="5857875" cy="3778250"/>
        </p:xfrm>
        <a:graphic>
          <a:graphicData uri="http://schemas.openxmlformats.org/presentationml/2006/ole">
            <p:oleObj spid="_x0000_s2057" name="Worksheet" r:id="rId4" imgW="5857833" imgH="3781350" progId="Excel.Sheet.8">
              <p:embed/>
            </p:oleObj>
          </a:graphicData>
        </a:graphic>
      </p:graphicFrame>
      <p:sp>
        <p:nvSpPr>
          <p:cNvPr id="7" name="Табличка 6"/>
          <p:cNvSpPr/>
          <p:nvPr/>
        </p:nvSpPr>
        <p:spPr>
          <a:xfrm>
            <a:off x="1043608" y="544681"/>
            <a:ext cx="7643866" cy="714380"/>
          </a:xfrm>
          <a:prstGeom prst="plaque">
            <a:avLst/>
          </a:prstGeom>
          <a:solidFill>
            <a:schemeClr val="dk1">
              <a:alpha val="63000"/>
            </a:schemeClr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Уровень владения игрой в шахматы</a:t>
            </a:r>
          </a:p>
        </p:txBody>
      </p:sp>
      <p:pic>
        <p:nvPicPr>
          <p:cNvPr id="11" name="Picture 6" descr="C:\Documents and Settings\Admin\Рабочий стол\item_387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1" y="188642"/>
            <a:ext cx="8640958" cy="648071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635896" y="2745345"/>
            <a:ext cx="787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/>
              <a:t>Было: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215131" y="4109347"/>
            <a:ext cx="819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/>
              <a:t>Стало</a:t>
            </a:r>
            <a:r>
              <a:rPr lang="tt-RU" b="1" dirty="0"/>
              <a:t>:</a:t>
            </a:r>
            <a:endParaRPr lang="ru-RU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Documents and Settings\Admin\Рабочий стол\item_387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619" y="188640"/>
            <a:ext cx="8668072" cy="6480720"/>
          </a:xfrm>
          <a:prstGeom prst="rect">
            <a:avLst/>
          </a:prstGeom>
          <a:noFill/>
        </p:spPr>
      </p:pic>
      <p:pic>
        <p:nvPicPr>
          <p:cNvPr id="10" name="Picture 2" descr="C:\Users\Рамиль\Desktop\шаха\IMG_028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169" y="404663"/>
            <a:ext cx="4446871" cy="291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Рамиль\Desktop\шаха\IMG_09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77327" y="423315"/>
            <a:ext cx="3620861" cy="2645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Рамиль\Desktop\шаха\IMG_027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550440"/>
            <a:ext cx="4427844" cy="2951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Рамиль\Desktop\шаха\IMG_028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169" y="4058030"/>
            <a:ext cx="3429210" cy="244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C:\Documents and Settings\Admin\Рабочий стол\item_387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8858312" cy="658758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5556" y="620688"/>
            <a:ext cx="7992888" cy="2016224"/>
          </a:xfrm>
        </p:spPr>
        <p:txBody>
          <a:bodyPr>
            <a:noAutofit/>
          </a:bodyPr>
          <a:lstStyle/>
          <a:p>
            <a:r>
              <a:rPr lang="ru-RU" sz="2000" dirty="0" smtClean="0"/>
              <a:t>В Шахматной зоне , расположенной на первом этаже, ребятам предоставлены прекрасные возможности для игры в шахматы. Здесь они могут сразиться со своими сверстниками на шахматных полях, почитать книжку о древней игре, узнать о жизни выдающихся шахматистов. Также здесь проводятся и шахматные турниры.</a:t>
            </a: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7" name="Picture 3" descr="C:\Users\Рамиль\Desktop\шаха\IMG_09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738" y="2907540"/>
            <a:ext cx="4248472" cy="29094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8" name="Picture 4" descr="C:\Users\Рамиль\Desktop\шаха\IMG_09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926682"/>
            <a:ext cx="4203521" cy="28920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абличка 4"/>
          <p:cNvSpPr/>
          <p:nvPr/>
        </p:nvSpPr>
        <p:spPr>
          <a:xfrm>
            <a:off x="729303" y="642918"/>
            <a:ext cx="7643866" cy="714380"/>
          </a:xfrm>
          <a:prstGeom prst="plaque">
            <a:avLst/>
          </a:prstGeom>
          <a:solidFill>
            <a:schemeClr val="dk1">
              <a:alpha val="63000"/>
            </a:schemeClr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Турнир по шахматам с родителями</a:t>
            </a:r>
            <a:endParaRPr lang="ru-RU" sz="3200" dirty="0"/>
          </a:p>
        </p:txBody>
      </p:sp>
      <p:pic>
        <p:nvPicPr>
          <p:cNvPr id="4098" name="Picture 2" descr="C:\Users\Гамир\Desktop\IMG_09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20483"/>
            <a:ext cx="4141662" cy="2761108"/>
          </a:xfrm>
          <a:prstGeom prst="rect">
            <a:avLst/>
          </a:prstGeom>
          <a:noFill/>
        </p:spPr>
      </p:pic>
      <p:pic>
        <p:nvPicPr>
          <p:cNvPr id="4099" name="Picture 3" descr="C:\Users\Гамир\Desktop\IMG_09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573016"/>
            <a:ext cx="4320480" cy="3024336"/>
          </a:xfrm>
          <a:prstGeom prst="rect">
            <a:avLst/>
          </a:prstGeom>
          <a:noFill/>
        </p:spPr>
      </p:pic>
      <p:pic>
        <p:nvPicPr>
          <p:cNvPr id="7" name="Picture 3" descr="C:\Users\Гамир\Desktop\IMG_09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26728" y="-27894480"/>
            <a:ext cx="30480000" cy="20320000"/>
          </a:xfrm>
          <a:prstGeom prst="rect">
            <a:avLst/>
          </a:prstGeom>
          <a:noFill/>
        </p:spPr>
      </p:pic>
      <p:pic>
        <p:nvPicPr>
          <p:cNvPr id="9" name="Picture 6" descr="C:\Documents and Settings\Admin\Рабочий стол\item_387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1" y="188642"/>
            <a:ext cx="8640958" cy="6480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155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абличка 4"/>
          <p:cNvSpPr/>
          <p:nvPr/>
        </p:nvSpPr>
        <p:spPr>
          <a:xfrm>
            <a:off x="735722" y="476672"/>
            <a:ext cx="7643866" cy="936104"/>
          </a:xfrm>
          <a:prstGeom prst="plaque">
            <a:avLst/>
          </a:prstGeom>
          <a:solidFill>
            <a:schemeClr val="dk1">
              <a:alpha val="63000"/>
            </a:schemeClr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Благотворительная помощь</a:t>
            </a:r>
            <a:endParaRPr lang="ru-RU" sz="4800" dirty="0"/>
          </a:p>
        </p:txBody>
      </p:sp>
      <p:pic>
        <p:nvPicPr>
          <p:cNvPr id="19459" name="Picture 3" descr="C:\Users\Гамир\Desktop\IMG_09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204864"/>
            <a:ext cx="4631593" cy="3087729"/>
          </a:xfrm>
          <a:prstGeom prst="rect">
            <a:avLst/>
          </a:prstGeom>
          <a:noFill/>
        </p:spPr>
      </p:pic>
      <p:pic>
        <p:nvPicPr>
          <p:cNvPr id="7" name="Picture 6" descr="C:\Documents and Settings\Admin\Рабочий стол\item_387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899592" y="1628800"/>
            <a:ext cx="7632848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1600" dirty="0" smtClean="0"/>
              <a:t>В рамках благотворительной акции сотрудник санатория </a:t>
            </a:r>
            <a:r>
              <a:rPr lang="ru-RU" sz="1600" dirty="0" err="1" smtClean="0"/>
              <a:t>Бакирово</a:t>
            </a:r>
            <a:r>
              <a:rPr lang="ru-RU" sz="1600" dirty="0" smtClean="0"/>
              <a:t> </a:t>
            </a:r>
            <a:r>
              <a:rPr lang="ru-RU" sz="1600" dirty="0" err="1" smtClean="0"/>
              <a:t>Хаматшин</a:t>
            </a:r>
            <a:r>
              <a:rPr lang="ru-RU" sz="1600" dirty="0" smtClean="0"/>
              <a:t> Ф.А. оказал нашей школе помощь – подарил нашим учащимся 3 комплекта шахмат. </a:t>
            </a:r>
            <a:r>
              <a:rPr lang="ru-RU" sz="1600" dirty="0" err="1" smtClean="0"/>
              <a:t>Педколлектив</a:t>
            </a:r>
            <a:r>
              <a:rPr lang="ru-RU" sz="1600" dirty="0" smtClean="0"/>
              <a:t> выражает благодарность за оказанную помощь.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6079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хматы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Шахматы2</Template>
  <TotalTime>578</TotalTime>
  <Words>296</Words>
  <Application>Microsoft Office PowerPoint</Application>
  <PresentationFormat>Экран (4:3)</PresentationFormat>
  <Paragraphs>73</Paragraphs>
  <Slides>16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Шахматы2</vt:lpstr>
      <vt:lpstr>Лист Microsoft Office Excel 97-2003</vt:lpstr>
      <vt:lpstr>Worksheet</vt:lpstr>
      <vt:lpstr>Слайд 1</vt:lpstr>
      <vt:lpstr>Слайд 2</vt:lpstr>
      <vt:lpstr>Игра в шахматы – мощный инструмент полноценного развития интеллекта ребенка. </vt:lpstr>
      <vt:lpstr>Слайд 4</vt:lpstr>
      <vt:lpstr>Слайд 5</vt:lpstr>
      <vt:lpstr>Слайд 6</vt:lpstr>
      <vt:lpstr>В Шахматной зоне , расположенной на первом этаже, ребятам предоставлены прекрасные возможности для игры в шахматы. Здесь они могут сразиться со своими сверстниками на шахматных полях, почитать книжку о древней игре, узнать о жизни выдающихся шахматистов. Также здесь проводятся и шахматные турниры.</vt:lpstr>
      <vt:lpstr>Слайд 8</vt:lpstr>
      <vt:lpstr>Слайд 9</vt:lpstr>
      <vt:lpstr>Слайд 10</vt:lpstr>
      <vt:lpstr>Слайд 11</vt:lpstr>
      <vt:lpstr>Шахматные игрушки и игры, которые сделали своими руками на кружке «Пешечка»:</vt:lpstr>
      <vt:lpstr>Слайд 13</vt:lpstr>
      <vt:lpstr>Слайд 14</vt:lpstr>
      <vt:lpstr>Слайд 15</vt:lpstr>
      <vt:lpstr>   Участие в  проекте  «Шахматный всеобуч» позволяет:  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Гамир</cp:lastModifiedBy>
  <cp:revision>45</cp:revision>
  <dcterms:created xsi:type="dcterms:W3CDTF">2021-03-17T20:07:14Z</dcterms:created>
  <dcterms:modified xsi:type="dcterms:W3CDTF">2021-05-11T13:13:00Z</dcterms:modified>
</cp:coreProperties>
</file>