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  <p:sldMasterId id="2147483661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8" r:id="rId4"/>
    <p:sldId id="259" r:id="rId5"/>
    <p:sldId id="257" r:id="rId6"/>
    <p:sldId id="258" r:id="rId7"/>
    <p:sldId id="280" r:id="rId8"/>
    <p:sldId id="284" r:id="rId9"/>
    <p:sldId id="283" r:id="rId10"/>
    <p:sldId id="273" r:id="rId11"/>
    <p:sldId id="290" r:id="rId12"/>
    <p:sldId id="294" r:id="rId13"/>
    <p:sldId id="291" r:id="rId14"/>
    <p:sldId id="289" r:id="rId15"/>
    <p:sldId id="292" r:id="rId16"/>
    <p:sldId id="295" r:id="rId17"/>
    <p:sldId id="293" r:id="rId18"/>
    <p:sldId id="285" r:id="rId19"/>
    <p:sldId id="287" r:id="rId20"/>
    <p:sldId id="286" r:id="rId21"/>
    <p:sldId id="288" r:id="rId22"/>
  </p:sldIdLst>
  <p:sldSz cx="12192000" cy="6858000"/>
  <p:notesSz cx="6888163" cy="10020300"/>
  <p:defaultTextStyle>
    <a:defPPr>
      <a:defRPr lang="ru-RU"/>
    </a:defPPr>
    <a:lvl1pPr marL="0" algn="l" defTabSz="91407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036" algn="l" defTabSz="91407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071" algn="l" defTabSz="91407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107" algn="l" defTabSz="91407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142" algn="l" defTabSz="91407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178" algn="l" defTabSz="91407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212" algn="l" defTabSz="91407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249" algn="l" defTabSz="91407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284" algn="l" defTabSz="91407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1577" autoAdjust="0"/>
  </p:normalViewPr>
  <p:slideViewPr>
    <p:cSldViewPr>
      <p:cViewPr>
        <p:scale>
          <a:sx n="72" d="100"/>
          <a:sy n="72" d="100"/>
        </p:scale>
        <p:origin x="-642" y="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3156"/>
        <p:guide pos="217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500" cy="50164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076" y="1"/>
            <a:ext cx="2984500" cy="50164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BABD6B13-F003-4C68-9EF6-93A4E54D3B1D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517065"/>
            <a:ext cx="2984500" cy="501649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076" y="9517065"/>
            <a:ext cx="2984500" cy="501649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127B4C2E-D735-4070-B7E7-CB9951FD4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1015"/>
          </a:xfrm>
          <a:prstGeom prst="rect">
            <a:avLst/>
          </a:prstGeom>
        </p:spPr>
        <p:txBody>
          <a:bodyPr vert="horz" lIns="96603" tIns="48301" rIns="96603" bIns="48301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03" tIns="48301" rIns="96603" bIns="48301" rtlCol="0"/>
          <a:lstStyle>
            <a:lvl1pPr algn="r">
              <a:defRPr sz="1300"/>
            </a:lvl1pPr>
          </a:lstStyle>
          <a:p>
            <a:fld id="{3127B181-DC29-4937-88CA-C36855FAA34E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3" tIns="48301" rIns="96603" bIns="4830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4"/>
            <a:ext cx="5510530" cy="4509135"/>
          </a:xfrm>
          <a:prstGeom prst="rect">
            <a:avLst/>
          </a:prstGeom>
        </p:spPr>
        <p:txBody>
          <a:bodyPr vert="horz" lIns="96603" tIns="48301" rIns="96603" bIns="4830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1" cy="501015"/>
          </a:xfrm>
          <a:prstGeom prst="rect">
            <a:avLst/>
          </a:prstGeom>
        </p:spPr>
        <p:txBody>
          <a:bodyPr vert="horz" lIns="96603" tIns="48301" rIns="96603" bIns="48301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1015"/>
          </a:xfrm>
          <a:prstGeom prst="rect">
            <a:avLst/>
          </a:prstGeom>
        </p:spPr>
        <p:txBody>
          <a:bodyPr vert="horz" lIns="96603" tIns="48301" rIns="96603" bIns="48301" rtlCol="0" anchor="b"/>
          <a:lstStyle>
            <a:lvl1pPr algn="r">
              <a:defRPr sz="1300"/>
            </a:lvl1pPr>
          </a:lstStyle>
          <a:p>
            <a:fld id="{5E2C24A6-83E0-42A3-AEA2-E55A34993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878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36" algn="l" defTabSz="9140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71" algn="l" defTabSz="9140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07" algn="l" defTabSz="9140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42" algn="l" defTabSz="9140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178" algn="l" defTabSz="9140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12" algn="l" defTabSz="9140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249" algn="l" defTabSz="9140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284" algn="l" defTabSz="9140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C24A6-83E0-42A3-AEA2-E55A349936A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C24A6-83E0-42A3-AEA2-E55A349936A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C24A6-83E0-42A3-AEA2-E55A349936A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1051524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5" y="4098240"/>
            <a:ext cx="1051524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5" y="409824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5" y="409824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1051524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5" y="1825560"/>
            <a:ext cx="1051524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3368882" y="1825560"/>
            <a:ext cx="5452921" cy="4350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3368882" y="1825560"/>
            <a:ext cx="5452921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5" y="1825560"/>
            <a:ext cx="10515241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1051524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1104842" y="365042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8085" y="409824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5" y="1825560"/>
            <a:ext cx="10515241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26205" y="409824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38085" y="4098240"/>
            <a:ext cx="1051524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1051524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8085" y="4098240"/>
            <a:ext cx="1051524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26205" y="409824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838085" y="409824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1051524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838085" y="1825560"/>
            <a:ext cx="1051524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/>
          <a:stretch/>
        </p:blipFill>
        <p:spPr>
          <a:xfrm>
            <a:off x="3368882" y="1825560"/>
            <a:ext cx="5452921" cy="435096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/>
          <a:stretch/>
        </p:blipFill>
        <p:spPr>
          <a:xfrm>
            <a:off x="3368882" y="1825560"/>
            <a:ext cx="5452921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1051524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104842" y="365042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5" y="409824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5" y="409824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5" y="1825560"/>
            <a:ext cx="513108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5" y="4098240"/>
            <a:ext cx="10515241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 rot="18919200">
            <a:off x="-547554" y="792361"/>
            <a:ext cx="1846441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9"/>
          <p:cNvPicPr/>
          <p:nvPr/>
        </p:nvPicPr>
        <p:blipFill>
          <a:blip r:embed="rId14"/>
          <a:stretch/>
        </p:blipFill>
        <p:spPr>
          <a:xfrm>
            <a:off x="10190522" y="258842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523883" y="1122481"/>
            <a:ext cx="9143641" cy="2387160"/>
          </a:xfrm>
          <a:prstGeom prst="rect">
            <a:avLst/>
          </a:prstGeom>
        </p:spPr>
        <p:txBody>
          <a:bodyPr lIns="45704" tIns="44984" rIns="45704" bIns="44984" anchor="b"/>
          <a:lstStyle/>
          <a:p>
            <a:pPr algn="ctr">
              <a:lnSpc>
                <a:spcPct val="100000"/>
              </a:lnSpc>
            </a:pPr>
            <a:r>
              <a:rPr lang="en-US" sz="6000" b="1" strike="noStrike" dirty="0">
                <a:solidFill>
                  <a:srgbClr val="333E48"/>
                </a:solidFill>
                <a:latin typeface="Arial"/>
                <a:ea typeface="Arial"/>
              </a:rPr>
              <a:t>Click to edit the title text </a:t>
            </a:r>
            <a:r>
              <a:rPr lang="en-US" sz="6000" b="1" strike="noStrike" dirty="0" err="1">
                <a:solidFill>
                  <a:srgbClr val="333E48"/>
                </a:solidFill>
                <a:latin typeface="Arial"/>
                <a:ea typeface="Arial"/>
              </a:rPr>
              <a:t>formatТекст</a:t>
            </a:r>
            <a:r>
              <a:rPr lang="en-US" sz="6000" b="1" strike="noStrike" dirty="0">
                <a:solidFill>
                  <a:srgbClr val="333E48"/>
                </a:solidFill>
                <a:latin typeface="Arial"/>
                <a:ea typeface="Arial"/>
              </a:rPr>
              <a:t> </a:t>
            </a:r>
            <a:r>
              <a:rPr lang="en-US" sz="6000" b="1" strike="noStrike" dirty="0" err="1">
                <a:solidFill>
                  <a:srgbClr val="333E48"/>
                </a:solidFill>
                <a:latin typeface="Arial"/>
                <a:ea typeface="Arial"/>
              </a:rPr>
              <a:t>заголовка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523883" y="3602160"/>
            <a:ext cx="9143641" cy="1655280"/>
          </a:xfrm>
          <a:prstGeom prst="rect">
            <a:avLst/>
          </a:prstGeom>
        </p:spPr>
        <p:txBody>
          <a:bodyPr lIns="45704" tIns="44984" rIns="45704" bIns="44984"/>
          <a:lstStyle/>
          <a:p>
            <a:pPr>
              <a:buSzPct val="45000"/>
              <a:buFont typeface="StarSymbol"/>
              <a:buChar char=""/>
            </a:pP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Seventh Outline </a:t>
            </a:r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LevelУровень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</a:t>
            </a:r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текста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1</a:t>
            </a:r>
            <a:endParaRPr/>
          </a:p>
          <a:p>
            <a:pPr algn="ctr"/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Уровень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</a:t>
            </a:r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текста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2</a:t>
            </a:r>
            <a:endParaRPr/>
          </a:p>
          <a:p>
            <a:pPr algn="ctr"/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Уровень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</a:t>
            </a:r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текста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3</a:t>
            </a:r>
            <a:endParaRPr/>
          </a:p>
          <a:p>
            <a:pPr algn="ctr"/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Уровень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</a:t>
            </a:r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текста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4</a:t>
            </a:r>
            <a:endParaRPr/>
          </a:p>
          <a:p>
            <a:pPr algn="ctr"/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Уровень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</a:t>
            </a:r>
            <a:r>
              <a:rPr lang="en-US" sz="2400" strike="noStrike" dirty="0" err="1">
                <a:solidFill>
                  <a:srgbClr val="333E48"/>
                </a:solidFill>
                <a:latin typeface="Arial"/>
                <a:ea typeface="Arial"/>
              </a:rPr>
              <a:t>текста</a:t>
            </a:r>
            <a:r>
              <a:rPr lang="en-US" sz="2400" strike="noStrike" dirty="0">
                <a:solidFill>
                  <a:srgbClr val="333E48"/>
                </a:solidFill>
                <a:latin typeface="Arial"/>
                <a:ea typeface="Arial"/>
              </a:rPr>
              <a:t> 5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5892847" y="6172200"/>
            <a:ext cx="2844361" cy="367920"/>
          </a:xfrm>
          <a:prstGeom prst="rect">
            <a:avLst/>
          </a:prstGeom>
        </p:spPr>
        <p:txBody>
          <a:bodyPr lIns="45704" tIns="44984" rIns="45704" bIns="44984" anchor="ctr"/>
          <a:lstStyle/>
          <a:p>
            <a:pPr algn="r">
              <a:lnSpc>
                <a:spcPct val="100000"/>
              </a:lnSpc>
            </a:pPr>
            <a:fld id="{271787F2-DCDA-4F09-A70B-F60D6D3A0951}" type="slidenum">
              <a:rPr lang="en-US" sz="1200" strike="noStrike">
                <a:solidFill>
                  <a:srgbClr val="00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 rot="18919200">
            <a:off x="-547554" y="792361"/>
            <a:ext cx="1846441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Рисунок 9"/>
          <p:cNvPicPr/>
          <p:nvPr/>
        </p:nvPicPr>
        <p:blipFill>
          <a:blip r:embed="rId14"/>
          <a:stretch/>
        </p:blipFill>
        <p:spPr>
          <a:xfrm>
            <a:off x="10190522" y="258842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1104842" y="365041"/>
            <a:ext cx="8053200" cy="917280"/>
          </a:xfrm>
          <a:prstGeom prst="rect">
            <a:avLst/>
          </a:prstGeom>
        </p:spPr>
        <p:txBody>
          <a:bodyPr lIns="45704" tIns="44984" rIns="45704" bIns="44984" anchor="ctr"/>
          <a:lstStyle/>
          <a:p>
            <a:pPr>
              <a:lnSpc>
                <a:spcPct val="90000"/>
              </a:lnSpc>
            </a:pPr>
            <a:r>
              <a:rPr lang="en-US" sz="3200" b="1" strike="noStrike" dirty="0">
                <a:solidFill>
                  <a:srgbClr val="333E48"/>
                </a:solidFill>
                <a:latin typeface="Arial"/>
                <a:ea typeface="Arial"/>
              </a:rPr>
              <a:t>Click to edit the title text </a:t>
            </a:r>
            <a:r>
              <a:rPr lang="en-US" sz="3200" b="1" strike="noStrike" dirty="0" err="1">
                <a:solidFill>
                  <a:srgbClr val="333E48"/>
                </a:solidFill>
                <a:latin typeface="Arial"/>
                <a:ea typeface="Arial"/>
              </a:rPr>
              <a:t>formatТекст</a:t>
            </a:r>
            <a:r>
              <a:rPr lang="en-US" sz="3200" b="1" strike="noStrike" dirty="0">
                <a:solidFill>
                  <a:srgbClr val="333E48"/>
                </a:solidFill>
                <a:latin typeface="Arial"/>
                <a:ea typeface="Arial"/>
              </a:rPr>
              <a:t> </a:t>
            </a:r>
            <a:r>
              <a:rPr lang="en-US" sz="3200" b="1" strike="noStrike" dirty="0" err="1">
                <a:solidFill>
                  <a:srgbClr val="333E48"/>
                </a:solidFill>
                <a:latin typeface="Arial"/>
                <a:ea typeface="Arial"/>
              </a:rPr>
              <a:t>заголовка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838085" y="1825560"/>
            <a:ext cx="10515241" cy="4350960"/>
          </a:xfrm>
          <a:prstGeom prst="rect">
            <a:avLst/>
          </a:prstGeom>
        </p:spPr>
        <p:txBody>
          <a:bodyPr lIns="45704" tIns="44984" rIns="45704" bIns="44984"/>
          <a:lstStyle/>
          <a:p>
            <a:pPr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sldNum"/>
          </p:nvPr>
        </p:nvSpPr>
        <p:spPr>
          <a:xfrm>
            <a:off x="11746442" y="6362641"/>
            <a:ext cx="343440" cy="357840"/>
          </a:xfrm>
          <a:prstGeom prst="rect">
            <a:avLst/>
          </a:prstGeom>
        </p:spPr>
        <p:txBody>
          <a:bodyPr lIns="45704" tIns="44984" rIns="45704" bIns="44984"/>
          <a:lstStyle/>
          <a:p>
            <a:pPr algn="r">
              <a:lnSpc>
                <a:spcPct val="100000"/>
              </a:lnSpc>
            </a:pPr>
            <a:fld id="{311E6999-747A-48F2-A478-2DC07ACFC5E0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929578" y="1214433"/>
            <a:ext cx="9308880" cy="4336063"/>
          </a:xfrm>
          <a:prstGeom prst="rect">
            <a:avLst/>
          </a:prstGeom>
          <a:noFill/>
          <a:ln w="12600">
            <a:noFill/>
          </a:ln>
        </p:spPr>
        <p:txBody>
          <a:bodyPr lIns="45704" tIns="44984" rIns="45704" bIns="44984"/>
          <a:lstStyle/>
          <a:p>
            <a:pPr algn="ctr">
              <a:lnSpc>
                <a:spcPct val="100000"/>
              </a:lnSpc>
            </a:pPr>
            <a:r>
              <a:rPr lang="en-US" sz="4400" b="1" dirty="0" err="1" smtClean="0">
                <a:solidFill>
                  <a:srgbClr val="FF0000"/>
                </a:solidFill>
                <a:latin typeface="Arial"/>
                <a:ea typeface="Arial"/>
              </a:rPr>
              <a:t>Центр</a:t>
            </a:r>
            <a:r>
              <a:rPr lang="en-US" sz="4400" b="1" dirty="0" smtClean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/>
                <a:ea typeface="Arial"/>
              </a:rPr>
              <a:t>образования</a:t>
            </a:r>
            <a:r>
              <a:rPr lang="en-US" sz="4400" b="1" dirty="0">
                <a:solidFill>
                  <a:srgbClr val="FF0000"/>
                </a:solidFill>
                <a:latin typeface="Arial"/>
                <a:ea typeface="Arial"/>
              </a:rPr>
              <a:t> 
</a:t>
            </a:r>
            <a:r>
              <a:rPr lang="ru-RU" sz="4400" b="1" dirty="0" err="1" smtClean="0">
                <a:solidFill>
                  <a:srgbClr val="FF0000"/>
                </a:solidFill>
                <a:latin typeface="Arial"/>
                <a:ea typeface="Arial"/>
              </a:rPr>
              <a:t>естественно-научной</a:t>
            </a:r>
            <a:r>
              <a:rPr lang="en-US" sz="4400" b="1" dirty="0" smtClean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Arial"/>
                <a:ea typeface="Arial"/>
              </a:rPr>
              <a:t>и </a:t>
            </a:r>
            <a:r>
              <a:rPr lang="ru-RU" sz="4400" b="1" dirty="0" smtClean="0">
                <a:solidFill>
                  <a:srgbClr val="FF0000"/>
                </a:solidFill>
                <a:latin typeface="Arial"/>
                <a:ea typeface="Arial"/>
              </a:rPr>
              <a:t>технологической направленности</a:t>
            </a:r>
            <a:r>
              <a:rPr lang="en-US" sz="4400" b="1" dirty="0" smtClean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Arial"/>
                <a:ea typeface="Arial"/>
              </a:rPr>
              <a:t>
«</a:t>
            </a:r>
            <a:r>
              <a:rPr lang="en-US" sz="4400" b="1" dirty="0" err="1">
                <a:solidFill>
                  <a:srgbClr val="FF0000"/>
                </a:solidFill>
                <a:latin typeface="Arial"/>
                <a:ea typeface="Arial"/>
              </a:rPr>
              <a:t>Точка</a:t>
            </a:r>
            <a:r>
              <a:rPr lang="en-US" sz="44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/>
                <a:ea typeface="Arial"/>
              </a:rPr>
              <a:t>роста</a:t>
            </a:r>
            <a:r>
              <a:rPr lang="en-US" sz="4400" b="1" dirty="0">
                <a:solidFill>
                  <a:srgbClr val="FF0000"/>
                </a:solidFill>
                <a:latin typeface="Arial"/>
                <a:ea typeface="Arial"/>
              </a:rPr>
              <a:t>» </a:t>
            </a:r>
            <a:endParaRPr lang="ru-RU" sz="4400" b="1" dirty="0" smtClean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dirty="0" smtClean="0">
                <a:solidFill>
                  <a:srgbClr val="FF0000"/>
                </a:solidFill>
                <a:latin typeface="Arial"/>
              </a:rPr>
              <a:t>МБОУ «</a:t>
            </a:r>
            <a:r>
              <a:rPr lang="ru-RU" sz="4400" b="1" dirty="0" err="1" smtClean="0">
                <a:solidFill>
                  <a:srgbClr val="FF0000"/>
                </a:solidFill>
                <a:latin typeface="Arial"/>
              </a:rPr>
              <a:t>Старокувакская</a:t>
            </a:r>
            <a:r>
              <a:rPr lang="ru-RU" sz="4400" b="1" dirty="0" smtClean="0">
                <a:solidFill>
                  <a:srgbClr val="FF0000"/>
                </a:solidFill>
                <a:latin typeface="Arial"/>
              </a:rPr>
              <a:t> СОШ»</a:t>
            </a:r>
            <a:endParaRPr sz="4400" dirty="0">
              <a:solidFill>
                <a:srgbClr val="FF0000"/>
              </a:solidFill>
            </a:endParaRPr>
          </a:p>
        </p:txBody>
      </p:sp>
      <p:sp>
        <p:nvSpPr>
          <p:cNvPr id="83" name="CustomShape 2"/>
          <p:cNvSpPr/>
          <p:nvPr/>
        </p:nvSpPr>
        <p:spPr>
          <a:xfrm rot="18919200">
            <a:off x="-1047234" y="4355641"/>
            <a:ext cx="3535561" cy="147168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 spd="slow" advTm="8099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6844" y="285728"/>
            <a:ext cx="8208912" cy="138496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Внеурочное </a:t>
            </a:r>
            <a:r>
              <a:rPr lang="ru-RU" sz="2800" b="1" dirty="0" smtClean="0">
                <a:solidFill>
                  <a:srgbClr val="FF0000"/>
                </a:solidFill>
              </a:rPr>
              <a:t>занятие по биологии </a:t>
            </a:r>
          </a:p>
          <a:p>
            <a:pPr algn="ctr"/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IMG_20220201_1127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16" y="2071683"/>
            <a:ext cx="5429287" cy="4071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5" name="Picture 3" descr="IMG_20220201_1128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6171" y="2071683"/>
            <a:ext cx="5423439" cy="4071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805879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507" y="404663"/>
            <a:ext cx="8208912" cy="52320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5340" y="285728"/>
            <a:ext cx="9286940" cy="954075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Внеурочные </a:t>
            </a:r>
            <a:r>
              <a:rPr lang="ru-RU" sz="2800" b="1" dirty="0" smtClean="0">
                <a:solidFill>
                  <a:srgbClr val="FF0000"/>
                </a:solidFill>
              </a:rPr>
              <a:t>занятия по робототехнике  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C:\Users\Matrix\Desktop\164207371457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3840" y="2000243"/>
            <a:ext cx="5500727" cy="4000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C:\Users\Comp\Desktop\Attachments_stkuvak@yandex.ru_2022-06-20_06-20-05\IMG-20220530-WA001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8881" y="2000243"/>
            <a:ext cx="5143536" cy="4000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805879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507" y="404663"/>
            <a:ext cx="8208912" cy="52320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2464" y="285728"/>
            <a:ext cx="9286940" cy="1384962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Интегрированное </a:t>
            </a:r>
            <a:r>
              <a:rPr lang="ru-RU" sz="2800" b="1" dirty="0" smtClean="0">
                <a:solidFill>
                  <a:srgbClr val="FF0000"/>
                </a:solidFill>
              </a:rPr>
              <a:t>внеурочное занятие по химии, биологии и экологии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098" name="Рисунок 4" descr="C:\Users\Comp\Desktop\Attachments_stkuvak@yandex.ru_2022-01-26_10-16-05 (1)\IMG-20220126-WA0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47" y="2143121"/>
            <a:ext cx="5067337" cy="4071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99" name="Рисунок 3" descr="C:\Users\Comp\Desktop\Attachments_stkuvak@yandex.ru_2022-01-26_10-16-05 (1)\IMG-20220126-WA0017.jpg"/>
          <p:cNvPicPr>
            <a:picLocks noChangeAspect="1" noChangeArrowheads="1"/>
          </p:cNvPicPr>
          <p:nvPr/>
        </p:nvPicPr>
        <p:blipFill>
          <a:blip r:embed="rId3"/>
          <a:srcRect l="33898"/>
          <a:stretch>
            <a:fillRect/>
          </a:stretch>
        </p:blipFill>
        <p:spPr bwMode="auto">
          <a:xfrm>
            <a:off x="6596070" y="2143118"/>
            <a:ext cx="4857785" cy="40625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805879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778" y="142853"/>
            <a:ext cx="8786874" cy="224673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endParaRPr lang="ru-RU" sz="2800" b="1" smtClean="0">
              <a:solidFill>
                <a:srgbClr val="FF0000"/>
              </a:solidFill>
            </a:endParaRPr>
          </a:p>
          <a:p>
            <a:pPr algn="ctr"/>
            <a:r>
              <a:rPr lang="ru-RU" sz="2800" b="1" smtClean="0">
                <a:solidFill>
                  <a:srgbClr val="FF0000"/>
                </a:solidFill>
              </a:rPr>
              <a:t>Уроки </a:t>
            </a:r>
            <a:r>
              <a:rPr lang="ru-RU" sz="2800" b="1" dirty="0" smtClean="0">
                <a:solidFill>
                  <a:srgbClr val="FF0000"/>
                </a:solidFill>
              </a:rPr>
              <a:t>химии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800" dirty="0" smtClean="0"/>
              <a:t> 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050" name="Рисунок 5" descr="C:\Users\Андрей\Desktop\IMG-20210927-WA0029.jpg"/>
          <p:cNvPicPr>
            <a:picLocks noChangeAspect="1" noChangeArrowheads="1"/>
          </p:cNvPicPr>
          <p:nvPr/>
        </p:nvPicPr>
        <p:blipFill>
          <a:blip r:embed="rId2" cstate="print"/>
          <a:srcRect t="16748"/>
          <a:stretch>
            <a:fillRect/>
          </a:stretch>
        </p:blipFill>
        <p:spPr bwMode="auto">
          <a:xfrm>
            <a:off x="738150" y="1928802"/>
            <a:ext cx="4795418" cy="45091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Рисунок 8" descr="C:\Users\Matrix\Desktop\IMG_20211025_084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1752" y="2000240"/>
            <a:ext cx="5201148" cy="43577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805879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507" y="404663"/>
            <a:ext cx="8208912" cy="52320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1026" y="285728"/>
            <a:ext cx="9286940" cy="954075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Уроки </a:t>
            </a:r>
            <a:r>
              <a:rPr lang="ru-RU" sz="2800" b="1" dirty="0" smtClean="0">
                <a:solidFill>
                  <a:srgbClr val="FF0000"/>
                </a:solidFill>
              </a:rPr>
              <a:t>биологии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C:\Users\A4F7~1\AppData\Local\Temp\Rar$DRa4732.21208\Новая папка (2)\20220113_103655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739208" y="2214560"/>
            <a:ext cx="3000396" cy="3643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C:\Users\Comp\Desktop\Attachments_stkuvak@yandex.ru_2022-06-21_12-30-07\IMG-20220621-WA002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809989" y="2285998"/>
            <a:ext cx="4429156" cy="3429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C:\Users\Comp\Desktop\Attachments_stkuvak@yandex.ru_2022-06-21_12-30-07\IMG-20220621-WA001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968" y="2214560"/>
            <a:ext cx="2986089" cy="3643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805879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507" y="404663"/>
            <a:ext cx="8208912" cy="52320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2464" y="357166"/>
            <a:ext cx="9286940" cy="954075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Уроки </a:t>
            </a:r>
            <a:r>
              <a:rPr lang="ru-RU" sz="2800" b="1" dirty="0" smtClean="0">
                <a:solidFill>
                  <a:srgbClr val="FF0000"/>
                </a:solidFill>
              </a:rPr>
              <a:t>физики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t="21211"/>
          <a:stretch>
            <a:fillRect/>
          </a:stretch>
        </p:blipFill>
        <p:spPr bwMode="auto">
          <a:xfrm>
            <a:off x="4810123" y="2285998"/>
            <a:ext cx="3060123" cy="3214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C:\Users\Comp\Desktop\Attachments_stkuvak@yandex.ru_2022-06-21_12-30-07\IMG-20220621-WA0019.jpg"/>
          <p:cNvPicPr/>
          <p:nvPr/>
        </p:nvPicPr>
        <p:blipFill>
          <a:blip r:embed="rId3"/>
          <a:srcRect l="13349"/>
          <a:stretch>
            <a:fillRect/>
          </a:stretch>
        </p:blipFill>
        <p:spPr bwMode="auto">
          <a:xfrm>
            <a:off x="8167706" y="2285998"/>
            <a:ext cx="3786215" cy="3214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C:\Users\Андрей\Desktop\IMG-20210927-WA0009.jpg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09523" y="2285998"/>
            <a:ext cx="4143404" cy="3214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805879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507" y="404663"/>
            <a:ext cx="8208912" cy="52320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1026" y="285728"/>
            <a:ext cx="9286940" cy="1384962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Интегрированный </a:t>
            </a:r>
            <a:r>
              <a:rPr lang="ru-RU" sz="2800" b="1" dirty="0" smtClean="0">
                <a:solidFill>
                  <a:srgbClr val="FF0000"/>
                </a:solidFill>
              </a:rPr>
              <a:t>урок по  химии и </a:t>
            </a:r>
            <a:r>
              <a:rPr lang="ru-RU" sz="2800" b="1" dirty="0" smtClean="0">
                <a:solidFill>
                  <a:srgbClr val="FF0000"/>
                </a:solidFill>
              </a:rPr>
              <a:t>биологии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 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C:\Users\Андрей\Desktop\IMG_0159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881025" y="2428878"/>
            <a:ext cx="4952992" cy="3643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C:\Users\Андрей\Desktop\IMG_0179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167439" y="2428878"/>
            <a:ext cx="5357851" cy="3643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805879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2"/>
          <p:cNvSpPr txBox="1"/>
          <p:nvPr/>
        </p:nvSpPr>
        <p:spPr>
          <a:xfrm>
            <a:off x="1952596" y="285728"/>
            <a:ext cx="8108934" cy="709287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pPr algn="ctr">
              <a:lnSpc>
                <a:spcPct val="100000"/>
              </a:lnSpc>
            </a:pPr>
            <a:endParaRPr lang="ru-RU" sz="2800" b="1" dirty="0" smtClean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/>
                <a:solidFill>
                  <a:srgbClr val="FF0000"/>
                </a:solidFill>
              </a:rPr>
              <a:t>Сетевое взаимодействие 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en-US" sz="2800" b="1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endParaRPr dirty="0"/>
          </a:p>
        </p:txBody>
      </p:sp>
      <p:sp>
        <p:nvSpPr>
          <p:cNvPr id="91" name="TextShape 3"/>
          <p:cNvSpPr txBox="1"/>
          <p:nvPr/>
        </p:nvSpPr>
        <p:spPr>
          <a:xfrm>
            <a:off x="1180404" y="1825561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09589" y="1142988"/>
            <a:ext cx="11072891" cy="198512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  Разработка графика проведения урочных занятий на базе Центра с использованием оборудования;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  Проведение занятий внеурочной деятельности (модульные проекты);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  Отбор проектных работ, возможных к разработке и реализации на базе Центра, реализация проектов;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  Привлечение к участию в мероприятиях Центра.</a:t>
            </a:r>
          </a:p>
        </p:txBody>
      </p:sp>
      <p:pic>
        <p:nvPicPr>
          <p:cNvPr id="6" name="Рисунок 5" descr="C:\Users\Matrix\Desktop\IMG_20220126_123234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r="20779"/>
          <a:stretch>
            <a:fillRect/>
          </a:stretch>
        </p:blipFill>
        <p:spPr bwMode="auto">
          <a:xfrm>
            <a:off x="1238221" y="3214696"/>
            <a:ext cx="4357719" cy="34073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C:\Users\Matrix\Desktop\IMG-20220125-WA0017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67508" y="3214697"/>
            <a:ext cx="4643471" cy="3429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2"/>
          <p:cNvSpPr txBox="1"/>
          <p:nvPr/>
        </p:nvSpPr>
        <p:spPr>
          <a:xfrm>
            <a:off x="1166783" y="1"/>
            <a:ext cx="9171001" cy="1130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pPr algn="ctr">
              <a:lnSpc>
                <a:spcPct val="100000"/>
              </a:lnSpc>
            </a:pPr>
            <a:endParaRPr lang="ru-RU" sz="2800" b="1" dirty="0" smtClean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/>
                <a:solidFill>
                  <a:srgbClr val="FF0000"/>
                </a:solidFill>
              </a:rPr>
              <a:t>Ожидаемый результат 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en-US" sz="2800" b="1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endParaRPr dirty="0"/>
          </a:p>
        </p:txBody>
      </p:sp>
      <p:sp>
        <p:nvSpPr>
          <p:cNvPr id="91" name="TextShape 3"/>
          <p:cNvSpPr txBox="1"/>
          <p:nvPr/>
        </p:nvSpPr>
        <p:spPr>
          <a:xfrm>
            <a:off x="1180404" y="1825561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52468" y="857234"/>
            <a:ext cx="10787138" cy="1692739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r>
              <a:rPr lang="ru-RU" sz="2000" dirty="0" smtClean="0"/>
              <a:t>Формирование у учащихся таких умений , как: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 </a:t>
            </a:r>
            <a:r>
              <a:rPr lang="ru-RU" sz="2000" dirty="0" err="1" smtClean="0"/>
              <a:t>креативно</a:t>
            </a:r>
            <a:r>
              <a:rPr lang="ru-RU" sz="2000" dirty="0" smtClean="0"/>
              <a:t> мыслить;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 находить нестандартные решения;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 подбирать альтернативные подходы к решению задачи;</a:t>
            </a:r>
          </a:p>
          <a:p>
            <a:endParaRPr lang="ru-RU" sz="2000" dirty="0" smtClean="0"/>
          </a:p>
        </p:txBody>
      </p:sp>
      <p:pic>
        <p:nvPicPr>
          <p:cNvPr id="6" name="Рисунок 5" descr="C:\Users\Matrix\Desktop\IMG_20220126_123615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38155" y="2786067"/>
            <a:ext cx="3500463" cy="3429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C:\Users\Comp\Desktop\Attachments_stkuvak@yandex.ru_2022-01-26_10-16-05 (1)\IMG-20220126-WA000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200" y="2786069"/>
            <a:ext cx="4143404" cy="34421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C:\Users\Андрей\Desktop\IMG-20220531-WA0011.jp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24370" y="2786067"/>
            <a:ext cx="2857520" cy="3429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2"/>
          <p:cNvSpPr txBox="1"/>
          <p:nvPr/>
        </p:nvSpPr>
        <p:spPr>
          <a:xfrm>
            <a:off x="1666844" y="214290"/>
            <a:ext cx="8062991" cy="706503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pPr algn="ctr">
              <a:lnSpc>
                <a:spcPct val="100000"/>
              </a:lnSpc>
            </a:pPr>
            <a:endParaRPr lang="ru-RU" sz="2800" b="1" dirty="0" smtClean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/>
                <a:solidFill>
                  <a:srgbClr val="FF0000"/>
                </a:solidFill>
              </a:rPr>
              <a:t>Ожидаемый результат 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en-US" sz="2800" b="1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endParaRPr dirty="0"/>
          </a:p>
        </p:txBody>
      </p:sp>
      <p:sp>
        <p:nvSpPr>
          <p:cNvPr id="91" name="TextShape 3"/>
          <p:cNvSpPr txBox="1"/>
          <p:nvPr/>
        </p:nvSpPr>
        <p:spPr>
          <a:xfrm>
            <a:off x="1180404" y="1825561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endParaRPr/>
          </a:p>
        </p:txBody>
      </p:sp>
      <p:pic>
        <p:nvPicPr>
          <p:cNvPr id="4" name="Рисунок 3" descr="C:\Users\Matrix\Desktop\IMG_20220126_12304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381491" y="2928938"/>
            <a:ext cx="3357586" cy="3214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C:\Users\Андрей\Desktop\IMG-20220531-WA0010.jpg"/>
          <p:cNvPicPr/>
          <p:nvPr/>
        </p:nvPicPr>
        <p:blipFill>
          <a:blip r:embed="rId4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096266" y="2928938"/>
            <a:ext cx="3786215" cy="3214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C:\Users\Matrix\AppData\Local\Temp\Rar$DRa0.063\IMG-20211221-WA0005.jpg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4944" t="3125" r="10336"/>
          <a:stretch>
            <a:fillRect/>
          </a:stretch>
        </p:blipFill>
        <p:spPr bwMode="auto">
          <a:xfrm>
            <a:off x="738151" y="2928935"/>
            <a:ext cx="3429024" cy="3143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452531" y="1214431"/>
            <a:ext cx="8715436" cy="1323407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r>
              <a:rPr lang="ru-RU" sz="2000" dirty="0" smtClean="0"/>
              <a:t>Формирование у учащихся таких умений , как: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 осваивать новые цифровые ресурсы;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 анализировать и давать оценку;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 создавать продукт своей деятельности, полезный обществу.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24562" y="785805"/>
            <a:ext cx="5715040" cy="5632279"/>
          </a:xfrm>
          <a:prstGeom prst="rect">
            <a:avLst/>
          </a:prstGeom>
        </p:spPr>
        <p:txBody>
          <a:bodyPr wrap="square" lIns="91408" tIns="45704" rIns="91408" bIns="45704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С сентября </a:t>
            </a:r>
            <a:r>
              <a:rPr lang="ru-RU" sz="2400" b="1" dirty="0" smtClean="0">
                <a:solidFill>
                  <a:srgbClr val="FF0000"/>
                </a:solidFill>
              </a:rPr>
              <a:t>2021 </a:t>
            </a:r>
            <a:r>
              <a:rPr lang="ru-RU" sz="2400" b="1" dirty="0">
                <a:solidFill>
                  <a:srgbClr val="FF0000"/>
                </a:solidFill>
              </a:rPr>
              <a:t>года в рамках федерального проекта «Современная школа» в сельской местности и малых городах Республики </a:t>
            </a:r>
            <a:r>
              <a:rPr lang="ru-RU" sz="2400" b="1" dirty="0" smtClean="0">
                <a:solidFill>
                  <a:srgbClr val="FF0000"/>
                </a:solidFill>
              </a:rPr>
              <a:t>Татарстан начали  </a:t>
            </a:r>
            <a:r>
              <a:rPr lang="ru-RU" sz="2400" b="1" dirty="0">
                <a:solidFill>
                  <a:srgbClr val="FF0000"/>
                </a:solidFill>
              </a:rPr>
              <a:t>работу Центры образования </a:t>
            </a:r>
            <a:r>
              <a:rPr lang="ru-RU" sz="2400" b="1" dirty="0" err="1" smtClean="0">
                <a:solidFill>
                  <a:srgbClr val="FF0000"/>
                </a:solidFill>
              </a:rPr>
              <a:t>естественно-научной</a:t>
            </a:r>
            <a:r>
              <a:rPr lang="ru-RU" sz="2400" b="1" dirty="0" smtClean="0">
                <a:solidFill>
                  <a:srgbClr val="FF0000"/>
                </a:solidFill>
              </a:rPr>
              <a:t> и технологической направленности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«</a:t>
            </a:r>
            <a:r>
              <a:rPr lang="ru-RU" sz="2400" b="1" dirty="0">
                <a:solidFill>
                  <a:srgbClr val="FF0000"/>
                </a:solidFill>
              </a:rPr>
              <a:t>Точки роста</a:t>
            </a:r>
            <a:r>
              <a:rPr lang="ru-RU" sz="2400" b="1" dirty="0" smtClean="0">
                <a:solidFill>
                  <a:srgbClr val="FF0000"/>
                </a:solidFill>
              </a:rPr>
              <a:t>»!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В </a:t>
            </a:r>
            <a:r>
              <a:rPr lang="ru-RU" sz="2400" b="1" dirty="0" smtClean="0">
                <a:solidFill>
                  <a:srgbClr val="FF0000"/>
                </a:solidFill>
              </a:rPr>
              <a:t>Лениногорском  </a:t>
            </a:r>
            <a:r>
              <a:rPr lang="ru-RU" sz="2400" b="1" dirty="0">
                <a:solidFill>
                  <a:srgbClr val="FF0000"/>
                </a:solidFill>
              </a:rPr>
              <a:t>районе в качестве одной из пилотных школ для реализации этого инновационного проекта </a:t>
            </a:r>
            <a:r>
              <a:rPr lang="ru-RU" sz="2400" b="1" dirty="0" smtClean="0">
                <a:solidFill>
                  <a:srgbClr val="FF0000"/>
                </a:solidFill>
              </a:rPr>
              <a:t>стала </a:t>
            </a:r>
            <a:r>
              <a:rPr lang="ru-RU" sz="2400" b="1" dirty="0">
                <a:solidFill>
                  <a:srgbClr val="FF0000"/>
                </a:solidFill>
              </a:rPr>
              <a:t>и </a:t>
            </a:r>
            <a:r>
              <a:rPr lang="ru-RU" sz="2400" b="1" dirty="0" smtClean="0">
                <a:solidFill>
                  <a:srgbClr val="FF0000"/>
                </a:solidFill>
              </a:rPr>
              <a:t>наша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Старокувакская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школа!</a:t>
            </a:r>
          </a:p>
        </p:txBody>
      </p:sp>
      <p:pic>
        <p:nvPicPr>
          <p:cNvPr id="4" name="Picture 2" descr="C:\Users\СушковаИН\Desktop\мое директор\ПРИЕМКА ШКОЛЫ 13-14 ГОД\Метод.выставка фильм 2013 год\картинки  фильма\1 в.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 bwMode="auto">
          <a:xfrm>
            <a:off x="309525" y="2000242"/>
            <a:ext cx="5857915" cy="45051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42030582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2"/>
          <p:cNvSpPr txBox="1"/>
          <p:nvPr/>
        </p:nvSpPr>
        <p:spPr>
          <a:xfrm>
            <a:off x="809591" y="857240"/>
            <a:ext cx="10858576" cy="2428891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pPr algn="ctr">
              <a:lnSpc>
                <a:spcPct val="100000"/>
              </a:lnSpc>
            </a:pPr>
            <a:endParaRPr lang="ru-RU" sz="2800" b="1" dirty="0" smtClean="0">
              <a:solidFill>
                <a:srgbClr val="FF0000"/>
              </a:solidFill>
              <a:latin typeface="Arial"/>
            </a:endParaRPr>
          </a:p>
          <a:p>
            <a:pPr algn="just"/>
            <a:r>
              <a:rPr lang="ru-RU" sz="2800" b="1" dirty="0" smtClean="0">
                <a:ln/>
                <a:solidFill>
                  <a:srgbClr val="FF0000"/>
                </a:solidFill>
              </a:rPr>
              <a:t>«Точка роста» выполнит функцию общественного пространства для развития общекультурных компетенций, цифровой грамотности, проектной деятельности, творческой социальной самореализации школьников, педагогов, родительской общественности.</a:t>
            </a: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/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en-US" sz="2800" b="1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endParaRPr dirty="0"/>
          </a:p>
        </p:txBody>
      </p:sp>
      <p:sp>
        <p:nvSpPr>
          <p:cNvPr id="91" name="TextShape 3"/>
          <p:cNvSpPr txBox="1"/>
          <p:nvPr/>
        </p:nvSpPr>
        <p:spPr>
          <a:xfrm>
            <a:off x="1180404" y="1825561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endParaRPr/>
          </a:p>
        </p:txBody>
      </p:sp>
      <p:pic>
        <p:nvPicPr>
          <p:cNvPr id="7" name="Рисунок 6" descr="C:\Users\Comp\Desktop\Attachments_stkuvak@yandex.ru_2022-06-18_23-19-13\1кабинет физик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3143248"/>
            <a:ext cx="3857661" cy="3071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C:\Users\Comp\Desktop\Attachments_stkuvak@yandex.ru_2022-06-18_23-19-13\1кабинет химии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64" y="3143249"/>
            <a:ext cx="3786209" cy="3071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 l="13158" t="16848" b="9782"/>
          <a:stretch>
            <a:fillRect/>
          </a:stretch>
        </p:blipFill>
        <p:spPr bwMode="auto">
          <a:xfrm>
            <a:off x="4667240" y="3143248"/>
            <a:ext cx="3000391" cy="30685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1104842" y="365043"/>
            <a:ext cx="8053200" cy="48780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endParaRPr/>
          </a:p>
        </p:txBody>
      </p:sp>
      <p:sp>
        <p:nvSpPr>
          <p:cNvPr id="95" name="TextShape 2"/>
          <p:cNvSpPr txBox="1"/>
          <p:nvPr/>
        </p:nvSpPr>
        <p:spPr>
          <a:xfrm>
            <a:off x="4655840" y="1772817"/>
            <a:ext cx="6666880" cy="468052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pPr algn="ctr">
              <a:lnSpc>
                <a:spcPct val="10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Arial"/>
                <a:ea typeface="Arial"/>
              </a:rPr>
              <a:t>Центр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обеспечен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современным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оборудованием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для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реализации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основных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и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дополнительных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общеобразовательных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программ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созданы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рабочие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зоны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по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предметным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областям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«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Физика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», «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Химия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», «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Биология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».</a:t>
            </a:r>
            <a:endParaRPr sz="2800" b="1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333E48"/>
                </a:solidFill>
                <a:latin typeface="Arial"/>
                <a:ea typeface="Arial"/>
              </a:rPr>
              <a:t>		</a:t>
            </a:r>
            <a:endParaRPr sz="2800" dirty="0"/>
          </a:p>
        </p:txBody>
      </p:sp>
      <p:sp>
        <p:nvSpPr>
          <p:cNvPr id="97" name="CustomShape 3"/>
          <p:cNvSpPr/>
          <p:nvPr/>
        </p:nvSpPr>
        <p:spPr>
          <a:xfrm>
            <a:off x="563768" y="5423921"/>
            <a:ext cx="3732041" cy="1205847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04" tIns="45704" rIns="45704" bIns="45704" anchor="ctr"/>
          <a:lstStyle/>
          <a:p>
            <a:pPr algn="ctr">
              <a:lnSpc>
                <a:spcPct val="100000"/>
              </a:lnSpc>
            </a:pPr>
            <a:r>
              <a:rPr lang="en-US" strike="noStrike" dirty="0" err="1">
                <a:solidFill>
                  <a:srgbClr val="FF0000"/>
                </a:solidFill>
                <a:latin typeface="Calibri"/>
                <a:ea typeface="Calibri"/>
              </a:rPr>
              <a:t>Руководитель</a:t>
            </a:r>
            <a:r>
              <a:rPr lang="en-US" strike="noStrike" dirty="0">
                <a:solidFill>
                  <a:srgbClr val="FF0000"/>
                </a:solidFill>
                <a:latin typeface="Calibri"/>
                <a:ea typeface="Calibri"/>
              </a:rPr>
              <a:t> </a:t>
            </a:r>
            <a:r>
              <a:rPr lang="en-US" strike="noStrike" dirty="0" err="1">
                <a:solidFill>
                  <a:srgbClr val="FF0000"/>
                </a:solidFill>
                <a:latin typeface="Calibri"/>
                <a:ea typeface="Calibri"/>
              </a:rPr>
              <a:t>структурного</a:t>
            </a:r>
            <a:r>
              <a:rPr lang="en-US" strike="noStrike" dirty="0">
                <a:solidFill>
                  <a:srgbClr val="FF0000"/>
                </a:solidFill>
                <a:latin typeface="Calibri"/>
                <a:ea typeface="Calibri"/>
              </a:rPr>
              <a:t> </a:t>
            </a:r>
            <a:r>
              <a:rPr lang="en-US" strike="noStrike" dirty="0" err="1">
                <a:solidFill>
                  <a:srgbClr val="FF0000"/>
                </a:solidFill>
                <a:latin typeface="Calibri"/>
                <a:ea typeface="Calibri"/>
              </a:rPr>
              <a:t>подразделения</a:t>
            </a:r>
            <a:r>
              <a:rPr lang="en-US" strike="noStrike" dirty="0">
                <a:solidFill>
                  <a:srgbClr val="FF0000"/>
                </a:solidFill>
                <a:latin typeface="Calibri"/>
                <a:ea typeface="Calibri"/>
              </a:rPr>
              <a:t>  - </a:t>
            </a:r>
            <a:endParaRPr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ru-RU" dirty="0" err="1" smtClean="0">
                <a:solidFill>
                  <a:srgbClr val="FF0000"/>
                </a:solidFill>
                <a:latin typeface="Calibri"/>
              </a:rPr>
              <a:t>Косухина</a:t>
            </a:r>
            <a:r>
              <a:rPr lang="ru-RU" dirty="0" smtClean="0">
                <a:solidFill>
                  <a:srgbClr val="FF0000"/>
                </a:solidFill>
                <a:latin typeface="Calibri"/>
              </a:rPr>
              <a:t> Наталья Георгиевна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464" y="1453172"/>
            <a:ext cx="2928958" cy="3983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2"/>
          <p:cNvSpPr txBox="1"/>
          <p:nvPr/>
        </p:nvSpPr>
        <p:spPr>
          <a:xfrm>
            <a:off x="1023902" y="357166"/>
            <a:ext cx="9171001" cy="1643075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pPr algn="ctr">
              <a:lnSpc>
                <a:spcPct val="10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Учебный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</a:rPr>
              <a:t>кабинет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r>
              <a:rPr lang="en-US" sz="2800" dirty="0">
                <a:solidFill>
                  <a:schemeClr val="tx2"/>
                </a:solidFill>
                <a:latin typeface="Arial"/>
                <a:ea typeface="Arial"/>
              </a:rPr>
              <a:t>предназначен  </a:t>
            </a:r>
            <a:r>
              <a:rPr lang="en-US" sz="2800" dirty="0" err="1">
                <a:solidFill>
                  <a:schemeClr val="tx2"/>
                </a:solidFill>
                <a:latin typeface="Arial"/>
                <a:ea typeface="Arial"/>
              </a:rPr>
              <a:t>для</a:t>
            </a:r>
            <a:r>
              <a:rPr lang="en-US" sz="2800" dirty="0">
                <a:solidFill>
                  <a:schemeClr val="tx2"/>
                </a:solidFill>
                <a:latin typeface="Arial"/>
                <a:ea typeface="Arial"/>
              </a:rPr>
              <a:t>  </a:t>
            </a:r>
            <a:r>
              <a:rPr lang="en-US" sz="2800" dirty="0" err="1">
                <a:solidFill>
                  <a:schemeClr val="tx2"/>
                </a:solidFill>
                <a:latin typeface="Arial"/>
                <a:ea typeface="Arial"/>
              </a:rPr>
              <a:t>формирования</a:t>
            </a:r>
            <a:r>
              <a:rPr lang="en-US" sz="2800" dirty="0">
                <a:solidFill>
                  <a:schemeClr val="tx2"/>
                </a:solidFill>
                <a:latin typeface="Arial"/>
                <a:ea typeface="Arial"/>
              </a:rPr>
              <a:t> у </a:t>
            </a:r>
            <a:r>
              <a:rPr lang="en-US" sz="2800" dirty="0" err="1">
                <a:solidFill>
                  <a:schemeClr val="tx2"/>
                </a:solidFill>
                <a:latin typeface="Arial"/>
                <a:ea typeface="Arial"/>
              </a:rPr>
              <a:t>обучающихся</a:t>
            </a:r>
            <a:r>
              <a:rPr lang="en-US" sz="2800" dirty="0">
                <a:solidFill>
                  <a:schemeClr val="tx2"/>
                </a:solidFill>
                <a:latin typeface="Arial"/>
                <a:ea typeface="Arial"/>
              </a:rPr>
              <a:t>  
</a:t>
            </a:r>
            <a:r>
              <a:rPr lang="en-US" sz="2800" dirty="0" err="1">
                <a:solidFill>
                  <a:schemeClr val="tx2"/>
                </a:solidFill>
                <a:latin typeface="Arial"/>
                <a:ea typeface="Arial"/>
              </a:rPr>
              <a:t>современных</a:t>
            </a:r>
            <a:r>
              <a:rPr lang="en-US" sz="2800" dirty="0">
                <a:solidFill>
                  <a:schemeClr val="tx2"/>
                </a:solidFill>
                <a:latin typeface="Arial"/>
                <a:ea typeface="Arial"/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  <a:latin typeface="Arial"/>
                <a:ea typeface="Arial"/>
              </a:rPr>
              <a:t>естественно-научных</a:t>
            </a:r>
            <a:r>
              <a:rPr lang="ru-RU" sz="2800" dirty="0" smtClean="0">
                <a:solidFill>
                  <a:schemeClr val="tx2"/>
                </a:solidFill>
                <a:latin typeface="Arial"/>
                <a:ea typeface="Arial"/>
              </a:rPr>
              <a:t> и технологических</a:t>
            </a:r>
            <a:r>
              <a:rPr lang="en-US" sz="2800" dirty="0" smtClean="0">
                <a:solidFill>
                  <a:schemeClr val="tx2"/>
                </a:solidFill>
                <a:latin typeface="Arial"/>
                <a:ea typeface="Arial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/>
                <a:ea typeface="Arial"/>
              </a:rPr>
              <a:t>навыков</a:t>
            </a:r>
            <a:endParaRPr sz="2800" dirty="0">
              <a:solidFill>
                <a:schemeClr val="tx2"/>
              </a:solidFill>
            </a:endParaRPr>
          </a:p>
        </p:txBody>
      </p:sp>
      <p:sp>
        <p:nvSpPr>
          <p:cNvPr id="86" name="TextShape 3"/>
          <p:cNvSpPr txBox="1"/>
          <p:nvPr/>
        </p:nvSpPr>
        <p:spPr>
          <a:xfrm>
            <a:off x="1143001" y="1825561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endParaRPr/>
          </a:p>
        </p:txBody>
      </p:sp>
      <p:pic>
        <p:nvPicPr>
          <p:cNvPr id="8" name="Рисунок 7" descr="C:\Users\Matrix\Desktop\IMG_20210825_083438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95279" y="2214558"/>
            <a:ext cx="3143273" cy="3214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C:\Users\Matrix\Desktop\IMG_20210825_08391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310050" y="2214558"/>
            <a:ext cx="3357586" cy="3214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C:\Users\Matrix\Desktop\IMG_20210825_08293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024833" y="2214558"/>
            <a:ext cx="3714775" cy="3214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66714" y="5786464"/>
            <a:ext cx="2714644" cy="461633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r>
              <a:rPr lang="ru-RU" sz="2400" dirty="0" smtClean="0"/>
              <a:t> Кабинет физики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1558" y="5786465"/>
            <a:ext cx="2320827" cy="461633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r>
              <a:rPr lang="ru-RU" sz="2400" dirty="0" smtClean="0"/>
              <a:t>Кабинет химии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596340" y="5786465"/>
            <a:ext cx="2763192" cy="461633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r>
              <a:rPr lang="ru-RU" sz="2400" dirty="0" smtClean="0"/>
              <a:t>Кабинет биологии</a:t>
            </a:r>
            <a:endParaRPr lang="ru-RU"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2"/>
          <p:cNvSpPr txBox="1"/>
          <p:nvPr/>
        </p:nvSpPr>
        <p:spPr>
          <a:xfrm>
            <a:off x="1023902" y="0"/>
            <a:ext cx="9171001" cy="1130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pPr algn="ctr">
              <a:lnSpc>
                <a:spcPct val="100000"/>
              </a:lnSpc>
            </a:pPr>
            <a:endParaRPr lang="ru-RU" sz="2800" b="1" dirty="0" smtClean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/>
                <a:solidFill>
                  <a:srgbClr val="FF0000"/>
                </a:solidFill>
              </a:rPr>
              <a:t>Цели деятельности Центра «Точка роста» 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en-US" sz="2800" b="1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endParaRPr dirty="0"/>
          </a:p>
        </p:txBody>
      </p:sp>
      <p:sp>
        <p:nvSpPr>
          <p:cNvPr id="91" name="TextShape 3"/>
          <p:cNvSpPr txBox="1"/>
          <p:nvPr/>
        </p:nvSpPr>
        <p:spPr>
          <a:xfrm>
            <a:off x="1452530" y="1357299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09588" y="1142984"/>
            <a:ext cx="10930015" cy="1846627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dirty="0" smtClean="0"/>
              <a:t>  </a:t>
            </a:r>
            <a:r>
              <a:rPr lang="ru-RU" dirty="0" smtClean="0">
                <a:cs typeface="Times New Roman" pitchFamily="18" charset="0"/>
              </a:rPr>
              <a:t>создание условий для внедрения на уровнях начального общего, основного общего и среднего общего образования новых методов обучения и воспитания, образовательных технологий, обеспечивающих освоение обучающимися основных и дополнительных общеобразовательных программ </a:t>
            </a:r>
            <a:r>
              <a:rPr lang="ru-RU" dirty="0" err="1" smtClean="0">
                <a:cs typeface="Times New Roman" pitchFamily="18" charset="0"/>
              </a:rPr>
              <a:t>естественно-научного</a:t>
            </a:r>
            <a:r>
              <a:rPr lang="ru-RU" dirty="0" smtClean="0">
                <a:cs typeface="Times New Roman" pitchFamily="18" charset="0"/>
              </a:rPr>
              <a:t> и технологического профилей;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 smtClean="0">
                <a:cs typeface="Times New Roman" pitchFamily="18" charset="0"/>
              </a:rPr>
              <a:t>  обновление содержания и совершенствование методов обучения предметных областей «Физика», «Химия» и «Биология».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8" name="Рисунок 7" descr="C:\Users\Андрей\Desktop\IMG_0173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881823" y="3286125"/>
            <a:ext cx="4214843" cy="3143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C:\Users\Comp\Desktop\Attachments_stkuvak@yandex.ru_2022-06-18_23-38-45\IMG-20220531-WA000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1097" y="3286125"/>
            <a:ext cx="4500594" cy="3143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2"/>
          <p:cNvSpPr txBox="1"/>
          <p:nvPr/>
        </p:nvSpPr>
        <p:spPr>
          <a:xfrm>
            <a:off x="1095340" y="0"/>
            <a:ext cx="9171001" cy="1130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pPr algn="ctr">
              <a:lnSpc>
                <a:spcPct val="100000"/>
              </a:lnSpc>
            </a:pPr>
            <a:endParaRPr lang="ru-RU" sz="2800" b="1" dirty="0" smtClean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/>
                <a:solidFill>
                  <a:srgbClr val="FF0000"/>
                </a:solidFill>
              </a:rPr>
              <a:t>Задачи деятельности Центра «Точка роста» 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en-US" sz="2800" b="1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endParaRPr dirty="0"/>
          </a:p>
        </p:txBody>
      </p:sp>
      <p:sp>
        <p:nvSpPr>
          <p:cNvPr id="91" name="TextShape 3"/>
          <p:cNvSpPr txBox="1"/>
          <p:nvPr/>
        </p:nvSpPr>
        <p:spPr>
          <a:xfrm>
            <a:off x="1180404" y="1825561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81026" y="1071546"/>
            <a:ext cx="11001452" cy="2139015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/>
              <a:t>  охват своей деятельностью на обновленной материально-технической базе не менее 100% обучающихся образовательной организации, осваивающих основную общеобразовательную программу по предметным областям «Физика», «Химия» и «Биология»;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  обеспечение не менее 70% охвата от общего контингента обучающихся в образовательной организации дополнительными общеобразовательными программами цифрового, </a:t>
            </a:r>
            <a:r>
              <a:rPr lang="ru-RU" dirty="0" err="1" smtClean="0"/>
              <a:t>естественно-научного</a:t>
            </a:r>
            <a:r>
              <a:rPr lang="ru-RU" dirty="0" smtClean="0"/>
              <a:t> и технологического профилей во внеурочное время, в том числе с использованием дистанционных форм обучения и сетевого партнерства.</a:t>
            </a:r>
            <a:endParaRPr lang="ru-RU" dirty="0"/>
          </a:p>
        </p:txBody>
      </p:sp>
      <p:pic>
        <p:nvPicPr>
          <p:cNvPr id="6" name="Рисунок 5" descr="C:\Users\Matrix\Desktop\IMG-20211023-WA0001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524897" y="3643319"/>
            <a:ext cx="3357586" cy="2643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C:\Users\Matrix\Desktop\IMG_20211025_08532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09592" y="3643319"/>
            <a:ext cx="3357586" cy="2643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C:\Users\Андрей\Desktop\IMG_0174 - копия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67242" y="3643319"/>
            <a:ext cx="3429024" cy="2643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2"/>
          <p:cNvSpPr txBox="1"/>
          <p:nvPr/>
        </p:nvSpPr>
        <p:spPr>
          <a:xfrm>
            <a:off x="1166778" y="0"/>
            <a:ext cx="9171001" cy="1130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pPr algn="ctr">
              <a:lnSpc>
                <a:spcPct val="100000"/>
              </a:lnSpc>
            </a:pPr>
            <a:endParaRPr lang="ru-RU" sz="2800" b="1" dirty="0" smtClean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/>
                <a:solidFill>
                  <a:srgbClr val="FF0000"/>
                </a:solidFill>
              </a:rPr>
              <a:t>Функции деятельности Центра «Точка роста» 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en-US" sz="2800" b="1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endParaRPr dirty="0"/>
          </a:p>
        </p:txBody>
      </p:sp>
      <p:sp>
        <p:nvSpPr>
          <p:cNvPr id="91" name="TextShape 3"/>
          <p:cNvSpPr txBox="1"/>
          <p:nvPr/>
        </p:nvSpPr>
        <p:spPr>
          <a:xfrm>
            <a:off x="1180404" y="1825561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81026" y="928670"/>
            <a:ext cx="10858576" cy="3016178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just"/>
            <a:r>
              <a:rPr lang="ru-RU" dirty="0" smtClean="0"/>
              <a:t>•    Реализация основных общеобразовательных программ в части предметных областей «Физика», «Химия» и «Биология», в том числе обеспечение внедрения обновленного содержания;</a:t>
            </a:r>
          </a:p>
          <a:p>
            <a:pPr lvl="0" algn="just"/>
            <a:r>
              <a:rPr lang="ru-RU" dirty="0" smtClean="0"/>
              <a:t>• Обеспечение создания, апробации и внедрения модели равного доступа к современным общеобразовательным программам естественнонаучного и технологического профилей детям иных населенных пунктов сельских территорий.</a:t>
            </a:r>
          </a:p>
          <a:p>
            <a:pPr algn="just"/>
            <a:r>
              <a:rPr lang="ru-RU" dirty="0" smtClean="0"/>
              <a:t>•   Информационное сопровождение учебно-воспитательной деятельности Центра, системы внеурочных мероприятий с совместным участием детей, педагогов, родительской общественности, в том числе на сайте образовательной организации и иных информационных ресурсах.</a:t>
            </a:r>
          </a:p>
        </p:txBody>
      </p:sp>
      <p:pic>
        <p:nvPicPr>
          <p:cNvPr id="7" name="Рисунок 6" descr="C:\Users\Андрей\Desktop\физика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6716" y="3929070"/>
            <a:ext cx="3357586" cy="2643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C:\Users\Андрей\Desktop\химия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310051" y="3929070"/>
            <a:ext cx="3643339" cy="2643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167705" y="3929070"/>
            <a:ext cx="3437964" cy="2643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11866325" y="6362641"/>
            <a:ext cx="223561" cy="3578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pPr algn="r">
              <a:lnSpc>
                <a:spcPct val="100000"/>
              </a:lnSpc>
            </a:pPr>
            <a:endParaRPr/>
          </a:p>
        </p:txBody>
      </p:sp>
      <p:sp>
        <p:nvSpPr>
          <p:cNvPr id="90" name="TextShape 2"/>
          <p:cNvSpPr txBox="1"/>
          <p:nvPr/>
        </p:nvSpPr>
        <p:spPr>
          <a:xfrm>
            <a:off x="1095340" y="0"/>
            <a:ext cx="9171001" cy="1130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 anchor="ctr"/>
          <a:lstStyle/>
          <a:p>
            <a:pPr algn="ctr">
              <a:lnSpc>
                <a:spcPct val="100000"/>
              </a:lnSpc>
            </a:pPr>
            <a:endParaRPr lang="ru-RU" sz="2800" b="1" dirty="0" smtClean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/>
                <a:solidFill>
                  <a:srgbClr val="FF0000"/>
                </a:solidFill>
              </a:rPr>
              <a:t>Функции деятельности Центра «Точка роста» </a:t>
            </a:r>
            <a:r>
              <a:rPr lang="en-US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  </a:t>
            </a:r>
            <a:r>
              <a:rPr lang="en-US" sz="2800" b="1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endParaRPr dirty="0"/>
          </a:p>
        </p:txBody>
      </p:sp>
      <p:sp>
        <p:nvSpPr>
          <p:cNvPr id="91" name="TextShape 3"/>
          <p:cNvSpPr txBox="1"/>
          <p:nvPr/>
        </p:nvSpPr>
        <p:spPr>
          <a:xfrm>
            <a:off x="1180404" y="1825561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04" tIns="44984" rIns="45704" bIns="44984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81026" y="1000108"/>
            <a:ext cx="11001452" cy="3016178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just"/>
            <a:r>
              <a:rPr lang="ru-RU" dirty="0" smtClean="0"/>
              <a:t>•   Содействие созданию и развитию общественного движения школьников, направленного на личностное развитие, социальную активность через проектную деятельность, различные программы дополнительного образования детей.</a:t>
            </a:r>
          </a:p>
          <a:p>
            <a:pPr lvl="0" algn="just"/>
            <a:r>
              <a:rPr lang="ru-RU" dirty="0" smtClean="0"/>
              <a:t>•   Внедрение сетевых форм реализации программ дополнительного образования.</a:t>
            </a:r>
          </a:p>
          <a:p>
            <a:pPr lvl="0" algn="just"/>
            <a:r>
              <a:rPr lang="ru-RU" dirty="0" smtClean="0"/>
              <a:t>•  Вовлечение обучающихся и педагогов в проектную деятельность.</a:t>
            </a:r>
          </a:p>
          <a:p>
            <a:pPr lvl="0" algn="just"/>
            <a:r>
              <a:rPr lang="ru-RU" dirty="0" smtClean="0"/>
              <a:t>• Обеспечение реализации мер по непрерывному развитию педагогических и управленческих кадров, включая повышение квалификации руководителей и педагогов Центра, реализующих основные и дополнительные общеобразовательные программы естественнонаучного и технологического профилей.</a:t>
            </a:r>
          </a:p>
          <a:p>
            <a:pPr lvl="0" algn="just"/>
            <a:endParaRPr lang="ru-RU" dirty="0"/>
          </a:p>
        </p:txBody>
      </p:sp>
      <p:pic>
        <p:nvPicPr>
          <p:cNvPr id="7" name="Рисунок 6" descr="C:\Users\Matrix\AppData\Local\Temp\Rar$DRa0.735\IMG-20211221-WA0006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524898" y="4000514"/>
            <a:ext cx="3286148" cy="24288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C:\Users\Comp\Desktop\Attachments_stkuvak@yandex.ru_2022-06-21_10-19-16\IMG-20220621-WA00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280" y="4000514"/>
            <a:ext cx="3530609" cy="24288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 descr="C:\Users\Comp\Desktop\Attachments_stkuvak@yandex.ru_2022-06-21_10-19-16\IMG-20220621-WA00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4371" y="4000514"/>
            <a:ext cx="3714775" cy="24288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6844" y="285728"/>
            <a:ext cx="8208912" cy="52320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Внеурочное </a:t>
            </a:r>
            <a:r>
              <a:rPr lang="ru-RU" sz="2800" b="1" dirty="0" smtClean="0">
                <a:solidFill>
                  <a:srgbClr val="FF0000"/>
                </a:solidFill>
              </a:rPr>
              <a:t>занятие по химии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20220117_0847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00" y="1428745"/>
            <a:ext cx="3967447" cy="4578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 descr="20220117_0848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6069" y="1500185"/>
            <a:ext cx="3857652" cy="44814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805879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534</Words>
  <Application>Microsoft Office PowerPoint</Application>
  <PresentationFormat>Произвольный</PresentationFormat>
  <Paragraphs>81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Comp</cp:lastModifiedBy>
  <cp:revision>109</cp:revision>
  <dcterms:modified xsi:type="dcterms:W3CDTF">2022-08-25T08:10:14Z</dcterms:modified>
</cp:coreProperties>
</file>