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9" r:id="rId5"/>
    <p:sldId id="270" r:id="rId6"/>
    <p:sldId id="271" r:id="rId7"/>
    <p:sldId id="277" r:id="rId8"/>
    <p:sldId id="276" r:id="rId9"/>
    <p:sldId id="272" r:id="rId10"/>
    <p:sldId id="274" r:id="rId11"/>
    <p:sldId id="275" r:id="rId12"/>
    <p:sldId id="280" r:id="rId13"/>
    <p:sldId id="278" r:id="rId14"/>
    <p:sldId id="281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108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08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65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432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27305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2715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811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5757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7827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9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35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773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7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36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95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34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686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17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D461-AC4D-48D6-A34A-F4EEB3CCA27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29C54-F151-4D6C-9967-3F7D26B394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30761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12125267/" TargetMode="External"/><Relationship Id="rId2" Type="http://schemas.openxmlformats.org/officeDocument/2006/relationships/hyperlink" Target="https://ru.wikipedia.org/wiki/%D0%A4%D0%B5%D0%B4%D0%B5%D1%80%D0%B0%D0%BB%D1%8C%D0%BD%D1%8B%D0%B9_%D0%B7%D0%B0%D0%BA%D0%BE%D0%BD_%D0%BE%D1%82_23_%D1%84%D0%B5%D0%B2%D1%80%D0%B0%D0%BB%D1%8F_2013_%D0%B3%D0%BE%D0%B4%D0%B0_%E2%84%96_15-%D0%A4%D0%9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ovetnik.consultant.ru/zaprety_i_ogranicheniya/zakon_o_zaprete_kureniya_15fz_gde_teper_nelzya_kurit_i_kakoj_shtraf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13176" y="1982699"/>
            <a:ext cx="6140824" cy="1825096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ПРОФИЛАКТИКА УПОТРЕБЛЕНИЯ ПСИХОАКТИВНЫХ ВЕЩЕСТВ СРЕДИ ПОДРОСТКОВ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92817" y="3502078"/>
            <a:ext cx="10511245" cy="1846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ребенка - самое большое счастье для родителей. Но, к сожалению, все больше и больше подростков начинают употреблять табак, алкоголь, токсические вещества и наркотики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вещества), курить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вейп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аппараты.</a:t>
            </a:r>
          </a:p>
        </p:txBody>
      </p:sp>
    </p:spTree>
    <p:extLst>
      <p:ext uri="{BB962C8B-B14F-4D97-AF65-F5344CB8AC3E}">
        <p14:creationId xmlns:p14="http://schemas.microsoft.com/office/powerpoint/2010/main" xmlns="" val="85840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0493" y="1947714"/>
            <a:ext cx="9206753" cy="3359392"/>
          </a:xfrm>
        </p:spPr>
        <p:txBody>
          <a:bodyPr>
            <a:normAutofit/>
          </a:bodyPr>
          <a:lstStyle/>
          <a:p>
            <a:r>
              <a:rPr lang="ru-RU" b="1" dirty="0"/>
              <a:t>Несколько правил, позволяющих предотвратить потребление ПАВ вашим ребенком: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883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92594" y="1810880"/>
            <a:ext cx="2868705" cy="17929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39906" y="3818345"/>
            <a:ext cx="3406588" cy="19549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Выслушивайте друг друга.</a:t>
            </a:r>
          </a:p>
        </p:txBody>
      </p:sp>
      <p:sp>
        <p:nvSpPr>
          <p:cNvPr id="12" name="Овал 11"/>
          <p:cNvSpPr/>
          <p:nvPr/>
        </p:nvSpPr>
        <p:spPr>
          <a:xfrm>
            <a:off x="4446494" y="4607859"/>
            <a:ext cx="3364000" cy="18736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Ставьте себя на его место</a:t>
            </a:r>
          </a:p>
        </p:txBody>
      </p:sp>
      <p:sp>
        <p:nvSpPr>
          <p:cNvPr id="13" name="Овал 12"/>
          <p:cNvSpPr/>
          <p:nvPr/>
        </p:nvSpPr>
        <p:spPr>
          <a:xfrm>
            <a:off x="7810494" y="3751734"/>
            <a:ext cx="3406588" cy="19767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Проводите время вместе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8184777" y="1900515"/>
            <a:ext cx="3182470" cy="1703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Дружите с его друзьями</a:t>
            </a: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0" y="764373"/>
            <a:ext cx="11506200" cy="12930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правил, позволяющих предотвратить потребление ПАВ вашим ребенком: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89752" y="2214287"/>
            <a:ext cx="237154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Общайтесь </a:t>
            </a: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друг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другом</a:t>
            </a:r>
            <a:endParaRPr lang="ru-RU" sz="2800" b="1" dirty="0"/>
          </a:p>
        </p:txBody>
      </p:sp>
      <p:sp>
        <p:nvSpPr>
          <p:cNvPr id="17" name="Овал 16"/>
          <p:cNvSpPr/>
          <p:nvPr/>
        </p:nvSpPr>
        <p:spPr>
          <a:xfrm>
            <a:off x="4403907" y="2407647"/>
            <a:ext cx="3144375" cy="16136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ваш ребенок уникален</a:t>
            </a:r>
          </a:p>
        </p:txBody>
      </p:sp>
    </p:spTree>
    <p:extLst>
      <p:ext uri="{BB962C8B-B14F-4D97-AF65-F5344CB8AC3E}">
        <p14:creationId xmlns:p14="http://schemas.microsoft.com/office/powerpoint/2010/main" xmlns="" val="81659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вейпинг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9102" y="3585882"/>
            <a:ext cx="5817098" cy="3272118"/>
          </a:xfrm>
        </p:spPr>
      </p:pic>
      <p:sp>
        <p:nvSpPr>
          <p:cNvPr id="5" name="Прямоугольник 4"/>
          <p:cNvSpPr/>
          <p:nvPr/>
        </p:nvSpPr>
        <p:spPr>
          <a:xfrm>
            <a:off x="426358" y="2057401"/>
            <a:ext cx="8139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Вейпы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электронные сигареты - не одно и то же</a:t>
            </a:r>
            <a:endParaRPr lang="ru-RU" sz="28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1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85800" y="1111624"/>
            <a:ext cx="5625353" cy="5593976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сигарета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Пропиленгликоль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Глицерин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Формацельдегид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Ацетилацетон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Нитрозамины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Диацетил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Свинец, Никель</a:t>
            </a:r>
          </a:p>
          <a:p>
            <a:pPr marL="800100" lvl="2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Хром, Цинк</a:t>
            </a:r>
          </a:p>
          <a:p>
            <a:pPr marL="0" indent="0" eaLnBrk="1" hangingPunct="1">
              <a:spcBef>
                <a:spcPts val="400"/>
              </a:spcBef>
              <a:buFontTx/>
              <a:buNone/>
              <a:defRPr/>
            </a:pP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 до конца не исследованы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Анна\Desktop\Страница психолога Ксения Петько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016"/>
            <a:ext cx="741363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11153" y="882142"/>
            <a:ext cx="6096000" cy="60529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400"/>
              </a:spcBef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Обычная сигарета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Никотин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Формацельдегид</a:t>
            </a:r>
            <a:endParaRPr lang="ru-RU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Ацетальдегид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Монооксид</a:t>
            </a: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углерода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Ароматические амины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Синильная кислота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Оксид азота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Бутадиен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Метанол</a:t>
            </a:r>
          </a:p>
          <a:p>
            <a:pPr marL="800100" lvl="2" indent="0">
              <a:spcBef>
                <a:spcPts val="0"/>
              </a:spcBef>
              <a:buFontTx/>
              <a:buNone/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Бензол</a:t>
            </a:r>
          </a:p>
          <a:p>
            <a:pPr>
              <a:spcBef>
                <a:spcPts val="400"/>
              </a:spcBef>
              <a:defRPr/>
            </a:pPr>
            <a:r>
              <a:rPr lang="ru-RU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+200 ядовитых соединений</a:t>
            </a:r>
          </a:p>
        </p:txBody>
      </p:sp>
      <p:pic>
        <p:nvPicPr>
          <p:cNvPr id="7" name="Picture 4" descr="C:\Users\Анна\Desktop\Страница психолога Ксения Петько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7354" y="1676016"/>
            <a:ext cx="665162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94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1057835"/>
            <a:ext cx="8610600" cy="9995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Использование подростком </a:t>
            </a:r>
            <a:r>
              <a:rPr lang="ru-RU" b="1" dirty="0" err="1"/>
              <a:t>вейпа</a:t>
            </a:r>
            <a:r>
              <a:rPr lang="ru-RU" b="1" dirty="0"/>
              <a:t> можно и не заметить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0753" y="2336614"/>
            <a:ext cx="5271247" cy="3511968"/>
          </a:xfrm>
        </p:spPr>
      </p:pic>
      <p:pic>
        <p:nvPicPr>
          <p:cNvPr id="1026" name="Picture 2" descr="C:\Users\изабелла\Downloads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815" y="1231624"/>
            <a:ext cx="2344115" cy="2344115"/>
          </a:xfrm>
          <a:prstGeom prst="rect">
            <a:avLst/>
          </a:prstGeom>
          <a:noFill/>
        </p:spPr>
      </p:pic>
      <p:pic>
        <p:nvPicPr>
          <p:cNvPr id="1027" name="Picture 3" descr="C:\Users\изабелла\Downloads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0991" y="3438938"/>
            <a:ext cx="5371549" cy="3021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743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48" y="0"/>
            <a:ext cx="10963835" cy="1293028"/>
          </a:xfrm>
        </p:spPr>
        <p:txBody>
          <a:bodyPr>
            <a:normAutofit fontScale="90000"/>
          </a:bodyPr>
          <a:lstStyle/>
          <a:p>
            <a:r>
              <a:rPr lang="ru-RU" dirty="0"/>
              <a:t>Федеральный закон № 15-ФЗ 2013 года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283" y="796066"/>
            <a:ext cx="10820400" cy="402412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Законопроект выполнен в виде поправок в 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15-й «антитабачный»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закон и 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Кодекс об административных правонарушениях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документе говорится и об электронных сигаретах, и о кальянах (на последних не станем заострять внимания). Предлагается ввести понятие «электронного курительного изделия» — это «электронное устройство, продуцирующее аэрозоль, пар или дым, в том числе путем нагревания жидкости, в целях их вдыхания» кроме официально зарегистрированных медицинских аппаратов.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Соответственно, все статьи 15-го ФЗ предлагается расширить на «электронные курительные изделия». В том числе: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Ограничить места для парения. 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Среди прочего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близ вокзалов, станций метро, в лифтах и на лестничных клетках, на пляжах, детских площадках, автозаправках.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Запретить продажу несовершеннолетним. Также запретить продажу вблизи школ, университетов и детсадов.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Запретить рекламу, стимулирование продаж и спонсорства.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«вовлечение» в парение назначить штраф.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45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329" y="0"/>
            <a:ext cx="8610600" cy="129302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МАМЫ И ПАПЫ!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71" y="1470212"/>
            <a:ext cx="7835153" cy="4748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растем, и растут вместе с нами вопросы, которые мы задаем Вам и всему миру взрослых: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0354" y="3538369"/>
            <a:ext cx="3838575" cy="28575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57051" y="2255520"/>
            <a:ext cx="3335383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3807" y="2801476"/>
            <a:ext cx="3753394" cy="583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они меняют состояние сознания?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8983" y="3480929"/>
            <a:ext cx="4119154" cy="512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развивается зависимость?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5872" y="4064991"/>
            <a:ext cx="4484914" cy="7053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люди их употребляют (между прочим, уже в течение нескольких десятилетий)?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97428" y="4929816"/>
            <a:ext cx="4990011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вейпинг? И как он влияет на организм человека?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71867" y="5664341"/>
            <a:ext cx="5617029" cy="679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И как нам сделать правильный выбор?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364" y="1450172"/>
            <a:ext cx="10340788" cy="1293028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Психоктивное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вещество (далее – ПАВ)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034" y="2743201"/>
            <a:ext cx="9229165" cy="2671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вещество, способное при однократном приеме изменять психическое состояние человека (настроение, самоощущение, восприятие окружающего), физическое состояние, поведение и другие психофизические эффекты, при систематическом приеме способно вызывать психическую или физическую зависимость. </a:t>
            </a:r>
          </a:p>
        </p:txBody>
      </p:sp>
    </p:spTree>
    <p:extLst>
      <p:ext uri="{BB962C8B-B14F-4D97-AF65-F5344CB8AC3E}">
        <p14:creationId xmlns:p14="http://schemas.microsoft.com/office/powerpoint/2010/main" xmlns="" val="1026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765" y="0"/>
            <a:ext cx="10430435" cy="17212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Общие основные признаки употребления ПАВ у подростков.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024" y="1093694"/>
            <a:ext cx="11277600" cy="591670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-       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интереса к учебе, обычным увлечениям;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отчужденность, скрытность и лживость;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 эпизоды агрессивности, раздражительности, которые сменяются периодами неестественного благодушия;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компания подростка, зачастую состоит из лиц более старшего возраста и некоторые из них имеют опыт употребления ПАВ;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эпизодическое наличие крупных или небольших сумм денег непонятного происхождения;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изменение аппетита. Периодически тошнота, рвота;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сужение или расширение зрачков, состояние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оглушенности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заторможенности;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подросток периодически исчезает из дома;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на вопросы родителей о том, годе бывает, чем занимается, с кем проводит время, отделывается бессмысленными отговорками;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лжет по любому поводу;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за короткий период времени полностью сменился круг друзей;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     количество телефонных разговоров у подростка резко увеличилось;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      не проявляет интереса к семейным делам и проблемам.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300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Основные причины употребления ПАВ.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21224"/>
            <a:ext cx="10820400" cy="44974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1.       Уход от скуки, поиск ярких впечатлений, заполнение жизни чувственными переживаниями, любопытство;</a:t>
            </a:r>
          </a:p>
          <a:p>
            <a:pPr marL="0" indent="0">
              <a:buNone/>
            </a:pPr>
            <a:r>
              <a:rPr lang="ru-RU" dirty="0"/>
              <a:t>2.       Получение возможности установления контактов с членами значимой группы, неумение сказать «нет», желание быть похожим на "крутого парня", на старшего авторитетного товарища, часто личный пример родителей;</a:t>
            </a:r>
          </a:p>
          <a:p>
            <a:pPr marL="0" indent="0">
              <a:buNone/>
            </a:pPr>
            <a:r>
              <a:rPr lang="ru-RU" dirty="0"/>
              <a:t>3.       Желание быть "плохим" в ответ на постоянное давление со стороны родителей: "Делай так, будь хорошим". Это может быть и способом привлечения внимания;</a:t>
            </a:r>
          </a:p>
          <a:p>
            <a:pPr marL="0" indent="0">
              <a:buNone/>
            </a:pPr>
            <a:r>
              <a:rPr lang="ru-RU" dirty="0"/>
              <a:t>4.       Безделье, отсутствие каких-либо занятий либо обязанностей, в результате - эксперименты от скуки;</a:t>
            </a:r>
          </a:p>
          <a:p>
            <a:pPr marL="0" indent="0">
              <a:buNone/>
            </a:pPr>
            <a:r>
              <a:rPr lang="ru-RU" dirty="0"/>
              <a:t>5.      Решение проблемы плохого, неустойчивого настроения, уход от </a:t>
            </a:r>
            <a:r>
              <a:rPr lang="ru-RU" dirty="0" smtClean="0"/>
              <a:t>депрессии.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214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Задумайтесь: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21224"/>
            <a:ext cx="10820400" cy="4497461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Ухоженный, вовремя накормленный, заботливо одетый ребенок может быть внутренне одиноким, психологически безнадзорным, поскольку до его настроения, переживаний, интересов никому нет дела;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42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Мы так боимся, чтобы наши дети не наделали ошибок в жизни, что не замечаем, что, по сути дела, не даем им жить. Мы попираем и нарушаем их права, данные им от рождения, а потом удивляемся их инфантильности, несамостоятельности, тому, что страх жизни преобладает у них над страхом смерти;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294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10872"/>
            <a:ext cx="10820400" cy="440781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Ограничиваемый в своей активности, ребенок не приобретает собственного жизненного опыта; не убеждается лично в том, какие действия разумны, а какие - нет; что можно делать, а чего следует избегать.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185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Последствия зависимости от ПАВ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Социальные последствия употребления </a:t>
            </a:r>
            <a:r>
              <a:rPr lang="ru-RU" dirty="0" smtClean="0"/>
              <a:t>ПАВ;</a:t>
            </a:r>
            <a:endParaRPr lang="ru-RU" dirty="0"/>
          </a:p>
          <a:p>
            <a:r>
              <a:rPr lang="ru-RU" dirty="0" smtClean="0"/>
              <a:t>Психические </a:t>
            </a:r>
            <a:r>
              <a:rPr lang="ru-RU" dirty="0"/>
              <a:t>последствия употребления </a:t>
            </a:r>
            <a:r>
              <a:rPr lang="ru-RU" dirty="0" smtClean="0"/>
              <a:t>ПАВ;</a:t>
            </a:r>
          </a:p>
          <a:p>
            <a:r>
              <a:rPr lang="ru-RU" dirty="0"/>
              <a:t>Другие медицинские последствия употребления </a:t>
            </a:r>
            <a:r>
              <a:rPr lang="ru-RU" dirty="0" smtClean="0"/>
              <a:t>ПАВ;</a:t>
            </a:r>
          </a:p>
          <a:p>
            <a:r>
              <a:rPr lang="ru-RU" dirty="0" smtClean="0"/>
              <a:t>Юридическая ответственность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05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856</TotalTime>
  <Words>446</Words>
  <Application>Microsoft Office PowerPoint</Application>
  <PresentationFormat>Произвольный</PresentationFormat>
  <Paragraphs>84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След самолета</vt:lpstr>
      <vt:lpstr>ПРОФИЛАКТИКА УПОТРЕБЛЕНИЯ ПСИХОАКТИВНЫХ ВЕЩЕСТВ СРЕДИ ПОДРОСТКОВ </vt:lpstr>
      <vt:lpstr>ДОРОГИЕ МАМЫ И ПАПЫ! </vt:lpstr>
      <vt:lpstr>Психоктивное вещество (далее – ПАВ) </vt:lpstr>
      <vt:lpstr>Общие основные признаки употребления ПАВ у подростков. </vt:lpstr>
      <vt:lpstr>Основные причины употребления ПАВ. </vt:lpstr>
      <vt:lpstr>Задумайтесь: </vt:lpstr>
      <vt:lpstr>Слайд 7</vt:lpstr>
      <vt:lpstr>Слайд 8</vt:lpstr>
      <vt:lpstr>Последствия зависимости от ПАВ</vt:lpstr>
      <vt:lpstr>Несколько правил, позволяющих предотвратить потребление ПАВ вашим ребенком: </vt:lpstr>
      <vt:lpstr>Несколько правил, позволяющих предотвратить потребление ПАВ вашим ребенком: </vt:lpstr>
      <vt:lpstr>вейпинг</vt:lpstr>
      <vt:lpstr>Слайд 13</vt:lpstr>
      <vt:lpstr>Использование подростком вейпа можно и не заметить </vt:lpstr>
      <vt:lpstr>Федеральный закон № 15-ФЗ 2013 года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301a-3</dc:creator>
  <cp:lastModifiedBy>lobanovaizabella@mail.ru</cp:lastModifiedBy>
  <cp:revision>30</cp:revision>
  <dcterms:created xsi:type="dcterms:W3CDTF">2021-01-12T09:16:42Z</dcterms:created>
  <dcterms:modified xsi:type="dcterms:W3CDTF">2021-01-20T13:32:39Z</dcterms:modified>
</cp:coreProperties>
</file>