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2244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pPr/>
              <a:t>19.04.2019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pPr/>
              <a:t>19.04.2019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pPr/>
              <a:t>19.04.2019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pPr/>
              <a:t>19.04.2019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pPr/>
              <a:t>19.04.2019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pPr/>
              <a:t>19.04.2019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pPr/>
              <a:t>19.04.2019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pPr/>
              <a:t>19.04.2019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pPr/>
              <a:t>19.04.2019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pPr/>
              <a:t>19.04.2019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288BD-13A5-4107-8FE0-F3C4CD04C4FE}" type="datetimeFigureOut">
              <a:rPr lang="ru-RU" smtClean="0"/>
              <a:pPr/>
              <a:t>19.04.2019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BC25-6A02-42D1-B961-B9B5844EF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288BD-13A5-4107-8FE0-F3C4CD04C4FE}" type="datetimeFigureOut">
              <a:rPr lang="ru-RU" smtClean="0"/>
              <a:pPr/>
              <a:t>19.04.2019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6BC25-6A02-42D1-B961-B9B5844EF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pravo.gov.ru/proxy/ips/?docbody=&amp;nd=102126657&amp;intelsearch=273-%F4%E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obrnadzor.gov.ru/common/upload/Prilozhenie_1_k_prikazu..doc" TargetMode="External"/><Relationship Id="rId3" Type="http://schemas.openxmlformats.org/officeDocument/2006/relationships/hyperlink" Target="http://obrnadzor.gov.ru/common/upload/blank_1_k_poryadku1044.doc" TargetMode="External"/><Relationship Id="rId7" Type="http://schemas.openxmlformats.org/officeDocument/2006/relationships/hyperlink" Target="http://obrnadzor.gov.ru/common/upload/Obrashchenie_o_dache_soglasiya_na_zameshchenie_na_usloviyakh.doc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brnadzor.gov.ru/common/upload/Zayavlenie_federalnogo_gosudarstvennogo_grazhdanskogo_sluzhashchego_Rosobrnadzora_o_nevozmozhnosti_po_obektivnym_prichinam_predstavit_svedeniya_o_dokhodakh_ob_imushchestve_i_obyazatelstvakh_imushchestvennogo_kharaktera_svoikh_suprugi_supruga.doc" TargetMode="External"/><Relationship Id="rId11" Type="http://schemas.openxmlformats.org/officeDocument/2006/relationships/hyperlink" Target="http://obrnadzor.gov.ru/common/upload/Uvedomlenie_sluzhashchie_voznikshiy_konflikt.docx" TargetMode="External"/><Relationship Id="rId5" Type="http://schemas.openxmlformats.org/officeDocument/2006/relationships/hyperlink" Target="http://obrnadzor.gov.ru/common/upload/Obrashchenie_grazhdanina_uridicheskogo_litsa_predstavitelya_organizatsii_po_faktam.doc" TargetMode="External"/><Relationship Id="rId10" Type="http://schemas.openxmlformats.org/officeDocument/2006/relationships/hyperlink" Target="http://obrnadzor.gov.ru/common/upload/uvedomlenie_o_podarke.docx" TargetMode="External"/><Relationship Id="rId4" Type="http://schemas.openxmlformats.org/officeDocument/2006/relationships/hyperlink" Target="http://obrnadzor.gov.ru/common/upload/Uvedomlenie_podvedy_vozniknovenie.docx" TargetMode="External"/><Relationship Id="rId9" Type="http://schemas.openxmlformats.org/officeDocument/2006/relationships/hyperlink" Target="http://obrnadzor.gov.ru/common/upload/prilozhenie_1_uvedomlenie.docx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pravo.gov.ru/proxy/ips/?docbody=&amp;nd=102165163&amp;intelsearch=%22%CE+%E7%E0%EF%F0%E5%F2%E5+%EE%F2%E4%E5%EB%FC%ED%FB%EC+%EA%E0%F2%E5%E3%EE%F0%E8%FF%EC+%EB%E8%F6+%EE%F2%EA%F0%FB%E2%E0%F2%FC+%E8+%E8%EC%E5%F2%FC+%F1%F7%E5%F2%E0+(%E2%EA%EB%E0%E4%FB),+%F5%F0%E0%ED%E8%F2%FC+%ED%E0%EB%E8%F7%ED%FB%E5+%E4%E5%ED%E5%E6%ED%FB%E5+%F1%F0%E5%E4%F1%F2%E2%E0+%E8+%F6%E5%ED%ED%EE%F1%F2%E8+%E2+%E8%ED%EE%F1%F2%F0%E0%ED%ED%FB%F5+%E1%E0%ED%EA%E0%F5+%F0%E0%F1%EF%EE%EB%EE%E6%E5%ED%ED%FB%F5+%E7%E0+%EF%F0%E5%E4%E5%EB%E0%EC%E8+%F2%E5%F0%F0%E8%F2%EE%F0%E8%E8+%D0%EE%F1%F1%E8%E9%F1%EA%EE%E9+%D4%E5%E4%E5%F0%E0%F6%E8%E8,+%E2%EB%E0%E4%E5%F2%FC+%E8+(%E8%EB%E8)+%EF%EE%EB%FC%E7%EE%E2%E0%F2%FC%F1%FF+%E8%ED%EE%F1%F2%F0%E0%ED%ED%FB%EC%E8+%F4%E8%ED%E0%ED%F1%EE%E2%FB%EC%E8+%E8%ED%F1%F2%F0%F3%EC%E5%ED%F2%E0%EC%E8%22" TargetMode="External"/><Relationship Id="rId3" Type="http://schemas.openxmlformats.org/officeDocument/2006/relationships/hyperlink" Target="http://pravo.gov.ru/proxy/ips/?docbody=&amp;nd=102088054&amp;intelsearch=%D4%E5%E4%E5%F0%E0%EB%FC%ED%FB%E9+%C7%E0%EA%EE%ED+%EE%F2+27.07.2004+%B979-%D4%C7" TargetMode="External"/><Relationship Id="rId7" Type="http://schemas.openxmlformats.org/officeDocument/2006/relationships/hyperlink" Target="http://pravo.gov.ru/proxy/ips/?docbody=&amp;nd=102161337&amp;intelsearch=%D4%E5%E4%E5%F0%E0%EB%FC%ED%FB%E9+%E7%E0%EA%EE%ED+%EE%F2+03.12.2012+%B9+230-%D4%C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ravo.gov.ru/proxy/ips/?docbody=&amp;nd=102131168&amp;intelsearch=%09+%D4%E5%E4%E5%F0%E0%EB%FC%ED%FB%E9+%E7%E0%EA%EE%ED+%EE%F2+17.07.2009+%B9+172-%D4%C7" TargetMode="External"/><Relationship Id="rId11" Type="http://schemas.openxmlformats.org/officeDocument/2006/relationships/hyperlink" Target="http://publication.pravo.gov.ru/Document/View/0001201808030089" TargetMode="External"/><Relationship Id="rId5" Type="http://schemas.openxmlformats.org/officeDocument/2006/relationships/hyperlink" Target="http://pravo.gov.ru/proxy/ips/?docbody=&amp;nd=102126657&amp;intelsearch=273-%F4%E7" TargetMode="External"/><Relationship Id="rId10" Type="http://schemas.openxmlformats.org/officeDocument/2006/relationships/hyperlink" Target="http://pravo.gov.ru/proxy/ips/?docbody=&amp;nd=102437049&amp;intelsearch=%D4%E5%E4%E5%F0%E0%EB%FC%ED%FB%E9+%E7%E0%EA%EE%ED+%EE%F2+01.07.2017+%B9+132-%D4%C7" TargetMode="External"/><Relationship Id="rId4" Type="http://schemas.openxmlformats.org/officeDocument/2006/relationships/hyperlink" Target="http://pravo.gov.ru/proxy/ips/?docbody=&amp;nd=102108261&amp;intelsearch=%D4%E5%E4%E5%F0%E0%EB%FC%ED%FB%E9+%E7%E0%EA%EE%ED+%EE%F2+27.07.2006+N+152-%D4%C7+(%F0%E5%E4.+%EE%F2+04.06.2014)" TargetMode="External"/><Relationship Id="rId9" Type="http://schemas.openxmlformats.org/officeDocument/2006/relationships/hyperlink" Target="http://pravo.gov.ru/proxy/ips/?docbody=&amp;nd=102429553&amp;intelsearch=%D4%E5%E4%E5%F0%E0%EB%FC%ED%FB%E9+%E7%E0%EA%EE%ED+%EE%F2+03.04.2017+N+64-%D4%C7+%22%CE+%E2%ED%E5%F1%E5%ED%E8%E8+%E8%E7%EC%E5%ED%E5%ED%E8%E9+%E2+%EE%F2%E4%E5%EB%FC%ED%FB%E5+%E7%E0%EA%EE%ED%EE%E4%E0%F2%E5%EB%FC%ED%FB%E5+%E0%EA%F2%FB+%D0%EE%F1%F1%E8%E9%F1%EA%EE%E9+%D4%E5%E4%E5%F0%E0%F6%E8%E8+%E2+%F6%E5%EB%FF%F5+%F1%EE%E2%E5%F0%F8%E5%ED%F1%F2%E2%EE%E2%E0%ED%E8%FF+%E3%EE%F1%F3%E4%E0%F0%F1%F2%E2%E5%ED%ED%EE%E9+%EF%EE%EB%E8%F2%E8%EA%E8+%E2+%EE%E1%EB%E0%F1%F2%E8+%EF%F0%EE%F2%E8%E2%EE%E4%E5%E9%F1%F2%E2%E8%FF+%EA%EE%F0%F0%F3%EF%F6%E8%E8%2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310135/5d02242ebd04c398d2acf7c53dbc79659b85e8f3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ravo.gov.ru/proxy/ips/?docbody=&amp;nd=102126657&amp;intelsearch=273-%F4%E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011222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Муниципальное казенное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учреждение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«Управление образования»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исполнительного комитета муниципального образования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Лениногорский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муниципальный район»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000760" y="5072074"/>
            <a:ext cx="2757478" cy="119696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Выполнила: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Ведущий специалист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МКУ «Управление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оьразования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ИК МО «ЛМР» РТ</a:t>
            </a:r>
          </a:p>
          <a:p>
            <a:pPr>
              <a:buNone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Газизова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Гульнара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Наилевна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643050"/>
            <a:ext cx="8612101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Профилактика и противодействие</a:t>
            </a:r>
          </a:p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коррупции в образовательных</a:t>
            </a:r>
          </a:p>
          <a:p>
            <a:pPr algn="ctr"/>
            <a:r>
              <a:rPr lang="ru-RU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организациях</a:t>
            </a:r>
            <a:endParaRPr lang="ru-RU" sz="4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5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Комиссия по соблюдению требований к служебному поведению и урегулированию конфликта интересов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571612"/>
            <a:ext cx="5572132" cy="5286388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Сайт департамента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>
                <a:latin typeface="Times New Roman" pitchFamily="18" charset="0"/>
                <a:cs typeface="Times New Roman" pitchFamily="18" charset="0"/>
                <a:hlinkClick r:id="rId3"/>
              </a:rPr>
              <a:t>obrnadzor.gov.ru</a:t>
            </a:r>
            <a:endParaRPr lang="ru-RU" sz="3800" dirty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рособрнадзоре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        Противодействие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антикоррупции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Комиссия по соблюдению требований к служебному поведению и урегулированию конфликта интересов: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Положение о Комиссии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Состав Комиссии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Порядок подачи заявлений для рассмотрения на Комиссии</a:t>
            </a:r>
          </a:p>
          <a:p>
            <a:pPr>
              <a:buFont typeface="Wingdings" pitchFamily="2" charset="2"/>
              <a:buChar char="Ø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Cведения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 планируемом проведении заседания Комиссии</a:t>
            </a:r>
          </a:p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Сведения о состоявшихся заседаниях Комиссии и о принятых Комиссией решениях.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2428860" y="2357430"/>
            <a:ext cx="571504" cy="7143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7438" t="14545" r="15820" b="16694"/>
          <a:stretch>
            <a:fillRect/>
          </a:stretch>
        </p:blipFill>
        <p:spPr bwMode="auto">
          <a:xfrm>
            <a:off x="4857681" y="3714752"/>
            <a:ext cx="4286319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трелка вправо 8"/>
          <p:cNvSpPr/>
          <p:nvPr/>
        </p:nvSpPr>
        <p:spPr>
          <a:xfrm>
            <a:off x="2285984" y="2643182"/>
            <a:ext cx="357190" cy="71438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8736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Формы и бланки, заполняемые в рамках реализации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законодательства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противодействии коррупции 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14282" y="1500174"/>
            <a:ext cx="8786874" cy="5214974"/>
          </a:xfrm>
        </p:spPr>
        <p:txBody>
          <a:bodyPr>
            <a:normAutofit fontScale="40000" lnSpcReduction="20000"/>
          </a:bodyPr>
          <a:lstStyle/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3"/>
              </a:rPr>
              <a:t>Уведомление работодателя о фактах обращения в целях склонения работников, замещающих отдельные должности на основании трудовых договоров в организациях, созданных для выполнения задач, поставленных перед Федеральной службой по надзору в сфере образования и науки, к совершению коррупционных правонарушений 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4"/>
              </a:rPr>
              <a:t>Уведомление работодателя работниками, замещающими отдельные должности на основании трудовых договоров в организациях, созданных для выполнения задач, поставленных перед Федеральной службой по надзору в сфере образования и науки, о возникновении личной заинтересованности, которая приводит или может привести к конфликту интересов  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5"/>
              </a:rPr>
              <a:t>Обращение гражданина, юридического лица, представителя организации по фактам коррупционных правонарушений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6"/>
              </a:rPr>
              <a:t>Заявление федерального государственного гражданского служащего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  <a:hlinkClick r:id="rId6"/>
              </a:rPr>
              <a:t>Рособрнадзора</a:t>
            </a:r>
            <a:r>
              <a:rPr lang="ru-RU" sz="4000" dirty="0">
                <a:latin typeface="Times New Roman" pitchFamily="18" charset="0"/>
                <a:cs typeface="Times New Roman" pitchFamily="18" charset="0"/>
                <a:hlinkClick r:id="rId6"/>
              </a:rPr>
              <a:t> о невозможности по объективным причинам представить сведения о доходах, об имуществе и обязательствах имущественного характера своих супруги (супруга) и несовершеннолетних детей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7"/>
              </a:rPr>
              <a:t>Обращение о даче согласия на замещение на условиях трудового договора должности в организации и (или) на выполнение в данной организации работ (оказание данной организации услуг) на условиях гражданско-правового договора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8"/>
              </a:rPr>
              <a:t>Уведомление представителя нанимателя о намерении выполнять иную оплачиваемую работу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9"/>
              </a:rPr>
              <a:t>Уведомление представителя нанимателя (работодателя) о факте обращения в целях склонения федерального государственного гражданского служащего Федеральной службы по надзору в сфере образования и науки к совершению коррупционных правонарушений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10"/>
              </a:rPr>
              <a:t>Уведомление о получении подарка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4000" dirty="0">
                <a:latin typeface="Times New Roman" pitchFamily="18" charset="0"/>
                <a:cs typeface="Times New Roman" pitchFamily="18" charset="0"/>
                <a:hlinkClick r:id="rId11"/>
              </a:rPr>
              <a:t>Уведомление о возникшем конфликте интересов или о возможности его возникновения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1714488"/>
            <a:ext cx="8229600" cy="1011222"/>
          </a:xfrm>
        </p:spPr>
        <p:txBody>
          <a:bodyPr>
            <a:noAutofit/>
          </a:bodyPr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000132"/>
          </a:xfrm>
        </p:spPr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Антикоррупция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457203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Основополагающими составляющими противодействия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коррупции являются деятельность по предупреждению коррупции, в том числе по выявлению и последующему устранению ее причин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Горячая линия по антикоррупционной политике:</a:t>
            </a:r>
          </a:p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8(843)5678869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14290"/>
            <a:ext cx="8501122" cy="128587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Сайт департамента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рособрнадзора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obrnadzor.gov.ru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42844" y="1600201"/>
            <a:ext cx="8858312" cy="47147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рособрнадзоре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        Противодействие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антикоррупции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3357554" y="1785926"/>
            <a:ext cx="500066" cy="14287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TS-96-53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 r="43834" b="32041"/>
          <a:stretch>
            <a:fillRect/>
          </a:stretch>
        </p:blipFill>
        <p:spPr bwMode="auto">
          <a:xfrm>
            <a:off x="857224" y="2143116"/>
            <a:ext cx="7358114" cy="43149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Федеральные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законы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42844" y="714356"/>
            <a:ext cx="8786874" cy="6143644"/>
          </a:xfrm>
        </p:spPr>
        <p:txBody>
          <a:bodyPr>
            <a:normAutofit fontScale="47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3"/>
              </a:rPr>
              <a:t>Федеральный Закон от 27.07.2004 №79-ФЗ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"О государственной гражданской службе Российской Федерации"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4"/>
              </a:rPr>
              <a:t>Федеральный закон от 27.07.2006 N 152-ФЗ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(ред. от 04.06.2014) "О персональных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данных“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Федеральный закон от 25.12.2008 №273-ФЗ</a:t>
            </a:r>
            <a:r>
              <a:rPr lang="ru-RU" sz="5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51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5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противодействии коррупции»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6"/>
              </a:rPr>
              <a:t>Федеральный закон от 17.07.2009 №172-ФЗ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«Об антикоррупционной экспертизе нормативных правовых актов и проектов нормативных правовых актов»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7"/>
              </a:rPr>
              <a:t>Федеральный закон от 03.12.2012 № 230-ФЗ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 контроле за соответствием расходов лиц, замещающих государственные должности, и иных лиц их доходам»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8"/>
              </a:rPr>
              <a:t>Федеральный закон от 07.05.2013 №79-ФЗ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"О запрете отдельным категориям лиц открывать и иметь счета (вклады), хранить наличные денежные средства и ценности в иностранных банках расположенных за пределами территории Российской Федерации, владеть и (или) пользоваться иностранными финансовыми инструментами"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8"/>
              </a:rPr>
              <a:t>Федеральный закон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8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8"/>
              </a:rPr>
              <a:t>от 05.10.2015 № 285-ФЗ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8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«О внесении изменений в отдельные законодательные акты Российской Федерации в части установления обязанности лиц, замещающих государственные должности, и иных лиц сообщать о возникновении личной заинтересованности, которая приводит или может привести к конфликту интересов, и принимать меры по предотвращению или урегулированию конфликта интересов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9"/>
              </a:rPr>
              <a:t>Федеральный закон от 03.04.2017 № 64-ФЗ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 внесении изменений в отдельные законодательные акты Российской Федерации в целях совершенствования государственной политики в области противодействия коррупции»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10"/>
              </a:rPr>
              <a:t>Федеральный закон от 01.07.2017 N 132-ФЗ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 внесении изменений в отдельные законодательные акты Российской Федерации в части размещения в государственной информационной системе в области государственной службы сведений о применении взыскания в виде увольнения в связи с утратой доверия за совершение коррупционных правонарушений»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11"/>
              </a:rPr>
              <a:t>Федеральный закон от 03.08.2018 № 307-ФЗ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 внесении изменений в отдельные законодательные акты Российской Федерации в целях совершенствования контроля за соблюдением законодательства Российской Федерации о противодействии коррупции»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Сайты образовательных учреждений: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edu.tatar.ru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TS-96-53\Desktop\Безымянный1.png"/>
          <p:cNvPicPr>
            <a:picLocks noChangeAspect="1" noChangeArrowheads="1"/>
          </p:cNvPicPr>
          <p:nvPr/>
        </p:nvPicPr>
        <p:blipFill>
          <a:blip r:embed="rId3" cstate="print"/>
          <a:srcRect l="15596" t="14679" r="14679" b="11927"/>
          <a:stretch>
            <a:fillRect/>
          </a:stretch>
        </p:blipFill>
        <p:spPr bwMode="auto">
          <a:xfrm>
            <a:off x="714348" y="1571612"/>
            <a:ext cx="7500990" cy="4934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Конфликт интересов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721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Под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конфликтом интересов в настоящем Федеральном законе понимается ситуация, при которой личная заинтересованность (прямая или косвенная) лица, замещающего должность, замещение которой предусматривает обязанность принимать меры по предотвращению и урегулированию конфликта интересов, влияет или может повлиять на надлежащее, объективное и беспристрастное исполнение им должностных (служебных) обязанностей (осуществление полномочий).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Близкие родственники при конфликте интересов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85720" y="1500174"/>
            <a:ext cx="8643998" cy="535782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700" dirty="0">
                <a:latin typeface="Times New Roman" pitchFamily="18" charset="0"/>
                <a:cs typeface="Times New Roman" pitchFamily="18" charset="0"/>
                <a:hlinkClick r:id="rId3"/>
              </a:rPr>
              <a:t>части 1</a:t>
            </a:r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 настоящей статьи под личной заинтересованностью понимается возможность получения доходов в виде денег, иного имущества, в том числе имущественных прав, услуг имущественного характера, результатов выполненных работ или каких-либо выгод (преимуществ) лицом, указанным в </a:t>
            </a:r>
            <a:r>
              <a:rPr lang="ru-RU" sz="4700" dirty="0">
                <a:latin typeface="Times New Roman" pitchFamily="18" charset="0"/>
                <a:cs typeface="Times New Roman" pitchFamily="18" charset="0"/>
                <a:hlinkClick r:id="rId3"/>
              </a:rPr>
              <a:t>части 1</a:t>
            </a:r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 настоящей статьи, и (или) состоящими с ним в близком родстве или свойстве лицами </a:t>
            </a:r>
            <a:r>
              <a:rPr lang="ru-RU" sz="47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(родителями, супругами, детьми, братьями, сестрами, а также братьями, сестрами, родителями, детьми супругов и супругами детей)</a:t>
            </a:r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, гражданами или организациями, с которыми лицо, указанное в </a:t>
            </a:r>
            <a:r>
              <a:rPr lang="ru-RU" sz="4700" dirty="0">
                <a:latin typeface="Times New Roman" pitchFamily="18" charset="0"/>
                <a:cs typeface="Times New Roman" pitchFamily="18" charset="0"/>
                <a:hlinkClick r:id="rId3"/>
              </a:rPr>
              <a:t>части 1</a:t>
            </a:r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 настоящей статьи, и (или) лица, состоящие с ним в близком родстве или свойстве, связаны имущественными, корпоративными или иными близкими отношениями.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7161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Основные конфликты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интересов руководителей ОУ и педагогических работников 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282" y="1643050"/>
            <a:ext cx="8786874" cy="500066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Прием на работу лиц состоящих в близком родстве (родители, супруги, дети, братья, сестры, а также братья, сестры, родители, дети супругов и супруги детей).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репетиторством со своими учениками. Возможно занижение оценок, для занятия дополнительно репетиторством или завышение оценок, после занятия репетиторством, что не соответствует реальным знаниям ребенка, которые выявляются при ОГЭ и ЕГЭ.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Недостоверная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информация при сдаче декларации 2-НДФЛ.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S-96-53\Desktop\white-bokeh-background-in-bright-style_1048-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9911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Последствия выявления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конфликта интересов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158" y="1643050"/>
            <a:ext cx="8572560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выявлении конфликта интересов в соответствии со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статьей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13.1.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3"/>
              </a:rPr>
              <a:t>Федерального закона от 25.12.2008 №273-ФЗ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«О противодействии коррупции» следует увольнение (освобождение от должности) лиц, замещающих государственные должности Российской Федерации, государственные должности субъектов Российской Федерации, муниципальные должности, в связи с утратой доверия.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297</Words>
  <Application>Microsoft Office PowerPoint</Application>
  <PresentationFormat>Экран (4:3)</PresentationFormat>
  <Paragraphs>58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казенное учреждение «Управление образования» исполнительного комитета муниципального образования «Лениногорский муниципальный район» Республики Татарстан</vt:lpstr>
      <vt:lpstr>Антикоррупция</vt:lpstr>
      <vt:lpstr>Сайт департамента рособрнадзора obrnadzor.gov.ru</vt:lpstr>
      <vt:lpstr>Федеральные законы</vt:lpstr>
      <vt:lpstr>Сайты образовательных учреждений: edu.tatar.ru</vt:lpstr>
      <vt:lpstr>Конфликт интересов</vt:lpstr>
      <vt:lpstr>Близкие родственники при конфликте интересов</vt:lpstr>
      <vt:lpstr>Основные конфликты интересов руководителей ОУ и педагогических работников </vt:lpstr>
      <vt:lpstr>Последствия выявления конфликта интересов</vt:lpstr>
      <vt:lpstr>Комиссия по соблюдению требований к служебному поведению и урегулированию конфликта интересов</vt:lpstr>
      <vt:lpstr>Формы и бланки, заполняемые в рамках реализации законодательства о противодействии коррупции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TS-96-53</dc:creator>
  <cp:lastModifiedBy>Юрий</cp:lastModifiedBy>
  <cp:revision>26</cp:revision>
  <dcterms:created xsi:type="dcterms:W3CDTF">2019-04-10T18:10:13Z</dcterms:created>
  <dcterms:modified xsi:type="dcterms:W3CDTF">2019-04-19T12:31:28Z</dcterms:modified>
</cp:coreProperties>
</file>