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87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736F0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1" i="1">
                <a:solidFill>
                  <a:srgbClr val="55543C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736F0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736F0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6220" y="868426"/>
            <a:ext cx="9935845" cy="2004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736F0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96033" y="1357325"/>
            <a:ext cx="8549640" cy="16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1">
                <a:solidFill>
                  <a:srgbClr val="55543C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0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21.png"/><Relationship Id="rId10" Type="http://schemas.openxmlformats.org/officeDocument/2006/relationships/image" Target="../media/image106.png"/><Relationship Id="rId4" Type="http://schemas.openxmlformats.org/officeDocument/2006/relationships/image" Target="../media/image101.png"/><Relationship Id="rId9" Type="http://schemas.openxmlformats.org/officeDocument/2006/relationships/image" Target="../media/image10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8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5" Type="http://schemas.openxmlformats.org/officeDocument/2006/relationships/image" Target="../media/image49.png"/><Relationship Id="rId10" Type="http://schemas.openxmlformats.org/officeDocument/2006/relationships/image" Target="../media/image19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Relationship Id="rId1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2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55.png"/><Relationship Id="rId10" Type="http://schemas.openxmlformats.org/officeDocument/2006/relationships/image" Target="../media/image59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21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7.png"/><Relationship Id="rId7" Type="http://schemas.openxmlformats.org/officeDocument/2006/relationships/image" Target="../media/image2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3.png"/><Relationship Id="rId5" Type="http://schemas.openxmlformats.org/officeDocument/2006/relationships/image" Target="../media/image19.png"/><Relationship Id="rId10" Type="http://schemas.openxmlformats.org/officeDocument/2006/relationships/image" Target="../media/image82.png"/><Relationship Id="rId4" Type="http://schemas.openxmlformats.org/officeDocument/2006/relationships/image" Target="../media/image78.png"/><Relationship Id="rId9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6263639"/>
            <a:ext cx="11894820" cy="59435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8204" y="105155"/>
            <a:ext cx="11998960" cy="6137910"/>
            <a:chOff x="108204" y="105155"/>
            <a:chExt cx="11998960" cy="61379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204" y="105155"/>
              <a:ext cx="11894820" cy="5943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68012" y="629157"/>
              <a:ext cx="7439152" cy="48021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8671" y="5138927"/>
              <a:ext cx="5404866" cy="73837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1563" y="5504688"/>
              <a:ext cx="1250442" cy="73837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7948" y="5504688"/>
              <a:ext cx="592073" cy="73837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35964" y="5504688"/>
              <a:ext cx="6497574" cy="73837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42036" y="5262498"/>
            <a:ext cx="697293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0723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Виртуальная книжная выставка </a:t>
            </a:r>
            <a:r>
              <a:rPr sz="2400" b="1" spc="-66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683818"/>
                </a:solidFill>
                <a:latin typeface="Century Gothic"/>
                <a:cs typeface="Century Gothic"/>
              </a:rPr>
              <a:t>К</a:t>
            </a:r>
            <a:r>
              <a:rPr sz="24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115-летию</a:t>
            </a:r>
            <a:r>
              <a:rPr sz="2400" b="1" spc="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4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со</a:t>
            </a:r>
            <a:r>
              <a:rPr sz="2400" b="1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683818"/>
                </a:solidFill>
                <a:latin typeface="Century Gothic"/>
                <a:cs typeface="Century Gothic"/>
              </a:rPr>
              <a:t>дня</a:t>
            </a:r>
            <a:r>
              <a:rPr sz="24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 рождения</a:t>
            </a:r>
            <a:r>
              <a:rPr sz="24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683818"/>
                </a:solidFill>
                <a:latin typeface="Century Gothic"/>
                <a:cs typeface="Century Gothic"/>
              </a:rPr>
              <a:t>Д.С. Лихачева</a:t>
            </a:r>
            <a:endParaRPr sz="2400">
              <a:latin typeface="Century Gothic"/>
              <a:cs typeface="Century Gothic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7535" y="1431036"/>
            <a:ext cx="4757420" cy="3180080"/>
            <a:chOff x="97535" y="1431036"/>
            <a:chExt cx="4757420" cy="3180080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535" y="1431036"/>
              <a:ext cx="4757166" cy="317982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3399" y="1805940"/>
              <a:ext cx="4034790" cy="24178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140" y="595883"/>
            <a:ext cx="2740914" cy="466420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48684" y="562355"/>
            <a:ext cx="7581138" cy="44767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00803" y="863930"/>
            <a:ext cx="668020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Письма</a:t>
            </a:r>
            <a:r>
              <a:rPr spc="-170" dirty="0"/>
              <a:t> </a:t>
            </a:r>
            <a:r>
              <a:rPr spc="-5" dirty="0"/>
              <a:t>о</a:t>
            </a:r>
            <a:r>
              <a:rPr spc="-190" dirty="0"/>
              <a:t> </a:t>
            </a:r>
            <a:r>
              <a:rPr spc="-10" dirty="0"/>
              <a:t>добром</a:t>
            </a:r>
            <a:r>
              <a:rPr spc="-85" dirty="0"/>
              <a:t> </a:t>
            </a:r>
            <a:r>
              <a:rPr spc="-5" dirty="0"/>
              <a:t>и</a:t>
            </a:r>
            <a:r>
              <a:rPr spc="-155" dirty="0"/>
              <a:t> </a:t>
            </a:r>
            <a:r>
              <a:rPr spc="-5" dirty="0"/>
              <a:t>прекрасном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298696" y="1632585"/>
            <a:ext cx="6878955" cy="2764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985" marR="118110" indent="5638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Это оформленные в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виде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коротких писем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размышления</a:t>
            </a:r>
            <a:r>
              <a:rPr sz="2000" spc="-4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мудрого человека</a:t>
            </a:r>
            <a:r>
              <a:rPr sz="2000" spc="-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 необходимости</a:t>
            </a:r>
            <a:endParaRPr sz="20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саморазвития,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формировании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правильной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системы</a:t>
            </a:r>
            <a:endParaRPr sz="2000">
              <a:latin typeface="Century Gothic"/>
              <a:cs typeface="Century Gothic"/>
            </a:endParaRPr>
          </a:p>
          <a:p>
            <a:pPr marL="381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ценностей,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воспитании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себе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любви</a:t>
            </a:r>
            <a:endParaRPr sz="2000">
              <a:latin typeface="Century Gothic"/>
              <a:cs typeface="Century Gothic"/>
            </a:endParaRPr>
          </a:p>
          <a:p>
            <a:pPr marL="45720" marR="3937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 людям,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понимания, сочувствия,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смелости и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умения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отстаивать свою точку зрения.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“Письма…”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будут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полезны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всем,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кто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хочет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научиться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делать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верный</a:t>
            </a:r>
            <a:endParaRPr sz="2000">
              <a:latin typeface="Century Gothic"/>
              <a:cs typeface="Century Gothic"/>
            </a:endParaRPr>
          </a:p>
          <a:p>
            <a:pPr marL="1905" algn="ctr">
              <a:lnSpc>
                <a:spcPts val="2375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выбор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 самых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сложных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ситуациях,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ладить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</a:t>
            </a:r>
            <a:r>
              <a:rPr sz="2000" spc="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людьми</a:t>
            </a:r>
            <a:endParaRPr sz="2000">
              <a:latin typeface="Century Gothic"/>
              <a:cs typeface="Century Gothic"/>
            </a:endParaRPr>
          </a:p>
          <a:p>
            <a:pPr marL="4445" algn="ctr">
              <a:lnSpc>
                <a:spcPts val="2375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получать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от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жизни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большое</a:t>
            </a:r>
            <a:r>
              <a:rPr sz="2000" spc="-4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удовольствие.</a:t>
            </a:r>
            <a:endParaRPr sz="2000">
              <a:latin typeface="Century Gothic"/>
              <a:cs typeface="Century Gothic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62583" y="5567171"/>
            <a:ext cx="10056495" cy="1017269"/>
            <a:chOff x="862583" y="5567171"/>
            <a:chExt cx="10056495" cy="1017269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2583" y="5567171"/>
              <a:ext cx="2515362" cy="67894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50463" y="5577839"/>
              <a:ext cx="1631441" cy="67894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54424" y="5577839"/>
              <a:ext cx="3266694" cy="6789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93636" y="5567171"/>
              <a:ext cx="2721102" cy="6789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87255" y="5567171"/>
              <a:ext cx="567690" cy="6789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505188" y="5567171"/>
              <a:ext cx="1296161" cy="6789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73867" y="5567171"/>
              <a:ext cx="544829" cy="6789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2583" y="5905499"/>
              <a:ext cx="1945386" cy="6789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80487" y="5905499"/>
              <a:ext cx="587501" cy="67894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40507" y="5905499"/>
              <a:ext cx="2378201" cy="6789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91227" y="5905499"/>
              <a:ext cx="567689" cy="67894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09160" y="5905499"/>
              <a:ext cx="1232153" cy="678942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065072" y="5683097"/>
            <a:ext cx="9655175" cy="69850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70"/>
              </a:spcBef>
            </a:pP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Лихачев,</a:t>
            </a:r>
            <a:r>
              <a:rPr sz="2200" b="1" spc="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С. </a:t>
            </a:r>
            <a:r>
              <a:rPr sz="2200" b="1" spc="-385" dirty="0">
                <a:solidFill>
                  <a:srgbClr val="683818"/>
                </a:solidFill>
                <a:latin typeface="Verdana"/>
                <a:cs typeface="Verdana"/>
              </a:rPr>
              <a:t>Письма</a:t>
            </a:r>
            <a:r>
              <a:rPr sz="2200" b="1" spc="-185" dirty="0">
                <a:solidFill>
                  <a:srgbClr val="683818"/>
                </a:solidFill>
                <a:latin typeface="Verdana"/>
                <a:cs typeface="Verdana"/>
              </a:rPr>
              <a:t> </a:t>
            </a:r>
            <a:r>
              <a:rPr sz="2200" b="1" spc="-335" dirty="0">
                <a:solidFill>
                  <a:srgbClr val="683818"/>
                </a:solidFill>
                <a:latin typeface="Verdana"/>
                <a:cs typeface="Verdana"/>
              </a:rPr>
              <a:t>о</a:t>
            </a:r>
            <a:r>
              <a:rPr sz="2200" b="1" spc="-190" dirty="0">
                <a:solidFill>
                  <a:srgbClr val="683818"/>
                </a:solidFill>
                <a:latin typeface="Verdana"/>
                <a:cs typeface="Verdana"/>
              </a:rPr>
              <a:t> </a:t>
            </a:r>
            <a:r>
              <a:rPr sz="2200" b="1" spc="-340" dirty="0">
                <a:solidFill>
                  <a:srgbClr val="683818"/>
                </a:solidFill>
                <a:latin typeface="Verdana"/>
                <a:cs typeface="Verdana"/>
              </a:rPr>
              <a:t>добром</a:t>
            </a:r>
            <a:r>
              <a:rPr sz="2200" b="1" spc="-150" dirty="0">
                <a:solidFill>
                  <a:srgbClr val="683818"/>
                </a:solidFill>
                <a:latin typeface="Verdana"/>
                <a:cs typeface="Verdana"/>
              </a:rPr>
              <a:t> </a:t>
            </a:r>
            <a:r>
              <a:rPr sz="2200" b="1" spc="-390" dirty="0">
                <a:solidFill>
                  <a:srgbClr val="683818"/>
                </a:solidFill>
                <a:latin typeface="Verdana"/>
                <a:cs typeface="Verdana"/>
              </a:rPr>
              <a:t>и</a:t>
            </a:r>
            <a:r>
              <a:rPr sz="2200" b="1" spc="-185" dirty="0">
                <a:solidFill>
                  <a:srgbClr val="683818"/>
                </a:solidFill>
                <a:latin typeface="Verdana"/>
                <a:cs typeface="Verdana"/>
              </a:rPr>
              <a:t> </a:t>
            </a:r>
            <a:r>
              <a:rPr sz="2200" b="1" spc="-365" dirty="0">
                <a:solidFill>
                  <a:srgbClr val="683818"/>
                </a:solidFill>
                <a:latin typeface="Verdana"/>
                <a:cs typeface="Verdana"/>
              </a:rPr>
              <a:t>прекрасном.</a:t>
            </a:r>
            <a:r>
              <a:rPr sz="2200" b="1" spc="-305" dirty="0">
                <a:solidFill>
                  <a:srgbClr val="683818"/>
                </a:solidFill>
                <a:latin typeface="Verdana"/>
                <a:cs typeface="Verdana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/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Лихачев.</a:t>
            </a:r>
            <a:r>
              <a:rPr sz="2200" b="1" spc="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–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Санкт- </a:t>
            </a:r>
            <a:r>
              <a:rPr sz="2200" b="1" spc="-60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Петербург:</a:t>
            </a:r>
            <a:r>
              <a:rPr sz="2200" b="1" spc="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Азбука,</a:t>
            </a:r>
            <a:r>
              <a:rPr sz="2200" b="1" spc="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2015.</a:t>
            </a:r>
            <a:r>
              <a:rPr sz="2200" b="1" spc="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–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158</a:t>
            </a:r>
            <a:r>
              <a:rPr sz="2200" b="1" spc="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endParaRPr sz="2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427" y="824483"/>
            <a:ext cx="10627614" cy="506501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0795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“Каждый </a:t>
            </a:r>
            <a:r>
              <a:rPr dirty="0"/>
              <a:t>человек </a:t>
            </a:r>
            <a:r>
              <a:rPr spc="-5" dirty="0"/>
              <a:t>обязан </a:t>
            </a:r>
            <a:r>
              <a:rPr dirty="0"/>
              <a:t>(я подчеркиваю – </a:t>
            </a:r>
            <a:r>
              <a:rPr spc="-5" dirty="0"/>
              <a:t>обязан) </a:t>
            </a:r>
            <a:r>
              <a:rPr dirty="0"/>
              <a:t> </a:t>
            </a:r>
            <a:r>
              <a:rPr i="1" spc="-5" dirty="0"/>
              <a:t>заботиться</a:t>
            </a:r>
            <a:r>
              <a:rPr i="1" spc="-35" dirty="0"/>
              <a:t> </a:t>
            </a:r>
            <a:r>
              <a:rPr i="1" dirty="0"/>
              <a:t>о</a:t>
            </a:r>
            <a:r>
              <a:rPr i="1" spc="-15" dirty="0"/>
              <a:t> </a:t>
            </a:r>
            <a:r>
              <a:rPr i="1" spc="-5" dirty="0"/>
              <a:t>своем</a:t>
            </a:r>
            <a:r>
              <a:rPr i="1" spc="-10" dirty="0"/>
              <a:t> </a:t>
            </a:r>
            <a:r>
              <a:rPr i="1" spc="-5" dirty="0"/>
              <a:t>интеллектуальном</a:t>
            </a:r>
            <a:r>
              <a:rPr i="1" spc="-55" dirty="0"/>
              <a:t> </a:t>
            </a:r>
            <a:r>
              <a:rPr i="1" spc="-5" dirty="0"/>
              <a:t>развитии.</a:t>
            </a:r>
          </a:p>
          <a:p>
            <a:pPr marL="721360" marR="708660" indent="223520">
              <a:lnSpc>
                <a:spcPct val="100000"/>
              </a:lnSpc>
              <a:spcBef>
                <a:spcPts val="5"/>
              </a:spcBef>
            </a:pPr>
            <a:r>
              <a:rPr dirty="0"/>
              <a:t>Это</a:t>
            </a:r>
            <a:r>
              <a:rPr spc="150" dirty="0"/>
              <a:t> </a:t>
            </a:r>
            <a:r>
              <a:rPr dirty="0"/>
              <a:t>его</a:t>
            </a:r>
            <a:r>
              <a:rPr spc="145" dirty="0"/>
              <a:t> </a:t>
            </a:r>
            <a:r>
              <a:rPr spc="-5" dirty="0"/>
              <a:t>обязанность</a:t>
            </a:r>
            <a:r>
              <a:rPr spc="130" dirty="0"/>
              <a:t> </a:t>
            </a:r>
            <a:r>
              <a:rPr dirty="0"/>
              <a:t>перед</a:t>
            </a:r>
            <a:r>
              <a:rPr spc="155" dirty="0"/>
              <a:t> </a:t>
            </a:r>
            <a:r>
              <a:rPr spc="-5" dirty="0"/>
              <a:t>обществом, </a:t>
            </a:r>
            <a:r>
              <a:rPr dirty="0"/>
              <a:t> </a:t>
            </a:r>
            <a:r>
              <a:rPr i="1" dirty="0"/>
              <a:t>в</a:t>
            </a:r>
            <a:r>
              <a:rPr i="1" spc="-10" dirty="0"/>
              <a:t> котором</a:t>
            </a:r>
            <a:r>
              <a:rPr i="1" spc="10" dirty="0"/>
              <a:t> </a:t>
            </a:r>
            <a:r>
              <a:rPr i="1" dirty="0"/>
              <a:t>он</a:t>
            </a:r>
            <a:r>
              <a:rPr i="1" spc="-15" dirty="0"/>
              <a:t> </a:t>
            </a:r>
            <a:r>
              <a:rPr i="1" spc="-5" dirty="0"/>
              <a:t>живет,</a:t>
            </a:r>
            <a:r>
              <a:rPr i="1" spc="10" dirty="0"/>
              <a:t> </a:t>
            </a:r>
            <a:r>
              <a:rPr i="1" dirty="0"/>
              <a:t>и</a:t>
            </a:r>
            <a:r>
              <a:rPr i="1" spc="5" dirty="0"/>
              <a:t> </a:t>
            </a:r>
            <a:r>
              <a:rPr i="1" dirty="0"/>
              <a:t>перед</a:t>
            </a:r>
            <a:r>
              <a:rPr i="1" spc="-20" dirty="0"/>
              <a:t> </a:t>
            </a:r>
            <a:r>
              <a:rPr i="1" dirty="0"/>
              <a:t>самим</a:t>
            </a:r>
            <a:r>
              <a:rPr i="1" spc="-20" dirty="0"/>
              <a:t> </a:t>
            </a:r>
            <a:r>
              <a:rPr i="1" spc="-10" dirty="0"/>
              <a:t>собой.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98498" y="2943225"/>
            <a:ext cx="9352915" cy="2374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13410" algn="ctr">
              <a:lnSpc>
                <a:spcPct val="100000"/>
              </a:lnSpc>
              <a:spcBef>
                <a:spcPts val="105"/>
              </a:spcBef>
            </a:pP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Основной </a:t>
            </a:r>
            <a:r>
              <a:rPr sz="2600" b="1" i="1" spc="-10" dirty="0">
                <a:solidFill>
                  <a:srgbClr val="55543C"/>
                </a:solidFill>
                <a:latin typeface="Constantia"/>
                <a:cs typeface="Constantia"/>
              </a:rPr>
              <a:t>(но, разумеется,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не 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единственный) </a:t>
            </a:r>
            <a:r>
              <a:rPr sz="2600" b="1" i="1" spc="-10" dirty="0">
                <a:solidFill>
                  <a:srgbClr val="55543C"/>
                </a:solidFill>
                <a:latin typeface="Constantia"/>
                <a:cs typeface="Constantia"/>
              </a:rPr>
              <a:t>способ </a:t>
            </a:r>
            <a:r>
              <a:rPr sz="2600" b="1" i="1" spc="-58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своего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10" dirty="0">
                <a:solidFill>
                  <a:srgbClr val="55543C"/>
                </a:solidFill>
                <a:latin typeface="Constantia"/>
                <a:cs typeface="Constantia"/>
              </a:rPr>
              <a:t>интеллектуального</a:t>
            </a:r>
            <a:r>
              <a:rPr sz="2600" b="1" i="1" spc="-4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развития</a:t>
            </a:r>
            <a:r>
              <a:rPr sz="2600" b="1" i="1" spc="2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–</a:t>
            </a:r>
            <a:r>
              <a:rPr sz="2600" b="1" i="1" spc="1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чтение.</a:t>
            </a:r>
            <a:endParaRPr sz="2600">
              <a:latin typeface="Constantia"/>
              <a:cs typeface="Constantia"/>
            </a:endParaRPr>
          </a:p>
          <a:p>
            <a:pPr marR="598170" algn="ctr">
              <a:lnSpc>
                <a:spcPct val="100000"/>
              </a:lnSpc>
            </a:pP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Чтение</a:t>
            </a:r>
            <a:r>
              <a:rPr sz="2600" b="1" i="1" spc="-2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не</a:t>
            </a:r>
            <a:r>
              <a:rPr sz="2600" b="1" i="1" spc="-2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должно</a:t>
            </a:r>
            <a:r>
              <a:rPr sz="2600" b="1" i="1" spc="-2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быть</a:t>
            </a:r>
            <a:r>
              <a:rPr sz="2600" b="1" i="1" spc="-1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случайным.</a:t>
            </a:r>
            <a:endParaRPr sz="2600">
              <a:latin typeface="Constantia"/>
              <a:cs typeface="Constantia"/>
            </a:endParaRPr>
          </a:p>
          <a:p>
            <a:pPr marR="598805" algn="ctr">
              <a:lnSpc>
                <a:spcPct val="100000"/>
              </a:lnSpc>
            </a:pP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Это</a:t>
            </a:r>
            <a:r>
              <a:rPr sz="2600" b="1" i="1" spc="-3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огромный</a:t>
            </a:r>
            <a:r>
              <a:rPr sz="2600" b="1" i="1" spc="-1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50" dirty="0">
                <a:solidFill>
                  <a:srgbClr val="55543C"/>
                </a:solidFill>
                <a:latin typeface="Constantia"/>
                <a:cs typeface="Constantia"/>
              </a:rPr>
              <a:t>расход…”</a:t>
            </a:r>
            <a:endParaRPr sz="26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50">
              <a:latin typeface="Constantia"/>
              <a:cs typeface="Constantia"/>
            </a:endParaRPr>
          </a:p>
          <a:p>
            <a:pPr marL="2344420">
              <a:lnSpc>
                <a:spcPct val="100000"/>
              </a:lnSpc>
            </a:pPr>
            <a:r>
              <a:rPr sz="2400" b="1" spc="-5" dirty="0">
                <a:solidFill>
                  <a:srgbClr val="55543C"/>
                </a:solidFill>
                <a:latin typeface="Constantia"/>
                <a:cs typeface="Constantia"/>
              </a:rPr>
              <a:t>“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Письма</a:t>
            </a:r>
            <a:r>
              <a:rPr sz="2400" b="1" spc="-11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о</a:t>
            </a:r>
            <a:r>
              <a:rPr sz="2400" b="1" spc="-14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spc="-30" dirty="0">
                <a:solidFill>
                  <a:srgbClr val="55543C"/>
                </a:solidFill>
                <a:latin typeface="Constantia"/>
                <a:cs typeface="Constantia"/>
              </a:rPr>
              <a:t>д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обром</a:t>
            </a:r>
            <a:r>
              <a:rPr sz="2400" b="1" spc="-6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и</a:t>
            </a:r>
            <a:r>
              <a:rPr sz="2400" b="1" spc="-8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прекрасн</a:t>
            </a:r>
            <a:r>
              <a:rPr sz="2400" b="1" spc="5" dirty="0">
                <a:solidFill>
                  <a:srgbClr val="55543C"/>
                </a:solidFill>
                <a:latin typeface="Constantia"/>
                <a:cs typeface="Constantia"/>
              </a:rPr>
              <a:t>о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м”</a:t>
            </a:r>
            <a:r>
              <a:rPr sz="2400" b="1" spc="-10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Д.</a:t>
            </a:r>
            <a:r>
              <a:rPr sz="2400" b="1" spc="-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С.</a:t>
            </a:r>
            <a:r>
              <a:rPr sz="2400" b="1" spc="-8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55543C"/>
                </a:solidFill>
                <a:latin typeface="Constantia"/>
                <a:cs typeface="Constantia"/>
              </a:rPr>
              <a:t>Ли</a:t>
            </a:r>
            <a:r>
              <a:rPr sz="2400" b="1" spc="-15" dirty="0">
                <a:solidFill>
                  <a:srgbClr val="55543C"/>
                </a:solidFill>
                <a:latin typeface="Constantia"/>
                <a:cs typeface="Constantia"/>
              </a:rPr>
              <a:t>х</a:t>
            </a:r>
            <a:r>
              <a:rPr sz="2400" b="1" spc="-100" dirty="0">
                <a:solidFill>
                  <a:srgbClr val="55543C"/>
                </a:solidFill>
                <a:latin typeface="Constantia"/>
                <a:cs typeface="Constantia"/>
              </a:rPr>
              <a:t>а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чев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3816" y="678180"/>
            <a:ext cx="2774442" cy="47845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6447" y="580644"/>
            <a:ext cx="6735318" cy="498729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801359" y="663702"/>
            <a:ext cx="38246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0" dirty="0"/>
              <a:t>Русская</a:t>
            </a:r>
            <a:r>
              <a:rPr sz="3600" spc="-150" dirty="0"/>
              <a:t> </a:t>
            </a:r>
            <a:r>
              <a:rPr sz="3600" spc="-55" dirty="0"/>
              <a:t>культура</a:t>
            </a:r>
            <a:endParaRPr sz="3600"/>
          </a:p>
        </p:txBody>
      </p:sp>
      <p:grpSp>
        <p:nvGrpSpPr>
          <p:cNvPr id="5" name="object 5"/>
          <p:cNvGrpSpPr/>
          <p:nvPr/>
        </p:nvGrpSpPr>
        <p:grpSpPr>
          <a:xfrm>
            <a:off x="934211" y="5655564"/>
            <a:ext cx="10115550" cy="1014730"/>
            <a:chOff x="934211" y="5655564"/>
            <a:chExt cx="10115550" cy="101473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4211" y="5655564"/>
              <a:ext cx="7332726" cy="6789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39455" y="5655564"/>
              <a:ext cx="544829" cy="67894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34528" y="5655564"/>
              <a:ext cx="1296162" cy="67894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3207" y="5655564"/>
              <a:ext cx="544829" cy="6789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20555" y="5655564"/>
              <a:ext cx="2029205" cy="6789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4211" y="5990844"/>
              <a:ext cx="582930" cy="6789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9659" y="5990844"/>
              <a:ext cx="1942338" cy="6789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04516" y="5990844"/>
              <a:ext cx="544830" cy="6789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21863" y="5990844"/>
              <a:ext cx="1963674" cy="6789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58055" y="5990844"/>
              <a:ext cx="544829" cy="67894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53127" y="5990844"/>
              <a:ext cx="977646" cy="6789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03291" y="5990844"/>
              <a:ext cx="683513" cy="67894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136700" y="1311097"/>
            <a:ext cx="9632950" cy="5156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22979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Эта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книга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-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посмертное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издание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очерков</a:t>
            </a:r>
            <a:endParaRPr sz="2000">
              <a:latin typeface="Century Gothic"/>
              <a:cs typeface="Century Gothic"/>
            </a:endParaRPr>
          </a:p>
          <a:p>
            <a:pPr marL="3521075" algn="ctr">
              <a:lnSpc>
                <a:spcPct val="100000"/>
              </a:lnSpc>
            </a:pP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Лихачева,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написанных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им в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разное</a:t>
            </a:r>
            <a:endParaRPr sz="2000">
              <a:latin typeface="Century Gothic"/>
              <a:cs typeface="Century Gothic"/>
            </a:endParaRPr>
          </a:p>
          <a:p>
            <a:pPr marL="3655695" marR="12446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время и по разным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поводам,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является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итогом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всестороннего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изучения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тысячелетней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русской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культуры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 ее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историософского</a:t>
            </a:r>
            <a:endParaRPr sz="2000">
              <a:latin typeface="Century Gothic"/>
              <a:cs typeface="Century Gothic"/>
            </a:endParaRPr>
          </a:p>
          <a:p>
            <a:pPr marL="3522345" algn="ctr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осмысления.</a:t>
            </a:r>
            <a:r>
              <a:rPr sz="2000" spc="-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Академик</a:t>
            </a:r>
            <a:r>
              <a:rPr sz="2000" spc="-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отстаивает</a:t>
            </a:r>
            <a:endParaRPr sz="2000">
              <a:latin typeface="Century Gothic"/>
              <a:cs typeface="Century Gothic"/>
            </a:endParaRPr>
          </a:p>
          <a:p>
            <a:pPr marL="352044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гуманистическую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концепцию</a:t>
            </a:r>
            <a:r>
              <a:rPr sz="2000" spc="-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единого</a:t>
            </a:r>
            <a:endParaRPr sz="2000">
              <a:latin typeface="Century Gothic"/>
              <a:cs typeface="Century Gothic"/>
            </a:endParaRPr>
          </a:p>
          <a:p>
            <a:pPr marL="3526154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культурного</a:t>
            </a:r>
            <a:r>
              <a:rPr sz="2000" spc="-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пространства,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обосновывает</a:t>
            </a:r>
            <a:endParaRPr sz="2000">
              <a:latin typeface="Century Gothic"/>
              <a:cs typeface="Century Gothic"/>
            </a:endParaRPr>
          </a:p>
          <a:p>
            <a:pPr marL="3524885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европейскую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ориентацию</a:t>
            </a:r>
            <a:r>
              <a:rPr sz="2000" spc="-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русской</a:t>
            </a:r>
            <a:r>
              <a:rPr sz="2000" spc="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культуры.</a:t>
            </a:r>
            <a:endParaRPr sz="2000">
              <a:latin typeface="Century Gothic"/>
              <a:cs typeface="Century Gothic"/>
            </a:endParaRPr>
          </a:p>
          <a:p>
            <a:pPr marL="3933190" marR="401955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Книга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эта,</a:t>
            </a:r>
            <a:r>
              <a:rPr sz="2000" spc="-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проблемная</a:t>
            </a:r>
            <a:r>
              <a:rPr sz="2000" spc="-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глубоко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личная, </a:t>
            </a:r>
            <a:r>
              <a:rPr sz="2000" spc="-5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подарит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каждому читателю сознание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причастности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великой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культуре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</a:t>
            </a:r>
            <a:endParaRPr sz="2000">
              <a:latin typeface="Century Gothic"/>
              <a:cs typeface="Century Gothic"/>
            </a:endParaRPr>
          </a:p>
          <a:p>
            <a:pPr marL="3523615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ответственности</a:t>
            </a:r>
            <a:r>
              <a:rPr sz="2000" spc="-5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за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судьбу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России.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Лихачев,</a:t>
            </a:r>
            <a:r>
              <a:rPr sz="2200" b="1" spc="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 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С.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Русская</a:t>
            </a:r>
            <a:r>
              <a:rPr sz="2200" b="1" spc="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культура</a:t>
            </a:r>
            <a:r>
              <a:rPr sz="2200" b="1" spc="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/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</a:t>
            </a:r>
            <a:r>
              <a:rPr sz="2200" b="1" spc="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- Санкт-Петербург</a:t>
            </a:r>
            <a:endParaRPr sz="22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:</a:t>
            </a:r>
            <a:r>
              <a:rPr sz="2200" b="1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Искусство-СПб,</a:t>
            </a:r>
            <a:r>
              <a:rPr sz="2200" b="1" spc="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2007.</a:t>
            </a:r>
            <a:r>
              <a:rPr sz="2200" b="1" spc="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-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438</a:t>
            </a:r>
            <a:r>
              <a:rPr sz="2200" b="1" spc="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endParaRPr sz="2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1084" y="591312"/>
            <a:ext cx="4994910" cy="5636895"/>
            <a:chOff x="291084" y="591312"/>
            <a:chExt cx="4994910" cy="56368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292" y="5292852"/>
              <a:ext cx="4226814" cy="9349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1084" y="591312"/>
              <a:ext cx="4994910" cy="478459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90396" y="5456326"/>
            <a:ext cx="383095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55543C"/>
                </a:solidFill>
                <a:latin typeface="Constantia"/>
                <a:cs typeface="Constantia"/>
              </a:rPr>
              <a:t>Д.</a:t>
            </a:r>
            <a:r>
              <a:rPr sz="1800" b="1" spc="-2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1800" b="1" dirty="0">
                <a:solidFill>
                  <a:srgbClr val="55543C"/>
                </a:solidFill>
                <a:latin typeface="Constantia"/>
                <a:cs typeface="Constantia"/>
              </a:rPr>
              <a:t>С.</a:t>
            </a:r>
            <a:r>
              <a:rPr sz="1800" b="1" spc="-10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1800" b="1" spc="-30" dirty="0">
                <a:solidFill>
                  <a:srgbClr val="55543C"/>
                </a:solidFill>
                <a:latin typeface="Constantia"/>
                <a:cs typeface="Constantia"/>
              </a:rPr>
              <a:t>ЛИХАЧЕВ</a:t>
            </a:r>
            <a:endParaRPr sz="18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55543C"/>
                </a:solidFill>
                <a:latin typeface="Constantia"/>
                <a:cs typeface="Constantia"/>
              </a:rPr>
              <a:t>(28</a:t>
            </a:r>
            <a:r>
              <a:rPr sz="1800" b="1" spc="-3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1800" b="1" spc="-15" dirty="0">
                <a:solidFill>
                  <a:srgbClr val="55543C"/>
                </a:solidFill>
                <a:latin typeface="Constantia"/>
                <a:cs typeface="Constantia"/>
              </a:rPr>
              <a:t>ноября</a:t>
            </a:r>
            <a:r>
              <a:rPr sz="1800" b="1" spc="-3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1800" b="1" spc="-5" dirty="0">
                <a:solidFill>
                  <a:srgbClr val="55543C"/>
                </a:solidFill>
                <a:latin typeface="Constantia"/>
                <a:cs typeface="Constantia"/>
              </a:rPr>
              <a:t>1906</a:t>
            </a:r>
            <a:r>
              <a:rPr sz="1800" b="1" spc="-2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1800" b="1" dirty="0">
                <a:solidFill>
                  <a:srgbClr val="55543C"/>
                </a:solidFill>
                <a:latin typeface="Constantia"/>
                <a:cs typeface="Constantia"/>
              </a:rPr>
              <a:t>-</a:t>
            </a:r>
            <a:r>
              <a:rPr sz="1800" b="1" spc="-1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1800" b="1" spc="-5" dirty="0">
                <a:solidFill>
                  <a:srgbClr val="55543C"/>
                </a:solidFill>
                <a:latin typeface="Constantia"/>
                <a:cs typeface="Constantia"/>
              </a:rPr>
              <a:t>30</a:t>
            </a:r>
            <a:r>
              <a:rPr sz="1800" b="1" spc="-5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1800" b="1" spc="-15" dirty="0">
                <a:solidFill>
                  <a:srgbClr val="55543C"/>
                </a:solidFill>
                <a:latin typeface="Constantia"/>
                <a:cs typeface="Constantia"/>
              </a:rPr>
              <a:t>сентября</a:t>
            </a:r>
            <a:r>
              <a:rPr sz="1800" b="1" spc="-3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1800" b="1" spc="-10" dirty="0">
                <a:solidFill>
                  <a:srgbClr val="55543C"/>
                </a:solidFill>
                <a:latin typeface="Constantia"/>
                <a:cs typeface="Constantia"/>
              </a:rPr>
              <a:t>1999)</a:t>
            </a:r>
            <a:endParaRPr sz="1800">
              <a:latin typeface="Constantia"/>
              <a:cs typeface="Constanti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33415" y="544068"/>
            <a:ext cx="6503670" cy="5522213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602985" y="975105"/>
            <a:ext cx="57658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CF7033"/>
                </a:solidFill>
              </a:rPr>
              <a:t>Дмитрий</a:t>
            </a:r>
            <a:r>
              <a:rPr sz="3000" spc="-50" dirty="0">
                <a:solidFill>
                  <a:srgbClr val="CF7033"/>
                </a:solidFill>
              </a:rPr>
              <a:t> </a:t>
            </a:r>
            <a:r>
              <a:rPr sz="3000" spc="-35" dirty="0">
                <a:solidFill>
                  <a:srgbClr val="CF7033"/>
                </a:solidFill>
              </a:rPr>
              <a:t>С</a:t>
            </a:r>
            <a:r>
              <a:rPr sz="3000" dirty="0">
                <a:solidFill>
                  <a:srgbClr val="CF7033"/>
                </a:solidFill>
              </a:rPr>
              <a:t>ер</a:t>
            </a:r>
            <a:r>
              <a:rPr sz="3000" spc="-60" dirty="0">
                <a:solidFill>
                  <a:srgbClr val="CF7033"/>
                </a:solidFill>
              </a:rPr>
              <a:t>г</a:t>
            </a:r>
            <a:r>
              <a:rPr sz="3000" dirty="0">
                <a:solidFill>
                  <a:srgbClr val="CF7033"/>
                </a:solidFill>
              </a:rPr>
              <a:t>е</a:t>
            </a:r>
            <a:r>
              <a:rPr sz="3000" spc="-15" dirty="0">
                <a:solidFill>
                  <a:srgbClr val="CF7033"/>
                </a:solidFill>
              </a:rPr>
              <a:t>е</a:t>
            </a:r>
            <a:r>
              <a:rPr sz="3000" spc="-5" dirty="0">
                <a:solidFill>
                  <a:srgbClr val="CF7033"/>
                </a:solidFill>
              </a:rPr>
              <a:t>ви</a:t>
            </a:r>
            <a:r>
              <a:rPr sz="3000" dirty="0">
                <a:solidFill>
                  <a:srgbClr val="CF7033"/>
                </a:solidFill>
              </a:rPr>
              <a:t>ч</a:t>
            </a:r>
            <a:r>
              <a:rPr sz="3000" spc="-180" dirty="0">
                <a:solidFill>
                  <a:srgbClr val="CF7033"/>
                </a:solidFill>
              </a:rPr>
              <a:t> </a:t>
            </a:r>
            <a:r>
              <a:rPr sz="3000" spc="-5" dirty="0">
                <a:solidFill>
                  <a:srgbClr val="CF7033"/>
                </a:solidFill>
              </a:rPr>
              <a:t>Ли</a:t>
            </a:r>
            <a:r>
              <a:rPr sz="3000" spc="-35" dirty="0">
                <a:solidFill>
                  <a:srgbClr val="CF7033"/>
                </a:solidFill>
              </a:rPr>
              <a:t>х</a:t>
            </a:r>
            <a:r>
              <a:rPr sz="3000" spc="-120" dirty="0">
                <a:solidFill>
                  <a:srgbClr val="CF7033"/>
                </a:solidFill>
              </a:rPr>
              <a:t>а</a:t>
            </a:r>
            <a:r>
              <a:rPr sz="3000" dirty="0">
                <a:solidFill>
                  <a:srgbClr val="CF7033"/>
                </a:solidFill>
              </a:rPr>
              <a:t>ч</a:t>
            </a:r>
            <a:r>
              <a:rPr sz="3000" spc="-15" dirty="0">
                <a:solidFill>
                  <a:srgbClr val="CF7033"/>
                </a:solidFill>
              </a:rPr>
              <a:t>е</a:t>
            </a:r>
            <a:r>
              <a:rPr sz="3000" dirty="0">
                <a:solidFill>
                  <a:srgbClr val="CF7033"/>
                </a:solidFill>
              </a:rPr>
              <a:t>в</a:t>
            </a:r>
            <a:r>
              <a:rPr sz="3000" spc="20" dirty="0">
                <a:solidFill>
                  <a:srgbClr val="CF7033"/>
                </a:solidFill>
              </a:rPr>
              <a:t> </a:t>
            </a:r>
            <a:r>
              <a:rPr sz="2600" b="0" spc="425" dirty="0">
                <a:solidFill>
                  <a:srgbClr val="CF7033"/>
                </a:solidFill>
                <a:latin typeface="Arial"/>
                <a:cs typeface="Arial"/>
              </a:rPr>
              <a:t>–</a:t>
            </a:r>
            <a:endParaRPr sz="2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98414" y="1618233"/>
            <a:ext cx="5772150" cy="39897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один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из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великих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людей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ХХ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века.</a:t>
            </a:r>
            <a:endParaRPr sz="2000">
              <a:latin typeface="Century Gothic"/>
              <a:cs typeface="Century Gothic"/>
            </a:endParaRPr>
          </a:p>
          <a:p>
            <a:pPr marL="608330" marR="597535" algn="ctr">
              <a:lnSpc>
                <a:spcPct val="100000"/>
              </a:lnSpc>
            </a:pP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Его научное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наследие чрезвычайно </a:t>
            </a:r>
            <a:r>
              <a:rPr sz="2000" spc="-54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обширно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разнообразно.</a:t>
            </a:r>
            <a:endParaRPr sz="2000">
              <a:latin typeface="Century Gothic"/>
              <a:cs typeface="Century Gothic"/>
            </a:endParaRPr>
          </a:p>
          <a:p>
            <a:pPr marL="797560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Среди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произведений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Лихачева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-</a:t>
            </a:r>
            <a:endParaRPr sz="2000">
              <a:latin typeface="Century Gothic"/>
              <a:cs typeface="Century Gothic"/>
            </a:endParaRPr>
          </a:p>
          <a:p>
            <a:pPr marL="12700" marR="5080" indent="903605">
              <a:lnSpc>
                <a:spcPct val="100000"/>
              </a:lnSpc>
            </a:pP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академические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монографии,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посвященные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различным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аспектам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истории</a:t>
            </a:r>
            <a:endParaRPr sz="2000">
              <a:latin typeface="Century Gothic"/>
              <a:cs typeface="Century Gothic"/>
            </a:endParaRPr>
          </a:p>
          <a:p>
            <a:pPr marL="1905" algn="ctr">
              <a:lnSpc>
                <a:spcPct val="100000"/>
              </a:lnSpc>
            </a:pP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культуры,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от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поэтики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древнерусской</a:t>
            </a:r>
            <a:endParaRPr sz="2000">
              <a:latin typeface="Century Gothic"/>
              <a:cs typeface="Century Gothic"/>
            </a:endParaRPr>
          </a:p>
          <a:p>
            <a:pPr marL="3810" algn="ctr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литературы</a:t>
            </a:r>
            <a:r>
              <a:rPr sz="2000" spc="-4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до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садово-паркового искусства</a:t>
            </a:r>
            <a:endParaRPr sz="2000">
              <a:latin typeface="Century Gothic"/>
              <a:cs typeface="Century Gothic"/>
            </a:endParaRPr>
          </a:p>
          <a:p>
            <a:pPr marL="149860" marR="141605" indent="701040">
              <a:lnSpc>
                <a:spcPct val="100000"/>
              </a:lnSpc>
            </a:pP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XVIII–XIX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веков,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научные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статьи и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публицистические</a:t>
            </a:r>
            <a:r>
              <a:rPr sz="2000" spc="-5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заметки,</a:t>
            </a:r>
            <a:r>
              <a:rPr sz="2000" spc="-7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комментарии </a:t>
            </a:r>
            <a:r>
              <a:rPr sz="2000" spc="-5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различным</a:t>
            </a:r>
            <a:r>
              <a:rPr sz="2000" spc="-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литературным</a:t>
            </a:r>
            <a:r>
              <a:rPr sz="2000" spc="-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памятникам,</a:t>
            </a:r>
            <a:endParaRPr sz="2000">
              <a:latin typeface="Century Gothic"/>
              <a:cs typeface="Century Gothic"/>
            </a:endParaRPr>
          </a:p>
          <a:p>
            <a:pPr marL="1109980" marR="358775" indent="-737870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редакторские</a:t>
            </a:r>
            <a:r>
              <a:rPr sz="2000" spc="-8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предисловия,</a:t>
            </a:r>
            <a:r>
              <a:rPr sz="2000" spc="-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рецензии,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переводы</a:t>
            </a:r>
            <a:r>
              <a:rPr sz="2000" spc="-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многое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другое.</a:t>
            </a:r>
            <a:endParaRPr sz="20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7908" y="757427"/>
            <a:ext cx="2974086" cy="440817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03776" y="531876"/>
            <a:ext cx="7207758" cy="486079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68441" y="677926"/>
            <a:ext cx="467931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4470" marR="189865" algn="ctr">
              <a:lnSpc>
                <a:spcPct val="100000"/>
              </a:lnSpc>
              <a:spcBef>
                <a:spcPts val="100"/>
              </a:spcBef>
            </a:pPr>
            <a:r>
              <a:rPr sz="3000" spc="-15" dirty="0"/>
              <a:t>Историческая</a:t>
            </a:r>
            <a:r>
              <a:rPr sz="3000" spc="-140" dirty="0"/>
              <a:t> </a:t>
            </a:r>
            <a:r>
              <a:rPr sz="3000" spc="-10" dirty="0"/>
              <a:t>поэтика </a:t>
            </a:r>
            <a:r>
              <a:rPr sz="3000" spc="-705" dirty="0"/>
              <a:t> </a:t>
            </a:r>
            <a:r>
              <a:rPr sz="3000" spc="-50" dirty="0"/>
              <a:t>р</a:t>
            </a:r>
            <a:r>
              <a:rPr sz="3000" spc="-75" dirty="0"/>
              <a:t>у</a:t>
            </a:r>
            <a:r>
              <a:rPr sz="3000" spc="-65" dirty="0"/>
              <a:t>с</a:t>
            </a:r>
            <a:r>
              <a:rPr sz="3000" spc="-5" dirty="0"/>
              <a:t>с</a:t>
            </a:r>
            <a:r>
              <a:rPr sz="3000" spc="-80" dirty="0"/>
              <a:t>к</a:t>
            </a:r>
            <a:r>
              <a:rPr sz="3000" dirty="0"/>
              <a:t>ой</a:t>
            </a:r>
            <a:r>
              <a:rPr sz="3000" spc="-170" dirty="0"/>
              <a:t> </a:t>
            </a:r>
            <a:r>
              <a:rPr sz="3000" spc="-5" dirty="0"/>
              <a:t>ли</a:t>
            </a:r>
            <a:r>
              <a:rPr sz="3000" spc="-35" dirty="0"/>
              <a:t>т</a:t>
            </a:r>
            <a:r>
              <a:rPr sz="3000" dirty="0"/>
              <a:t>ер</a:t>
            </a:r>
            <a:r>
              <a:rPr sz="3000" spc="-75" dirty="0"/>
              <a:t>а</a:t>
            </a:r>
            <a:r>
              <a:rPr sz="3000" spc="50" dirty="0"/>
              <a:t>т</a:t>
            </a:r>
            <a:r>
              <a:rPr sz="3000" spc="-5" dirty="0"/>
              <a:t>ур</a:t>
            </a:r>
            <a:r>
              <a:rPr sz="3000" spc="5" dirty="0"/>
              <a:t>ы</a:t>
            </a:r>
            <a:r>
              <a:rPr sz="3000" dirty="0"/>
              <a:t>.</a:t>
            </a:r>
            <a:endParaRPr sz="3000"/>
          </a:p>
          <a:p>
            <a:pPr algn="ctr">
              <a:lnSpc>
                <a:spcPct val="100000"/>
              </a:lnSpc>
            </a:pPr>
            <a:r>
              <a:rPr sz="3000" spc="-5" dirty="0"/>
              <a:t>Смех</a:t>
            </a:r>
            <a:r>
              <a:rPr sz="3000" spc="-140" dirty="0"/>
              <a:t> </a:t>
            </a:r>
            <a:r>
              <a:rPr sz="3000" dirty="0"/>
              <a:t>как</a:t>
            </a:r>
            <a:r>
              <a:rPr sz="3000" spc="-150" dirty="0"/>
              <a:t> </a:t>
            </a:r>
            <a:r>
              <a:rPr sz="3000" spc="-10" dirty="0"/>
              <a:t>мировоззрение</a:t>
            </a:r>
            <a:endParaRPr sz="3000"/>
          </a:p>
        </p:txBody>
      </p:sp>
      <p:grpSp>
        <p:nvGrpSpPr>
          <p:cNvPr id="5" name="object 5"/>
          <p:cNvGrpSpPr/>
          <p:nvPr/>
        </p:nvGrpSpPr>
        <p:grpSpPr>
          <a:xfrm>
            <a:off x="667512" y="5526023"/>
            <a:ext cx="10935970" cy="1014730"/>
            <a:chOff x="667512" y="5526023"/>
            <a:chExt cx="10935970" cy="101473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7512" y="5526023"/>
              <a:ext cx="1770126" cy="67894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10156" y="5526023"/>
              <a:ext cx="3298698" cy="67894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81371" y="5526023"/>
              <a:ext cx="6258306" cy="67894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7512" y="5861303"/>
              <a:ext cx="4930902" cy="6789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70932" y="5861303"/>
              <a:ext cx="567689" cy="6789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88864" y="5861303"/>
              <a:ext cx="1296162" cy="6789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57544" y="5861303"/>
              <a:ext cx="544829" cy="6789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74891" y="5861303"/>
              <a:ext cx="2106930" cy="6789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54340" y="5861303"/>
              <a:ext cx="1604009" cy="6789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230868" y="5861303"/>
              <a:ext cx="1372362" cy="67894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75747" y="5861303"/>
              <a:ext cx="544829" cy="6789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370819" y="5861303"/>
              <a:ext cx="1232153" cy="67894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870000" y="2296795"/>
            <a:ext cx="10535285" cy="40405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90645" marR="344805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Книга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отражает уникальный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взгляд на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историю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генезис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русской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культуры от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первых письменных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свидетельств</a:t>
            </a:r>
            <a:r>
              <a:rPr sz="2000" spc="-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до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наших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дней.</a:t>
            </a:r>
            <a:endParaRPr sz="2000">
              <a:latin typeface="Century Gothic"/>
              <a:cs typeface="Century Gothic"/>
            </a:endParaRPr>
          </a:p>
          <a:p>
            <a:pPr marL="3959225" marR="410845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Масштаб и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перспективы авторской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концепции,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богатство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фактического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материала и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точность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обобщений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придают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ей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особую</a:t>
            </a:r>
            <a:r>
              <a:rPr sz="2000" spc="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ценность.</a:t>
            </a:r>
            <a:endParaRPr sz="2000">
              <a:latin typeface="Century Gothic"/>
              <a:cs typeface="Century Gothic"/>
            </a:endParaRPr>
          </a:p>
          <a:p>
            <a:pPr marL="3997325" marR="44958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“Историческая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поэтика…”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- не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просто научное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исследование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– это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настоящая энциклопедия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русской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духовной</a:t>
            </a:r>
            <a:r>
              <a:rPr sz="2000" spc="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культуры.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785"/>
              </a:spcBef>
            </a:pP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Лихачев,</a:t>
            </a:r>
            <a:r>
              <a:rPr sz="2200" b="1" spc="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200" b="1" spc="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r>
              <a:rPr sz="2200" b="1" spc="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Историческая</a:t>
            </a:r>
            <a:r>
              <a:rPr sz="2200" b="1" spc="6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поэтика</a:t>
            </a:r>
            <a:r>
              <a:rPr sz="2200" b="1" spc="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русской</a:t>
            </a:r>
            <a:r>
              <a:rPr sz="2200" b="1" spc="5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литературы.</a:t>
            </a:r>
            <a:r>
              <a:rPr sz="2200" b="1" spc="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Смех</a:t>
            </a:r>
            <a:r>
              <a:rPr sz="2200" b="1" spc="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как</a:t>
            </a:r>
            <a:endParaRPr sz="22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мировоззрение</a:t>
            </a:r>
            <a:r>
              <a:rPr sz="2200" b="1" spc="6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/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</a:t>
            </a:r>
            <a:r>
              <a:rPr sz="2200" b="1" spc="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–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Санкт-Петербург:</a:t>
            </a:r>
            <a:r>
              <a:rPr sz="2200" b="1" spc="5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Алетейя,</a:t>
            </a:r>
            <a:r>
              <a:rPr sz="2200" b="1" spc="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1997.</a:t>
            </a:r>
            <a:r>
              <a:rPr sz="2200" b="1" spc="6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-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582</a:t>
            </a:r>
            <a:r>
              <a:rPr sz="2200" b="1" spc="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endParaRPr sz="2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2980" y="798576"/>
            <a:ext cx="2992373" cy="45925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1644" y="818388"/>
            <a:ext cx="6604254" cy="45544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15861" y="1072972"/>
            <a:ext cx="31184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Земля</a:t>
            </a:r>
            <a:r>
              <a:rPr sz="3600" spc="-160" dirty="0"/>
              <a:t> </a:t>
            </a:r>
            <a:r>
              <a:rPr sz="3600" spc="-25" dirty="0"/>
              <a:t>родная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5084445" y="1706118"/>
            <a:ext cx="5979795" cy="306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Книга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посвящена вопросам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эстетического,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нравственного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патриотического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воспитания.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На широком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культурно-историческом фоне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Дмитрий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Сергеевич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 раскрывает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непреходящую ценность памятников русской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литературы</a:t>
            </a:r>
            <a:r>
              <a:rPr sz="2000" spc="-4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искусства,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яркие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страницы</a:t>
            </a:r>
            <a:endParaRPr sz="2000">
              <a:latin typeface="Century Gothic"/>
              <a:cs typeface="Century Gothic"/>
            </a:endParaRPr>
          </a:p>
          <a:p>
            <a:pPr marL="254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героического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прошлого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страны,</a:t>
            </a:r>
            <a:endParaRPr sz="2000">
              <a:latin typeface="Century Gothic"/>
              <a:cs typeface="Century Gothic"/>
            </a:endParaRPr>
          </a:p>
          <a:p>
            <a:pPr marL="635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преемственность</a:t>
            </a:r>
            <a:r>
              <a:rPr sz="2000" spc="-5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нравственных</a:t>
            </a:r>
            <a:r>
              <a:rPr sz="2000" spc="-4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</a:t>
            </a:r>
            <a:endParaRPr sz="2000">
              <a:latin typeface="Century Gothic"/>
              <a:cs typeface="Century Gothic"/>
            </a:endParaRPr>
          </a:p>
          <a:p>
            <a:pPr marL="466725" marR="460375" algn="ctr">
              <a:lnSpc>
                <a:spcPts val="2350"/>
              </a:lnSpc>
              <a:spcBef>
                <a:spcPts val="120"/>
              </a:spcBef>
            </a:pP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художественно-эстетических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традиций </a:t>
            </a:r>
            <a:r>
              <a:rPr sz="2000" spc="-5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многовековой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истории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нашей</a:t>
            </a:r>
            <a:r>
              <a:rPr sz="2000" spc="-6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родины.</a:t>
            </a:r>
            <a:endParaRPr sz="2000">
              <a:latin typeface="Century Gothic"/>
              <a:cs typeface="Century Gothic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43355" y="5634228"/>
            <a:ext cx="9260840" cy="689610"/>
            <a:chOff x="943355" y="5634228"/>
            <a:chExt cx="9260840" cy="68961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3355" y="5634228"/>
              <a:ext cx="2141982" cy="67894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57855" y="5644896"/>
              <a:ext cx="2146554" cy="67894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51603" y="5644896"/>
              <a:ext cx="2062733" cy="6789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86855" y="5644896"/>
              <a:ext cx="505205" cy="6789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36208" y="5644896"/>
              <a:ext cx="1485138" cy="6789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93864" y="5644896"/>
              <a:ext cx="1172718" cy="6789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39099" y="5644896"/>
              <a:ext cx="552450" cy="6789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64067" y="5644896"/>
              <a:ext cx="1169670" cy="6789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06255" y="5644896"/>
              <a:ext cx="505205" cy="67894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55608" y="5644896"/>
              <a:ext cx="959357" cy="6789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587484" y="5644896"/>
              <a:ext cx="616457" cy="67894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145539" y="5749848"/>
            <a:ext cx="88595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Лихачев,</a:t>
            </a:r>
            <a:r>
              <a:rPr sz="2200" b="1" spc="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390" dirty="0">
                <a:solidFill>
                  <a:srgbClr val="683818"/>
                </a:solidFill>
                <a:latin typeface="Verdana"/>
                <a:cs typeface="Verdana"/>
              </a:rPr>
              <a:t>Земля</a:t>
            </a:r>
            <a:r>
              <a:rPr sz="2200" b="1" spc="-170" dirty="0">
                <a:solidFill>
                  <a:srgbClr val="683818"/>
                </a:solidFill>
                <a:latin typeface="Verdana"/>
                <a:cs typeface="Verdana"/>
              </a:rPr>
              <a:t> </a:t>
            </a:r>
            <a:r>
              <a:rPr sz="2200" b="1" spc="-360" dirty="0">
                <a:solidFill>
                  <a:srgbClr val="683818"/>
                </a:solidFill>
                <a:latin typeface="Verdana"/>
                <a:cs typeface="Verdana"/>
              </a:rPr>
              <a:t>родная</a:t>
            </a:r>
            <a:r>
              <a:rPr sz="2200" b="1" spc="-165" dirty="0">
                <a:solidFill>
                  <a:srgbClr val="683818"/>
                </a:solidFill>
                <a:latin typeface="Verdana"/>
                <a:cs typeface="Verdana"/>
              </a:rPr>
              <a:t> </a:t>
            </a:r>
            <a:r>
              <a:rPr sz="2200" b="1" spc="-625" dirty="0">
                <a:solidFill>
                  <a:srgbClr val="683818"/>
                </a:solidFill>
                <a:latin typeface="Verdana"/>
                <a:cs typeface="Verdana"/>
              </a:rPr>
              <a:t>/</a:t>
            </a:r>
            <a:r>
              <a:rPr sz="2200" b="1" spc="-204" dirty="0">
                <a:solidFill>
                  <a:srgbClr val="683818"/>
                </a:solidFill>
                <a:latin typeface="Verdana"/>
                <a:cs typeface="Verdana"/>
              </a:rPr>
              <a:t> </a:t>
            </a:r>
            <a:r>
              <a:rPr sz="2200" b="1" spc="-295" dirty="0">
                <a:solidFill>
                  <a:srgbClr val="683818"/>
                </a:solidFill>
                <a:latin typeface="Verdana"/>
                <a:cs typeface="Verdana"/>
              </a:rPr>
              <a:t>Д.</a:t>
            </a:r>
            <a:r>
              <a:rPr sz="2200" b="1" spc="-375" dirty="0">
                <a:solidFill>
                  <a:srgbClr val="683818"/>
                </a:solidFill>
                <a:latin typeface="Verdana"/>
                <a:cs typeface="Verdana"/>
              </a:rPr>
              <a:t> </a:t>
            </a:r>
            <a:r>
              <a:rPr sz="2200" b="1" spc="-370" dirty="0">
                <a:solidFill>
                  <a:srgbClr val="683818"/>
                </a:solidFill>
                <a:latin typeface="Verdana"/>
                <a:cs typeface="Verdana"/>
              </a:rPr>
              <a:t>Лихачев.</a:t>
            </a:r>
            <a:r>
              <a:rPr sz="2200" b="1" spc="-430" dirty="0">
                <a:solidFill>
                  <a:srgbClr val="683818"/>
                </a:solidFill>
                <a:latin typeface="Verdana"/>
                <a:cs typeface="Verdana"/>
              </a:rPr>
              <a:t> </a:t>
            </a:r>
            <a:r>
              <a:rPr sz="2200" b="1" spc="114" dirty="0">
                <a:solidFill>
                  <a:srgbClr val="683818"/>
                </a:solidFill>
                <a:latin typeface="Calibri"/>
                <a:cs typeface="Calibri"/>
              </a:rPr>
              <a:t>-</a:t>
            </a:r>
            <a:r>
              <a:rPr sz="2200" b="1" spc="-114" dirty="0">
                <a:solidFill>
                  <a:srgbClr val="683818"/>
                </a:solidFill>
                <a:latin typeface="Calibri"/>
                <a:cs typeface="Calibri"/>
              </a:rPr>
              <a:t> </a:t>
            </a:r>
            <a:r>
              <a:rPr sz="2200" b="1" spc="-360" dirty="0">
                <a:solidFill>
                  <a:srgbClr val="683818"/>
                </a:solidFill>
                <a:latin typeface="Verdana"/>
                <a:cs typeface="Verdana"/>
              </a:rPr>
              <a:t>Москва:</a:t>
            </a:r>
            <a:r>
              <a:rPr sz="2200" b="1" spc="-160" dirty="0">
                <a:solidFill>
                  <a:srgbClr val="683818"/>
                </a:solidFill>
                <a:latin typeface="Verdana"/>
                <a:cs typeface="Verdana"/>
              </a:rPr>
              <a:t> </a:t>
            </a:r>
            <a:r>
              <a:rPr sz="2200" b="1" spc="-320" dirty="0">
                <a:solidFill>
                  <a:srgbClr val="683818"/>
                </a:solidFill>
                <a:latin typeface="Verdana"/>
                <a:cs typeface="Verdana"/>
              </a:rPr>
              <a:t>Эксмо</a:t>
            </a:r>
            <a:r>
              <a:rPr sz="2200" b="1" spc="-320" dirty="0">
                <a:solidFill>
                  <a:srgbClr val="683818"/>
                </a:solidFill>
                <a:latin typeface="Calibri"/>
                <a:cs typeface="Calibri"/>
              </a:rPr>
              <a:t>,</a:t>
            </a:r>
            <a:r>
              <a:rPr sz="2200" b="1" spc="-70" dirty="0">
                <a:solidFill>
                  <a:srgbClr val="683818"/>
                </a:solidFill>
                <a:latin typeface="Calibri"/>
                <a:cs typeface="Calibri"/>
              </a:rPr>
              <a:t> </a:t>
            </a:r>
            <a:r>
              <a:rPr sz="2200" b="1" spc="95" dirty="0">
                <a:solidFill>
                  <a:srgbClr val="683818"/>
                </a:solidFill>
                <a:latin typeface="Calibri"/>
                <a:cs typeface="Calibri"/>
              </a:rPr>
              <a:t>2015.</a:t>
            </a:r>
            <a:r>
              <a:rPr sz="2200" b="1" spc="-180" dirty="0">
                <a:solidFill>
                  <a:srgbClr val="683818"/>
                </a:solidFill>
                <a:latin typeface="Calibri"/>
                <a:cs typeface="Calibri"/>
              </a:rPr>
              <a:t> </a:t>
            </a:r>
            <a:r>
              <a:rPr sz="2200" b="1" spc="114" dirty="0">
                <a:solidFill>
                  <a:srgbClr val="683818"/>
                </a:solidFill>
                <a:latin typeface="Calibri"/>
                <a:cs typeface="Calibri"/>
              </a:rPr>
              <a:t>-</a:t>
            </a:r>
            <a:r>
              <a:rPr sz="2200" b="1" spc="-114" dirty="0">
                <a:solidFill>
                  <a:srgbClr val="683818"/>
                </a:solidFill>
                <a:latin typeface="Calibri"/>
                <a:cs typeface="Calibri"/>
              </a:rPr>
              <a:t> </a:t>
            </a:r>
            <a:r>
              <a:rPr sz="2200" b="1" spc="130" dirty="0">
                <a:solidFill>
                  <a:srgbClr val="683818"/>
                </a:solidFill>
                <a:latin typeface="Calibri"/>
                <a:cs typeface="Calibri"/>
              </a:rPr>
              <a:t>317</a:t>
            </a:r>
            <a:r>
              <a:rPr sz="2200" b="1" spc="-45" dirty="0">
                <a:solidFill>
                  <a:srgbClr val="683818"/>
                </a:solidFill>
                <a:latin typeface="Calibri"/>
                <a:cs typeface="Calibri"/>
              </a:rPr>
              <a:t> </a:t>
            </a:r>
            <a:r>
              <a:rPr sz="2200" b="1" spc="-315" dirty="0">
                <a:solidFill>
                  <a:srgbClr val="683818"/>
                </a:solidFill>
                <a:latin typeface="Verdana"/>
                <a:cs typeface="Verdana"/>
              </a:rPr>
              <a:t>с.</a:t>
            </a:r>
            <a:endParaRPr sz="2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087" y="623316"/>
            <a:ext cx="3047238" cy="470382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97636" y="5449823"/>
            <a:ext cx="10015220" cy="1014730"/>
            <a:chOff x="897636" y="5449823"/>
            <a:chExt cx="10015220" cy="101473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7636" y="5449823"/>
              <a:ext cx="1985010" cy="67894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55163" y="5449823"/>
              <a:ext cx="1646682" cy="67894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74363" y="5449823"/>
              <a:ext cx="4391405" cy="67894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38288" y="5449823"/>
              <a:ext cx="544829" cy="67894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55636" y="5449823"/>
              <a:ext cx="3050285" cy="67894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7636" y="5785103"/>
              <a:ext cx="2667762" cy="6789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37915" y="5785103"/>
              <a:ext cx="2141982" cy="6789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52415" y="5785103"/>
              <a:ext cx="567689" cy="6789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70347" y="5785103"/>
              <a:ext cx="1296162" cy="6789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39027" y="5785103"/>
              <a:ext cx="544829" cy="6789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56376" y="5785103"/>
              <a:ext cx="1945385" cy="6789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74279" y="5785103"/>
              <a:ext cx="587501" cy="67894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34300" y="5785103"/>
              <a:ext cx="1215390" cy="6789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22207" y="5785103"/>
              <a:ext cx="1367790" cy="67894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62516" y="5785103"/>
              <a:ext cx="567690" cy="67894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680447" y="5785103"/>
              <a:ext cx="1232153" cy="678942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326635" y="617219"/>
            <a:ext cx="7168133" cy="4717542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6402704" y="717550"/>
            <a:ext cx="30143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80" dirty="0"/>
              <a:t>П</a:t>
            </a:r>
            <a:r>
              <a:rPr sz="3600" spc="-45" dirty="0"/>
              <a:t>о</a:t>
            </a:r>
            <a:r>
              <a:rPr sz="3600" dirty="0"/>
              <a:t>эзия</a:t>
            </a:r>
            <a:r>
              <a:rPr sz="3600" spc="-135" dirty="0"/>
              <a:t> </a:t>
            </a:r>
            <a:r>
              <a:rPr sz="3600" spc="-5" dirty="0"/>
              <a:t>са</a:t>
            </a:r>
            <a:r>
              <a:rPr sz="3600" spc="-35" dirty="0"/>
              <a:t>д</a:t>
            </a:r>
            <a:r>
              <a:rPr sz="3600" dirty="0"/>
              <a:t>ов</a:t>
            </a:r>
            <a:endParaRPr sz="3600"/>
          </a:p>
        </p:txBody>
      </p:sp>
      <p:sp>
        <p:nvSpPr>
          <p:cNvPr id="22" name="object 22"/>
          <p:cNvSpPr txBox="1"/>
          <p:nvPr/>
        </p:nvSpPr>
        <p:spPr>
          <a:xfrm>
            <a:off x="1100124" y="1517650"/>
            <a:ext cx="10013950" cy="4743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05529" algn="ctr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Выдержки</a:t>
            </a:r>
            <a:r>
              <a:rPr sz="2000" spc="-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из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предисловия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Д.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Лихачева</a:t>
            </a:r>
            <a:endParaRPr sz="2000">
              <a:latin typeface="Century Gothic"/>
              <a:cs typeface="Century Gothic"/>
            </a:endParaRPr>
          </a:p>
          <a:p>
            <a:pPr marL="361061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первому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изданию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книги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“Поэзия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садов”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в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1982 г.</a:t>
            </a:r>
            <a:endParaRPr sz="2000">
              <a:latin typeface="Century Gothic"/>
              <a:cs typeface="Century Gothic"/>
            </a:endParaRPr>
          </a:p>
          <a:p>
            <a:pPr marL="3807460" marR="194310" indent="254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“…В моих занятиях темой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садового искусства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большую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помощь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оказывали мне мои дочери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искусствоведы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-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Людмила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Дмитриевна и Вера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Дмитриевна Лихачевы.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Их дружеской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придирчивой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критике,</a:t>
            </a:r>
            <a:r>
              <a:rPr sz="2000" spc="-4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их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светлой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поддержке</a:t>
            </a:r>
            <a:endParaRPr sz="2000">
              <a:latin typeface="Century Gothic"/>
              <a:cs typeface="Century Gothic"/>
            </a:endParaRPr>
          </a:p>
          <a:p>
            <a:pPr marL="4013200" marR="400050" indent="254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я многим обязан в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работе над этой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книгой.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Всегда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жизнерадостная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энергичная Вера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трагически</a:t>
            </a:r>
            <a:r>
              <a:rPr sz="2000" spc="-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погибла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11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сентября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1981г.</a:t>
            </a:r>
            <a:endParaRPr sz="2000">
              <a:latin typeface="Century Gothic"/>
              <a:cs typeface="Century Gothic"/>
            </a:endParaRPr>
          </a:p>
          <a:p>
            <a:pPr marL="3609975" algn="ctr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Ее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светлой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памяти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я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посвящаю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эту</a:t>
            </a:r>
            <a:r>
              <a:rPr sz="2000" spc="-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книгу”.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050">
              <a:latin typeface="Century Gothic"/>
              <a:cs typeface="Century Gothic"/>
            </a:endParaRPr>
          </a:p>
          <a:p>
            <a:pPr marL="12700" marR="404495">
              <a:lnSpc>
                <a:spcPct val="100000"/>
              </a:lnSpc>
            </a:pP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Лихачев,</a:t>
            </a:r>
            <a:r>
              <a:rPr sz="2200" b="1" spc="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Поэзия</a:t>
            </a:r>
            <a:r>
              <a:rPr sz="2200" b="1" spc="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садов:</a:t>
            </a:r>
            <a:r>
              <a:rPr sz="2200" b="1" spc="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к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семантике</a:t>
            </a:r>
            <a:r>
              <a:rPr sz="2200" b="1" spc="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садово-парковых</a:t>
            </a:r>
            <a:r>
              <a:rPr sz="2200" b="1" spc="4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стилей.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 Сад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как</a:t>
            </a:r>
            <a:r>
              <a:rPr sz="2200" b="1" spc="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текст/</a:t>
            </a:r>
            <a:r>
              <a:rPr sz="2200" b="1" spc="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Лихачев.</a:t>
            </a:r>
            <a:r>
              <a:rPr sz="2200" b="1" spc="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–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Санкт-Петербург:</a:t>
            </a:r>
            <a:r>
              <a:rPr sz="2200" b="1" spc="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Logos,</a:t>
            </a:r>
            <a:r>
              <a:rPr sz="2200" b="1" spc="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2008.</a:t>
            </a:r>
            <a:r>
              <a:rPr sz="2200" b="1" spc="5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–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343</a:t>
            </a:r>
            <a:r>
              <a:rPr sz="2200" b="1" spc="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endParaRPr sz="2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9244" y="658368"/>
            <a:ext cx="2876550" cy="492937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5844" y="830580"/>
            <a:ext cx="7677150" cy="465963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30114" y="956817"/>
            <a:ext cx="538734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В</a:t>
            </a:r>
            <a:r>
              <a:rPr spc="-50" dirty="0"/>
              <a:t> </a:t>
            </a:r>
            <a:r>
              <a:rPr spc="-155" dirty="0"/>
              <a:t>б</a:t>
            </a:r>
            <a:r>
              <a:rPr spc="-10" dirty="0"/>
              <a:t>локадно</a:t>
            </a:r>
            <a:r>
              <a:rPr spc="-5" dirty="0"/>
              <a:t>м</a:t>
            </a:r>
            <a:r>
              <a:rPr spc="-165" dirty="0"/>
              <a:t> </a:t>
            </a:r>
            <a:r>
              <a:rPr spc="-85" dirty="0"/>
              <a:t>Л</a:t>
            </a:r>
            <a:r>
              <a:rPr spc="-5" dirty="0"/>
              <a:t>енин</a:t>
            </a:r>
            <a:r>
              <a:rPr dirty="0"/>
              <a:t>г</a:t>
            </a:r>
            <a:r>
              <a:rPr spc="-10" dirty="0"/>
              <a:t>ра</a:t>
            </a:r>
            <a:r>
              <a:rPr spc="-40" dirty="0"/>
              <a:t>д</a:t>
            </a:r>
            <a:r>
              <a:rPr spc="-5" dirty="0"/>
              <a:t>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410202" y="1724913"/>
            <a:ext cx="7030720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Во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время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войны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Дмитрий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Сергеевич</a:t>
            </a:r>
            <a:r>
              <a:rPr sz="2000" spc="-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пережил</a:t>
            </a:r>
            <a:endParaRPr sz="20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все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ужасы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блокады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осажденном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Ленинграде.</a:t>
            </a:r>
            <a:endParaRPr sz="20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Подробные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воспоминания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об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этом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страшном</a:t>
            </a:r>
            <a:endParaRPr sz="2000">
              <a:latin typeface="Century Gothic"/>
              <a:cs typeface="Century Gothic"/>
            </a:endParaRPr>
          </a:p>
          <a:p>
            <a:pPr marL="120650" marR="116205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времени,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размышления писателя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 судьбе страны и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народа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нашли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отражения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этой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книге.</a:t>
            </a:r>
            <a:endParaRPr sz="2000">
              <a:latin typeface="Century Gothic"/>
              <a:cs typeface="Century Gothic"/>
            </a:endParaRPr>
          </a:p>
          <a:p>
            <a:pPr marL="635" algn="ctr">
              <a:lnSpc>
                <a:spcPct val="100000"/>
              </a:lnSpc>
            </a:pP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Отрывок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из произведения:</a:t>
            </a:r>
            <a:endParaRPr sz="2000">
              <a:latin typeface="Century Gothic"/>
              <a:cs typeface="Century Gothic"/>
            </a:endParaRPr>
          </a:p>
          <a:p>
            <a:pPr marL="12065" marR="5080" indent="2540" algn="ctr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“Петербург-Ленинград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-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город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трагической красоты,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единственный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 мире. Если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этого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не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понимать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- нельзя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полюбить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Петербург.</a:t>
            </a:r>
            <a:r>
              <a:rPr sz="2000" spc="-5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Петропавловская</a:t>
            </a:r>
            <a:r>
              <a:rPr sz="2000" spc="-4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крепость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-</a:t>
            </a:r>
            <a:endParaRPr sz="20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символ трагедий,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Зимний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дворец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на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другом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берегу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-</a:t>
            </a:r>
            <a:endParaRPr sz="2000">
              <a:latin typeface="Century Gothic"/>
              <a:cs typeface="Century Gothic"/>
            </a:endParaRPr>
          </a:p>
          <a:p>
            <a:pPr marL="635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символ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плененной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красоты”.</a:t>
            </a:r>
            <a:endParaRPr sz="2000">
              <a:latin typeface="Century Gothic"/>
              <a:cs typeface="Century Gothic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53439" y="5786628"/>
            <a:ext cx="10669270" cy="1014730"/>
            <a:chOff x="853439" y="5786628"/>
            <a:chExt cx="10669270" cy="101473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439" y="5786628"/>
              <a:ext cx="2141982" cy="67894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67939" y="5786628"/>
              <a:ext cx="4269486" cy="67894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09943" y="5786628"/>
              <a:ext cx="799338" cy="6789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799" y="5786628"/>
              <a:ext cx="1770126" cy="6789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24444" y="5786628"/>
              <a:ext cx="544829" cy="6789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19516" y="5786628"/>
              <a:ext cx="3202685" cy="6789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3439" y="6121906"/>
              <a:ext cx="1049273" cy="67894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75231" y="6121906"/>
              <a:ext cx="590550" cy="67894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38299" y="6121906"/>
              <a:ext cx="544830" cy="67894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33372" y="6121906"/>
              <a:ext cx="976122" cy="67894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82011" y="6121906"/>
              <a:ext cx="683513" cy="67894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055928" y="5901944"/>
            <a:ext cx="1018984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Лихачев,</a:t>
            </a:r>
            <a:r>
              <a:rPr sz="2200" b="1" spc="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В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блокадном</a:t>
            </a:r>
            <a:r>
              <a:rPr sz="2200" b="1" spc="5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Ленинграде/</a:t>
            </a:r>
            <a:r>
              <a:rPr sz="2200" b="1" spc="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200" b="1" spc="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Лихачев.</a:t>
            </a:r>
            <a:r>
              <a:rPr sz="2200" b="1" spc="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-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Москва:</a:t>
            </a:r>
            <a:r>
              <a:rPr sz="2200" b="1" spc="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Алгоритм,</a:t>
            </a:r>
            <a:endParaRPr sz="22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2017.</a:t>
            </a:r>
            <a:r>
              <a:rPr sz="2200" b="1" spc="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-</a:t>
            </a:r>
            <a:r>
              <a:rPr sz="2200" b="1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240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endParaRPr sz="2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963" y="420623"/>
            <a:ext cx="11203686" cy="601599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952500" marR="944244" algn="ctr">
              <a:lnSpc>
                <a:spcPts val="3100"/>
              </a:lnSpc>
              <a:spcBef>
                <a:spcPts val="225"/>
              </a:spcBef>
            </a:pPr>
            <a:r>
              <a:rPr sz="2600" i="1" dirty="0">
                <a:solidFill>
                  <a:srgbClr val="55543C"/>
                </a:solidFill>
                <a:latin typeface="Century Gothic"/>
                <a:cs typeface="Century Gothic"/>
              </a:rPr>
              <a:t>“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Дмитрий </a:t>
            </a:r>
            <a:r>
              <a:rPr sz="2600" i="1" spc="-10" dirty="0">
                <a:solidFill>
                  <a:srgbClr val="55543C"/>
                </a:solidFill>
                <a:latin typeface="Constantia"/>
                <a:cs typeface="Constantia"/>
              </a:rPr>
              <a:t>Сергеевич </a:t>
            </a:r>
            <a:r>
              <a:rPr sz="2600" i="1" spc="-15" dirty="0">
                <a:solidFill>
                  <a:srgbClr val="55543C"/>
                </a:solidFill>
                <a:latin typeface="Constantia"/>
                <a:cs typeface="Constantia"/>
              </a:rPr>
              <a:t>Лихачев </a:t>
            </a:r>
            <a:r>
              <a:rPr sz="2600" i="1" spc="-5" dirty="0">
                <a:solidFill>
                  <a:srgbClr val="55543C"/>
                </a:solidFill>
                <a:latin typeface="Constantia"/>
                <a:cs typeface="Constantia"/>
              </a:rPr>
              <a:t>разделил 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с </a:t>
            </a:r>
            <a:r>
              <a:rPr sz="2600" i="1" spc="-15" dirty="0">
                <a:solidFill>
                  <a:srgbClr val="55543C"/>
                </a:solidFill>
                <a:latin typeface="Constantia"/>
                <a:cs typeface="Constantia"/>
              </a:rPr>
              <a:t>Россией </a:t>
            </a:r>
            <a:r>
              <a:rPr sz="2600" i="1" spc="-58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spc="-10" dirty="0">
                <a:solidFill>
                  <a:srgbClr val="55543C"/>
                </a:solidFill>
                <a:latin typeface="Constantia"/>
                <a:cs typeface="Constantia"/>
              </a:rPr>
              <a:t>все</a:t>
            </a:r>
            <a:r>
              <a:rPr sz="2600" i="1" spc="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spc="-5" dirty="0">
                <a:solidFill>
                  <a:srgbClr val="55543C"/>
                </a:solidFill>
                <a:latin typeface="Constantia"/>
                <a:cs typeface="Constantia"/>
              </a:rPr>
              <a:t>испытания,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spc="-10" dirty="0">
                <a:solidFill>
                  <a:srgbClr val="55543C"/>
                </a:solidFill>
                <a:latin typeface="Constantia"/>
                <a:cs typeface="Constantia"/>
              </a:rPr>
              <a:t>сохранив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 при этом</a:t>
            </a:r>
            <a:r>
              <a:rPr sz="2600" i="1" spc="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в</a:t>
            </a:r>
            <a:r>
              <a:rPr sz="2600" i="1" spc="1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spc="-5" dirty="0">
                <a:solidFill>
                  <a:srgbClr val="55543C"/>
                </a:solidFill>
                <a:latin typeface="Constantia"/>
                <a:cs typeface="Constantia"/>
              </a:rPr>
              <a:t>себе</a:t>
            </a:r>
            <a:r>
              <a:rPr sz="2600" i="1" spc="-10" dirty="0">
                <a:solidFill>
                  <a:srgbClr val="55543C"/>
                </a:solidFill>
                <a:latin typeface="Constantia"/>
                <a:cs typeface="Constantia"/>
              </a:rPr>
              <a:t> то,</a:t>
            </a:r>
            <a:endParaRPr sz="2600">
              <a:latin typeface="Constantia"/>
              <a:cs typeface="Constantia"/>
            </a:endParaRPr>
          </a:p>
          <a:p>
            <a:pPr marL="12700" marR="5080" algn="ctr">
              <a:lnSpc>
                <a:spcPts val="3120"/>
              </a:lnSpc>
            </a:pPr>
            <a:r>
              <a:rPr sz="2600" i="1" spc="-5" dirty="0">
                <a:solidFill>
                  <a:srgbClr val="55543C"/>
                </a:solidFill>
                <a:latin typeface="Constantia"/>
                <a:cs typeface="Constantia"/>
              </a:rPr>
              <a:t>что</a:t>
            </a:r>
            <a:r>
              <a:rPr sz="2600" i="1" spc="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и </a:t>
            </a:r>
            <a:r>
              <a:rPr sz="2600" i="1" spc="-5" dirty="0">
                <a:solidFill>
                  <a:srgbClr val="55543C"/>
                </a:solidFill>
                <a:latin typeface="Constantia"/>
                <a:cs typeface="Constantia"/>
              </a:rPr>
              <a:t>является,</a:t>
            </a:r>
            <a:r>
              <a:rPr sz="2600" i="1" spc="1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по </a:t>
            </a:r>
            <a:r>
              <a:rPr sz="2600" i="1" spc="-20" dirty="0">
                <a:solidFill>
                  <a:srgbClr val="55543C"/>
                </a:solidFill>
                <a:latin typeface="Constantia"/>
                <a:cs typeface="Constantia"/>
              </a:rPr>
              <a:t>существу,</a:t>
            </a:r>
            <a:r>
              <a:rPr sz="2600" i="1" spc="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spc="-5" dirty="0">
                <a:solidFill>
                  <a:srgbClr val="55543C"/>
                </a:solidFill>
                <a:latin typeface="Constantia"/>
                <a:cs typeface="Constantia"/>
              </a:rPr>
              <a:t>главным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spc="-5" dirty="0">
                <a:solidFill>
                  <a:srgbClr val="55543C"/>
                </a:solidFill>
                <a:latin typeface="Constantia"/>
                <a:cs typeface="Constantia"/>
              </a:rPr>
              <a:t>национальным 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spc="-5" dirty="0">
                <a:solidFill>
                  <a:srgbClr val="55543C"/>
                </a:solidFill>
                <a:latin typeface="Constantia"/>
                <a:cs typeface="Constantia"/>
              </a:rPr>
              <a:t>достоянием: абсолютную порядочность 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в любых </a:t>
            </a:r>
            <a:r>
              <a:rPr sz="2600" i="1" spc="-10" dirty="0">
                <a:solidFill>
                  <a:srgbClr val="55543C"/>
                </a:solidFill>
                <a:latin typeface="Constantia"/>
                <a:cs typeface="Constantia"/>
              </a:rPr>
              <a:t>условиях; </a:t>
            </a:r>
            <a:r>
              <a:rPr sz="2600" i="1" spc="-58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spc="-5" dirty="0">
                <a:solidFill>
                  <a:srgbClr val="55543C"/>
                </a:solidFill>
                <a:latin typeface="Constantia"/>
                <a:cs typeface="Constantia"/>
              </a:rPr>
              <a:t>внутреннюю</a:t>
            </a:r>
            <a:r>
              <a:rPr sz="2600" i="1" spc="-2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независимость</a:t>
            </a:r>
            <a:r>
              <a:rPr sz="2600" i="1" spc="-2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spc="-5" dirty="0">
                <a:solidFill>
                  <a:srgbClr val="55543C"/>
                </a:solidFill>
                <a:latin typeface="Constantia"/>
                <a:cs typeface="Constantia"/>
              </a:rPr>
              <a:t>вопреки</a:t>
            </a:r>
            <a:r>
              <a:rPr sz="2600" i="1" spc="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dirty="0">
                <a:solidFill>
                  <a:srgbClr val="55543C"/>
                </a:solidFill>
                <a:latin typeface="Constantia"/>
                <a:cs typeface="Constantia"/>
              </a:rPr>
              <a:t>внешней</a:t>
            </a:r>
            <a:r>
              <a:rPr sz="2600" i="1" spc="-1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i="1" spc="-5" dirty="0">
                <a:solidFill>
                  <a:srgbClr val="55543C"/>
                </a:solidFill>
                <a:latin typeface="Constantia"/>
                <a:cs typeface="Constantia"/>
              </a:rPr>
              <a:t>несвободе,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5517" y="2847213"/>
            <a:ext cx="9311640" cy="31673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5095" marR="1249045" algn="ctr">
              <a:lnSpc>
                <a:spcPct val="100800"/>
              </a:lnSpc>
              <a:spcBef>
                <a:spcPts val="80"/>
              </a:spcBef>
            </a:pP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то</a:t>
            </a:r>
            <a:r>
              <a:rPr sz="2600" b="1" i="1" spc="-1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есть, проще говоря,</a:t>
            </a:r>
            <a:r>
              <a:rPr sz="2600" b="1" i="1" spc="1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природное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 человеческое </a:t>
            </a:r>
            <a:r>
              <a:rPr sz="2600" b="1" i="1" spc="-58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достоинство</a:t>
            </a:r>
            <a:r>
              <a:rPr sz="2600" b="1" i="1" spc="-5" dirty="0">
                <a:solidFill>
                  <a:srgbClr val="55543C"/>
                </a:solidFill>
                <a:latin typeface="Century Gothic"/>
                <a:cs typeface="Century Gothic"/>
              </a:rPr>
              <a:t>”.</a:t>
            </a:r>
            <a:endParaRPr sz="2600">
              <a:latin typeface="Century Gothic"/>
              <a:cs typeface="Century Gothic"/>
            </a:endParaRPr>
          </a:p>
          <a:p>
            <a:pPr marR="5080" algn="r">
              <a:lnSpc>
                <a:spcPct val="100000"/>
              </a:lnSpc>
              <a:spcBef>
                <a:spcPts val="819"/>
              </a:spcBef>
            </a:pPr>
            <a:r>
              <a:rPr sz="2400" b="1" spc="-65" dirty="0">
                <a:solidFill>
                  <a:srgbClr val="55543C"/>
                </a:solidFill>
                <a:latin typeface="Constantia"/>
                <a:cs typeface="Constantia"/>
              </a:rPr>
              <a:t>В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.</a:t>
            </a:r>
            <a:r>
              <a:rPr sz="2400" b="1" spc="-4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А.</a:t>
            </a:r>
            <a:r>
              <a:rPr sz="2400" b="1" spc="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spc="-240" dirty="0">
                <a:solidFill>
                  <a:srgbClr val="55543C"/>
                </a:solidFill>
                <a:latin typeface="Constantia"/>
                <a:cs typeface="Constantia"/>
              </a:rPr>
              <a:t>Г</a:t>
            </a:r>
            <a:r>
              <a:rPr sz="2400" b="1" spc="-70" dirty="0">
                <a:solidFill>
                  <a:srgbClr val="55543C"/>
                </a:solidFill>
                <a:latin typeface="Constantia"/>
                <a:cs typeface="Constantia"/>
              </a:rPr>
              <a:t>у</a:t>
            </a:r>
            <a:r>
              <a:rPr sz="2400" b="1" spc="-50" dirty="0">
                <a:solidFill>
                  <a:srgbClr val="55543C"/>
                </a:solidFill>
                <a:latin typeface="Constantia"/>
                <a:cs typeface="Constantia"/>
              </a:rPr>
              <a:t>с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ев,</a:t>
            </a:r>
            <a:r>
              <a:rPr sz="2400" b="1" spc="-8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55543C"/>
                </a:solidFill>
                <a:latin typeface="Constantia"/>
                <a:cs typeface="Constantia"/>
              </a:rPr>
              <a:t>д</a:t>
            </a:r>
            <a:r>
              <a:rPr sz="2400" b="1" spc="-10" dirty="0">
                <a:solidFill>
                  <a:srgbClr val="55543C"/>
                </a:solidFill>
                <a:latin typeface="Constantia"/>
                <a:cs typeface="Constantia"/>
              </a:rPr>
              <a:t>и</a:t>
            </a:r>
            <a:r>
              <a:rPr sz="2400" b="1" spc="-5" dirty="0">
                <a:solidFill>
                  <a:srgbClr val="55543C"/>
                </a:solidFill>
                <a:latin typeface="Constantia"/>
                <a:cs typeface="Constantia"/>
              </a:rPr>
              <a:t>ре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к</a:t>
            </a:r>
            <a:r>
              <a:rPr sz="2400" b="1" spc="-20" dirty="0">
                <a:solidFill>
                  <a:srgbClr val="55543C"/>
                </a:solidFill>
                <a:latin typeface="Constantia"/>
                <a:cs typeface="Constantia"/>
              </a:rPr>
              <a:t>т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ор</a:t>
            </a:r>
            <a:r>
              <a:rPr sz="2400" b="1" spc="-8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spc="-290" dirty="0">
                <a:solidFill>
                  <a:srgbClr val="55543C"/>
                </a:solidFill>
                <a:latin typeface="Constantia"/>
                <a:cs typeface="Constantia"/>
              </a:rPr>
              <a:t>Г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о</a:t>
            </a:r>
            <a:r>
              <a:rPr sz="2400" b="1" spc="25" dirty="0">
                <a:solidFill>
                  <a:srgbClr val="55543C"/>
                </a:solidFill>
                <a:latin typeface="Constantia"/>
                <a:cs typeface="Constantia"/>
              </a:rPr>
              <a:t>с</a:t>
            </a:r>
            <a:r>
              <a:rPr sz="2400" b="1" spc="-114" dirty="0">
                <a:solidFill>
                  <a:srgbClr val="55543C"/>
                </a:solidFill>
                <a:latin typeface="Constantia"/>
                <a:cs typeface="Constantia"/>
              </a:rPr>
              <a:t>у</a:t>
            </a:r>
            <a:r>
              <a:rPr sz="2400" b="1" spc="-5" dirty="0">
                <a:solidFill>
                  <a:srgbClr val="55543C"/>
                </a:solidFill>
                <a:latin typeface="Constantia"/>
                <a:cs typeface="Constantia"/>
              </a:rPr>
              <a:t>д</a:t>
            </a:r>
            <a:r>
              <a:rPr sz="2400" b="1" spc="-10" dirty="0">
                <a:solidFill>
                  <a:srgbClr val="55543C"/>
                </a:solidFill>
                <a:latin typeface="Constantia"/>
                <a:cs typeface="Constantia"/>
              </a:rPr>
              <a:t>а</a:t>
            </a:r>
            <a:r>
              <a:rPr sz="2400" b="1" spc="-5" dirty="0">
                <a:solidFill>
                  <a:srgbClr val="55543C"/>
                </a:solidFill>
                <a:latin typeface="Constantia"/>
                <a:cs typeface="Constantia"/>
              </a:rPr>
              <a:t>рств</a:t>
            </a:r>
            <a:r>
              <a:rPr sz="2400" b="1" spc="5" dirty="0">
                <a:solidFill>
                  <a:srgbClr val="55543C"/>
                </a:solidFill>
                <a:latin typeface="Constantia"/>
                <a:cs typeface="Constantia"/>
              </a:rPr>
              <a:t>е</a:t>
            </a:r>
            <a:r>
              <a:rPr sz="2400" b="1" spc="-5" dirty="0">
                <a:solidFill>
                  <a:srgbClr val="55543C"/>
                </a:solidFill>
                <a:latin typeface="Constantia"/>
                <a:cs typeface="Constantia"/>
              </a:rPr>
              <a:t>н</a:t>
            </a:r>
            <a:r>
              <a:rPr sz="2400" b="1" spc="5" dirty="0">
                <a:solidFill>
                  <a:srgbClr val="55543C"/>
                </a:solidFill>
                <a:latin typeface="Constantia"/>
                <a:cs typeface="Constantia"/>
              </a:rPr>
              <a:t>н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о</a:t>
            </a:r>
            <a:r>
              <a:rPr sz="2400" b="1" spc="-55" dirty="0">
                <a:solidFill>
                  <a:srgbClr val="55543C"/>
                </a:solidFill>
                <a:latin typeface="Constantia"/>
                <a:cs typeface="Constantia"/>
              </a:rPr>
              <a:t>г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о</a:t>
            </a:r>
            <a:r>
              <a:rPr sz="2400" b="1" spc="-9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Р</a:t>
            </a:r>
            <a:r>
              <a:rPr sz="2400" b="1" spc="-70" dirty="0">
                <a:solidFill>
                  <a:srgbClr val="55543C"/>
                </a:solidFill>
                <a:latin typeface="Constantia"/>
                <a:cs typeface="Constantia"/>
              </a:rPr>
              <a:t>у</a:t>
            </a:r>
            <a:r>
              <a:rPr sz="2400" b="1" spc="-50" dirty="0">
                <a:solidFill>
                  <a:srgbClr val="55543C"/>
                </a:solidFill>
                <a:latin typeface="Constantia"/>
                <a:cs typeface="Constantia"/>
              </a:rPr>
              <a:t>с</a:t>
            </a:r>
            <a:r>
              <a:rPr sz="2400" b="1" spc="-5" dirty="0">
                <a:solidFill>
                  <a:srgbClr val="55543C"/>
                </a:solidFill>
                <a:latin typeface="Constantia"/>
                <a:cs typeface="Constantia"/>
              </a:rPr>
              <a:t>с</a:t>
            </a:r>
            <a:r>
              <a:rPr sz="2400" b="1" spc="-55" dirty="0">
                <a:solidFill>
                  <a:srgbClr val="55543C"/>
                </a:solidFill>
                <a:latin typeface="Constantia"/>
                <a:cs typeface="Constantia"/>
              </a:rPr>
              <a:t>к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о</a:t>
            </a:r>
            <a:r>
              <a:rPr sz="2400" b="1" spc="-55" dirty="0">
                <a:solidFill>
                  <a:srgbClr val="55543C"/>
                </a:solidFill>
                <a:latin typeface="Constantia"/>
                <a:cs typeface="Constantia"/>
              </a:rPr>
              <a:t>г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о</a:t>
            </a:r>
            <a:r>
              <a:rPr sz="2400" b="1" spc="-7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музея</a:t>
            </a:r>
            <a:endParaRPr sz="2400">
              <a:latin typeface="Constantia"/>
              <a:cs typeface="Constantia"/>
            </a:endParaRPr>
          </a:p>
          <a:p>
            <a:pPr marL="12700" marR="1137285" indent="-635" algn="ctr">
              <a:lnSpc>
                <a:spcPct val="100000"/>
              </a:lnSpc>
              <a:spcBef>
                <a:spcPts val="1939"/>
              </a:spcBef>
            </a:pPr>
            <a:r>
              <a:rPr sz="2600" b="1" i="1" spc="-10" dirty="0">
                <a:solidFill>
                  <a:srgbClr val="55543C"/>
                </a:solidFill>
                <a:latin typeface="Century Gothic"/>
                <a:cs typeface="Century Gothic"/>
              </a:rPr>
              <a:t>“</a:t>
            </a:r>
            <a:r>
              <a:rPr sz="2600" b="1" i="1" spc="-10" dirty="0">
                <a:solidFill>
                  <a:srgbClr val="55543C"/>
                </a:solidFill>
                <a:latin typeface="Constantia"/>
                <a:cs typeface="Constantia"/>
              </a:rPr>
              <a:t>Понять </a:t>
            </a:r>
            <a:r>
              <a:rPr sz="2600" b="1" i="1" spc="-15" dirty="0">
                <a:solidFill>
                  <a:srgbClr val="55543C"/>
                </a:solidFill>
                <a:latin typeface="Constantia"/>
                <a:cs typeface="Constantia"/>
              </a:rPr>
              <a:t>Лихачева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– 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означает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понять 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лучшее,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что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есть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 в</a:t>
            </a:r>
            <a:r>
              <a:rPr sz="2600" b="1" i="1" spc="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15" dirty="0">
                <a:solidFill>
                  <a:srgbClr val="55543C"/>
                </a:solidFill>
                <a:latin typeface="Constantia"/>
                <a:cs typeface="Constantia"/>
              </a:rPr>
              <a:t>России,</a:t>
            </a:r>
            <a:r>
              <a:rPr sz="2600" b="1" i="1" spc="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понять те</a:t>
            </a:r>
            <a:r>
              <a:rPr sz="2600" b="1" i="1" spc="-1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10" dirty="0">
                <a:solidFill>
                  <a:srgbClr val="55543C"/>
                </a:solidFill>
                <a:latin typeface="Constantia"/>
                <a:cs typeface="Constantia"/>
              </a:rPr>
              <a:t>крупицы</a:t>
            </a:r>
            <a:r>
              <a:rPr sz="2600" b="1" i="1" spc="2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10" dirty="0">
                <a:solidFill>
                  <a:srgbClr val="55543C"/>
                </a:solidFill>
                <a:latin typeface="Constantia"/>
                <a:cs typeface="Constantia"/>
              </a:rPr>
              <a:t>хорошего </a:t>
            </a:r>
            <a:r>
              <a:rPr sz="2600" b="1" i="1" spc="-58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и</a:t>
            </a:r>
            <a:r>
              <a:rPr sz="2600" b="1" i="1" spc="-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spc="-10" dirty="0">
                <a:solidFill>
                  <a:srgbClr val="55543C"/>
                </a:solidFill>
                <a:latin typeface="Constantia"/>
                <a:cs typeface="Constantia"/>
              </a:rPr>
              <a:t>ценного,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 что есть</a:t>
            </a:r>
            <a:r>
              <a:rPr sz="2600" b="1" i="1" spc="-1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в нас</a:t>
            </a:r>
            <a:r>
              <a:rPr sz="2600" b="1" i="1" spc="-2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600" b="1" i="1" dirty="0">
                <a:solidFill>
                  <a:srgbClr val="55543C"/>
                </a:solidFill>
                <a:latin typeface="Constantia"/>
                <a:cs typeface="Constantia"/>
              </a:rPr>
              <a:t>самих</a:t>
            </a:r>
            <a:r>
              <a:rPr sz="2600" b="1" i="1" dirty="0">
                <a:solidFill>
                  <a:srgbClr val="55543C"/>
                </a:solidFill>
                <a:latin typeface="Century Gothic"/>
                <a:cs typeface="Century Gothic"/>
              </a:rPr>
              <a:t>”.</a:t>
            </a:r>
            <a:endParaRPr sz="2600">
              <a:latin typeface="Century Gothic"/>
              <a:cs typeface="Century Gothic"/>
            </a:endParaRPr>
          </a:p>
          <a:p>
            <a:pPr marR="6350" algn="r">
              <a:lnSpc>
                <a:spcPct val="100000"/>
              </a:lnSpc>
              <a:spcBef>
                <a:spcPts val="585"/>
              </a:spcBef>
            </a:pP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А.</a:t>
            </a:r>
            <a:r>
              <a:rPr sz="2400" b="1" spc="-1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55543C"/>
                </a:solidFill>
                <a:latin typeface="Constantia"/>
                <a:cs typeface="Constantia"/>
              </a:rPr>
              <a:t>С.</a:t>
            </a:r>
            <a:r>
              <a:rPr sz="2400" b="1" spc="-1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55543C"/>
                </a:solidFill>
                <a:latin typeface="Constantia"/>
                <a:cs typeface="Constantia"/>
              </a:rPr>
              <a:t>Запесоцкий,</a:t>
            </a:r>
            <a:r>
              <a:rPr sz="2400" b="1" spc="-50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spc="-15" dirty="0">
                <a:solidFill>
                  <a:srgbClr val="55543C"/>
                </a:solidFill>
                <a:latin typeface="Constantia"/>
                <a:cs typeface="Constantia"/>
              </a:rPr>
              <a:t>ректор,</a:t>
            </a:r>
            <a:r>
              <a:rPr sz="2400" b="1" spc="-12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55543C"/>
                </a:solidFill>
                <a:latin typeface="Constantia"/>
                <a:cs typeface="Constantia"/>
              </a:rPr>
              <a:t>член-корреспондент</a:t>
            </a:r>
            <a:r>
              <a:rPr sz="2400" b="1" spc="-95" dirty="0">
                <a:solidFill>
                  <a:srgbClr val="55543C"/>
                </a:solidFill>
                <a:latin typeface="Constantia"/>
                <a:cs typeface="Constantia"/>
              </a:rPr>
              <a:t> </a:t>
            </a:r>
            <a:r>
              <a:rPr sz="2400" b="1" spc="-65" dirty="0">
                <a:solidFill>
                  <a:srgbClr val="55543C"/>
                </a:solidFill>
                <a:latin typeface="Constantia"/>
                <a:cs typeface="Constantia"/>
              </a:rPr>
              <a:t>РАН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80203" y="553212"/>
            <a:ext cx="6816090" cy="468249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28440" algn="ctr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Литература</a:t>
            </a:r>
            <a:r>
              <a:rPr spc="-90" dirty="0"/>
              <a:t> </a:t>
            </a:r>
            <a:r>
              <a:rPr spc="-5" dirty="0"/>
              <a:t>-</a:t>
            </a:r>
            <a:r>
              <a:rPr spc="-50" dirty="0"/>
              <a:t> </a:t>
            </a:r>
            <a:r>
              <a:rPr spc="-10" dirty="0"/>
              <a:t>реальность</a:t>
            </a:r>
            <a:r>
              <a:rPr spc="-70" dirty="0"/>
              <a:t> </a:t>
            </a:r>
            <a:r>
              <a:rPr spc="-5" dirty="0"/>
              <a:t>-</a:t>
            </a:r>
          </a:p>
          <a:p>
            <a:pPr marL="4028440" algn="ctr">
              <a:lnSpc>
                <a:spcPct val="100000"/>
              </a:lnSpc>
            </a:pPr>
            <a:r>
              <a:rPr spc="-15" dirty="0"/>
              <a:t>литература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54346" y="2137918"/>
            <a:ext cx="6065520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7830" marR="299085" indent="-1066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этой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книге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Д.С. Лихачев,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останавливаясь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на отдельных деталях, образах, мотивах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открывает</a:t>
            </a:r>
            <a:r>
              <a:rPr sz="2000" spc="-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для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читателя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реальность</a:t>
            </a:r>
            <a:r>
              <a:rPr sz="2000" spc="-5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мира</a:t>
            </a:r>
            <a:endParaRPr sz="2000">
              <a:latin typeface="Century Gothic"/>
              <a:cs typeface="Century Gothic"/>
            </a:endParaRPr>
          </a:p>
          <a:p>
            <a:pPr marL="306705" marR="294005" indent="-127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литературы и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особую “литературную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реальность”.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Находит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ответы на вопросы: </a:t>
            </a:r>
            <a:r>
              <a:rPr sz="2000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как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проявляются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традиции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древнерусской</a:t>
            </a:r>
            <a:endParaRPr sz="2000">
              <a:latin typeface="Century Gothic"/>
              <a:cs typeface="Century Gothic"/>
            </a:endParaRPr>
          </a:p>
          <a:p>
            <a:pPr marL="12065" marR="5080" indent="254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литературы в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романе-эпопее Толстого “Война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 мир”? В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чем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сходство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императора Николая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I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гоголевским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Маниловым?,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 другие.</a:t>
            </a:r>
            <a:endParaRPr sz="2000">
              <a:latin typeface="Century Gothic"/>
              <a:cs typeface="Century Gothic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2960" y="449580"/>
            <a:ext cx="2960369" cy="501929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158239" y="5643371"/>
            <a:ext cx="9984740" cy="1014730"/>
            <a:chOff x="1158239" y="5643371"/>
            <a:chExt cx="9984740" cy="101473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8239" y="5643371"/>
              <a:ext cx="2141982" cy="67894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72739" y="5643371"/>
              <a:ext cx="2399538" cy="67894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44795" y="5643371"/>
              <a:ext cx="567689" cy="6789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61204" y="5643371"/>
              <a:ext cx="2167890" cy="6789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01611" y="5643371"/>
              <a:ext cx="567690" cy="6789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19543" y="5643371"/>
              <a:ext cx="2123694" cy="6789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93480" y="5643371"/>
              <a:ext cx="2349246" cy="6789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58239" y="5978651"/>
              <a:ext cx="567690" cy="67894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76171" y="5978651"/>
              <a:ext cx="2122169" cy="67894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70860" y="5978651"/>
              <a:ext cx="2047493" cy="67894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90872" y="5978651"/>
              <a:ext cx="2690622" cy="67894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54011" y="5978651"/>
              <a:ext cx="544829" cy="67894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49083" y="5978651"/>
              <a:ext cx="1233677" cy="678941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360677" y="5758383"/>
            <a:ext cx="95027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Лихачев,</a:t>
            </a:r>
            <a:r>
              <a:rPr sz="2200" b="1" spc="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,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Литература</a:t>
            </a:r>
            <a:r>
              <a:rPr sz="2200" b="1" spc="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–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реальность</a:t>
            </a:r>
            <a:r>
              <a:rPr sz="2200" b="1" spc="4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–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литература</a:t>
            </a:r>
            <a:r>
              <a:rPr sz="2200" b="1" spc="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/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Лихачев.</a:t>
            </a:r>
            <a:endParaRPr sz="22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–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Ленинград:</a:t>
            </a:r>
            <a:r>
              <a:rPr sz="2200" b="1" spc="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Советский</a:t>
            </a:r>
            <a:r>
              <a:rPr sz="2200" b="1" spc="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писатель,</a:t>
            </a:r>
            <a:r>
              <a:rPr sz="2200" b="1" spc="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1984.</a:t>
            </a:r>
            <a:r>
              <a:rPr sz="2200" b="1" spc="5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-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271</a:t>
            </a:r>
            <a:r>
              <a:rPr sz="2200" b="1" spc="3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endParaRPr sz="2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1252" y="562355"/>
            <a:ext cx="7841742" cy="49339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7605" y="765174"/>
            <a:ext cx="674814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Мысли</a:t>
            </a:r>
            <a:r>
              <a:rPr spc="-160" dirty="0"/>
              <a:t> </a:t>
            </a:r>
            <a:r>
              <a:rPr spc="-5" dirty="0"/>
              <a:t>о</a:t>
            </a:r>
            <a:r>
              <a:rPr spc="-165" dirty="0"/>
              <a:t> </a:t>
            </a:r>
            <a:r>
              <a:rPr spc="-5" dirty="0"/>
              <a:t>жизни:</a:t>
            </a:r>
            <a:r>
              <a:rPr spc="-85" dirty="0"/>
              <a:t> </a:t>
            </a:r>
            <a:r>
              <a:rPr spc="-5" dirty="0"/>
              <a:t>воспоминания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4463" y="640080"/>
            <a:ext cx="2783586" cy="477850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82751" y="5678423"/>
            <a:ext cx="8593455" cy="1014730"/>
            <a:chOff x="682751" y="5678423"/>
            <a:chExt cx="8593455" cy="101473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2751" y="5678423"/>
              <a:ext cx="8452866" cy="67894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08135" y="5678423"/>
              <a:ext cx="567690" cy="67894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2751" y="6013703"/>
              <a:ext cx="1296162" cy="67894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1431" y="6013703"/>
              <a:ext cx="544830" cy="6789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68779" y="6013703"/>
              <a:ext cx="1945386" cy="67894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86684" y="6013703"/>
              <a:ext cx="589026" cy="6789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48228" y="6013703"/>
              <a:ext cx="2378202" cy="67894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98948" y="6013703"/>
              <a:ext cx="567689" cy="6789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16880" y="6013703"/>
              <a:ext cx="1232153" cy="67894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85545" y="1533525"/>
            <a:ext cx="10506710" cy="49561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06775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Книга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мемуаров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Дмитрия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Сергеевича</a:t>
            </a:r>
            <a:r>
              <a:rPr sz="2000" spc="-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Лихачева.</a:t>
            </a:r>
            <a:endParaRPr sz="2000">
              <a:latin typeface="Century Gothic"/>
              <a:cs typeface="Century Gothic"/>
            </a:endParaRPr>
          </a:p>
          <a:p>
            <a:pPr marL="3896360" marR="480695" indent="-1270" algn="ctr">
              <a:lnSpc>
                <a:spcPct val="100000"/>
              </a:lnSpc>
              <a:spcBef>
                <a:spcPts val="1800"/>
              </a:spcBef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“Каждый день -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подарок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Бога. Мне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нужно жить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насущным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днем,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быть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довольным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тем,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что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живу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лишний день.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Поэтому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не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надо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бояться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ничего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на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свете.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еще -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так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как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расстрел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 в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этот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раз</a:t>
            </a:r>
            <a:endParaRPr sz="2000">
              <a:latin typeface="Century Gothic"/>
              <a:cs typeface="Century Gothic"/>
            </a:endParaRPr>
          </a:p>
          <a:p>
            <a:pPr marL="3469640" marR="55244" algn="ctr">
              <a:lnSpc>
                <a:spcPct val="100000"/>
              </a:lnSpc>
            </a:pP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проводился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для острастки,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то,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как я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потом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узнал, было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расстреляно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какое-то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ровное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 число: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не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то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триста,</a:t>
            </a:r>
            <a:endParaRPr sz="2000">
              <a:latin typeface="Century Gothic"/>
              <a:cs typeface="Century Gothic"/>
            </a:endParaRPr>
          </a:p>
          <a:p>
            <a:pPr marL="3409315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не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то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четыреста</a:t>
            </a:r>
            <a:r>
              <a:rPr sz="2000" spc="-5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человек,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вместе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последовавшими</a:t>
            </a:r>
            <a:endParaRPr sz="2000">
              <a:latin typeface="Century Gothic"/>
              <a:cs typeface="Century Gothic"/>
            </a:endParaRPr>
          </a:p>
          <a:p>
            <a:pPr marL="3409315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вскоре.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Ясно,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что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вместо</a:t>
            </a:r>
            <a:r>
              <a:rPr sz="2000" spc="-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меня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был “взят”</a:t>
            </a:r>
            <a:r>
              <a:rPr sz="2000" spc="-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кто-то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другой.</a:t>
            </a:r>
            <a:endParaRPr sz="2000">
              <a:latin typeface="Century Gothic"/>
              <a:cs typeface="Century Gothic"/>
            </a:endParaRPr>
          </a:p>
          <a:p>
            <a:pPr marL="4118610" marR="703580" algn="ctr">
              <a:lnSpc>
                <a:spcPct val="100000"/>
              </a:lnSpc>
            </a:pP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И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жить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надо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мне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за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двоих.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Чтобы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перед</a:t>
            </a:r>
            <a:r>
              <a:rPr sz="2000" spc="-3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тем, </a:t>
            </a:r>
            <a:r>
              <a:rPr sz="2000" spc="-5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683818"/>
                </a:solidFill>
                <a:latin typeface="Century Gothic"/>
                <a:cs typeface="Century Gothic"/>
              </a:rPr>
              <a:t>кого</a:t>
            </a:r>
            <a:r>
              <a:rPr sz="2000" spc="-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взяли за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меня,</a:t>
            </a:r>
            <a:r>
              <a:rPr sz="2000" spc="-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не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было</a:t>
            </a:r>
            <a:r>
              <a:rPr sz="2000" spc="-2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83818"/>
                </a:solidFill>
                <a:latin typeface="Century Gothic"/>
                <a:cs typeface="Century Gothic"/>
              </a:rPr>
              <a:t>стыдно!”.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50">
              <a:latin typeface="Century Gothic"/>
              <a:cs typeface="Century Gothic"/>
            </a:endParaRPr>
          </a:p>
          <a:p>
            <a:pPr marL="12700" marR="2320290">
              <a:lnSpc>
                <a:spcPct val="100000"/>
              </a:lnSpc>
            </a:pP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Лихачев,</a:t>
            </a:r>
            <a:r>
              <a:rPr sz="2200" b="1" spc="1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 Мысли</a:t>
            </a:r>
            <a:r>
              <a:rPr sz="2200" b="1" spc="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о жизни:</a:t>
            </a:r>
            <a:r>
              <a:rPr sz="2200" b="1" spc="1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воспоминания/</a:t>
            </a:r>
            <a:r>
              <a:rPr sz="2200" b="1" spc="4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Д. Лихачев. – </a:t>
            </a:r>
            <a:r>
              <a:rPr sz="2200" b="1" spc="-60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Санкт-Петербург:</a:t>
            </a:r>
            <a:r>
              <a:rPr sz="2200" b="1" spc="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Азбука,</a:t>
            </a:r>
            <a:r>
              <a:rPr sz="2200" b="1" spc="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2013.</a:t>
            </a:r>
            <a:r>
              <a:rPr sz="2200" b="1" spc="40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5" dirty="0">
                <a:solidFill>
                  <a:srgbClr val="683818"/>
                </a:solidFill>
                <a:latin typeface="Century Gothic"/>
                <a:cs typeface="Century Gothic"/>
              </a:rPr>
              <a:t>–</a:t>
            </a:r>
            <a:r>
              <a:rPr sz="2200" b="1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476</a:t>
            </a:r>
            <a:r>
              <a:rPr sz="2200" b="1" spc="25" dirty="0">
                <a:solidFill>
                  <a:srgbClr val="683818"/>
                </a:solidFill>
                <a:latin typeface="Century Gothic"/>
                <a:cs typeface="Century Gothic"/>
              </a:rPr>
              <a:t> </a:t>
            </a:r>
            <a:r>
              <a:rPr sz="2200" b="1" spc="-10" dirty="0">
                <a:solidFill>
                  <a:srgbClr val="683818"/>
                </a:solidFill>
                <a:latin typeface="Century Gothic"/>
                <a:cs typeface="Century Gothic"/>
              </a:rPr>
              <a:t>с.</a:t>
            </a:r>
            <a:endParaRPr sz="22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5543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1051</Words>
  <Application>Microsoft Office PowerPoint</Application>
  <PresentationFormat>Широкоэкранный</PresentationFormat>
  <Paragraphs>97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Constantia</vt:lpstr>
      <vt:lpstr>Verdana</vt:lpstr>
      <vt:lpstr>Office Theme</vt:lpstr>
      <vt:lpstr>Презентация PowerPoint</vt:lpstr>
      <vt:lpstr>Дмитрий Сергеевич Лихачев –</vt:lpstr>
      <vt:lpstr>Историческая поэтика  русской литературы. Смех как мировоззрение</vt:lpstr>
      <vt:lpstr>Земля родная</vt:lpstr>
      <vt:lpstr>Поэзия садов</vt:lpstr>
      <vt:lpstr>В блокадном Ленинграде</vt:lpstr>
      <vt:lpstr>“Дмитрий Сергеевич Лихачев разделил с Россией  все испытания, сохранив при этом в себе то, что и является, по существу, главным национальным  достоянием: абсолютную порядочность в любых условиях;  внутреннюю независимость вопреки внешней несвободе,</vt:lpstr>
      <vt:lpstr>Литература - реальность - литература</vt:lpstr>
      <vt:lpstr>Мысли о жизни: воспоминания</vt:lpstr>
      <vt:lpstr>Письма о добром и прекрасном</vt:lpstr>
      <vt:lpstr>Презентация PowerPoint</vt:lpstr>
      <vt:lpstr>Русская культура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Andreeva Landyshka</cp:lastModifiedBy>
  <cp:revision>1</cp:revision>
  <dcterms:created xsi:type="dcterms:W3CDTF">2021-12-24T04:37:58Z</dcterms:created>
  <dcterms:modified xsi:type="dcterms:W3CDTF">2021-12-24T04:38:52Z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2021-12-24T00:00:00Z</vt:filetime>
  </property>
</Properties>
</file>