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2" r:id="rId3"/>
    <p:sldId id="283" r:id="rId4"/>
    <p:sldId id="286" r:id="rId5"/>
    <p:sldId id="287" r:id="rId6"/>
    <p:sldId id="257" r:id="rId7"/>
    <p:sldId id="258" r:id="rId8"/>
    <p:sldId id="276" r:id="rId9"/>
    <p:sldId id="277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71" r:id="rId18"/>
    <p:sldId id="288" r:id="rId19"/>
    <p:sldId id="266" r:id="rId20"/>
    <p:sldId id="267" r:id="rId21"/>
    <p:sldId id="268" r:id="rId22"/>
    <p:sldId id="269" r:id="rId23"/>
    <p:sldId id="273" r:id="rId24"/>
    <p:sldId id="274" r:id="rId25"/>
    <p:sldId id="270" r:id="rId26"/>
    <p:sldId id="275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820150" cy="1989138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200" b="1" dirty="0" smtClean="0">
                <a:solidFill>
                  <a:srgbClr val="CC0000"/>
                </a:solidFill>
              </a:rPr>
              <a:t/>
            </a:r>
            <a:br>
              <a:rPr lang="ru-RU" sz="3200" b="1" dirty="0" smtClean="0">
                <a:solidFill>
                  <a:srgbClr val="CC0000"/>
                </a:solidFill>
              </a:rPr>
            </a:br>
            <a:r>
              <a:rPr lang="ru-RU" sz="3600" b="1" dirty="0" smtClean="0">
                <a:solidFill>
                  <a:srgbClr val="CC0000"/>
                </a:solidFill>
              </a:rPr>
              <a:t>Библиотека </a:t>
            </a:r>
            <a:r>
              <a:rPr lang="ru-RU" sz="3600" b="1" dirty="0" err="1" smtClean="0">
                <a:solidFill>
                  <a:srgbClr val="CC0000"/>
                </a:solidFill>
              </a:rPr>
              <a:t>Ташкирменской</a:t>
            </a:r>
            <a:r>
              <a:rPr lang="ru-RU" sz="3600" b="1" dirty="0" smtClean="0">
                <a:solidFill>
                  <a:srgbClr val="CC0000"/>
                </a:solidFill>
              </a:rPr>
              <a:t> ООШ</a:t>
            </a:r>
            <a:br>
              <a:rPr lang="ru-RU" sz="3600" b="1" dirty="0" smtClean="0">
                <a:solidFill>
                  <a:srgbClr val="CC0000"/>
                </a:solidFill>
              </a:rPr>
            </a:br>
            <a:r>
              <a:rPr lang="ru-RU" sz="3600" b="1" i="1" dirty="0" smtClean="0">
                <a:solidFill>
                  <a:srgbClr val="0070C0"/>
                </a:solidFill>
              </a:rPr>
              <a:t>Творческий отчёт</a:t>
            </a: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>                                         </a:t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1600" b="1" i="1" dirty="0" smtClean="0">
                <a:solidFill>
                  <a:srgbClr val="0070C0"/>
                </a:solidFill>
              </a:rPr>
              <a:t/>
            </a:r>
            <a:br>
              <a:rPr lang="ru-RU" sz="1600" b="1" i="1" dirty="0" smtClean="0">
                <a:solidFill>
                  <a:srgbClr val="0070C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>                                                                    </a:t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r>
              <a:rPr lang="ru-RU" sz="2000" b="1" i="1" dirty="0" smtClean="0">
                <a:solidFill>
                  <a:srgbClr val="CC0000"/>
                </a:solidFill>
              </a:rPr>
              <a:t/>
            </a:r>
            <a:br>
              <a:rPr lang="ru-RU" sz="2000" b="1" i="1" dirty="0" smtClean="0">
                <a:solidFill>
                  <a:srgbClr val="CC0000"/>
                </a:solidFill>
              </a:rPr>
            </a:br>
            <a:endParaRPr lang="ru-RU" sz="1600" b="1" i="1" dirty="0" smtClean="0">
              <a:solidFill>
                <a:schemeClr val="accent2"/>
              </a:solidFill>
            </a:endParaRPr>
          </a:p>
        </p:txBody>
      </p:sp>
      <p:sp>
        <p:nvSpPr>
          <p:cNvPr id="2051" name="Rectangle 5"/>
          <p:cNvSpPr>
            <a:spLocks noChangeArrowheads="1"/>
          </p:cNvSpPr>
          <p:nvPr/>
        </p:nvSpPr>
        <p:spPr bwMode="auto">
          <a:xfrm>
            <a:off x="5286375" y="3571875"/>
            <a:ext cx="3857625" cy="779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endParaRPr lang="ru-RU"/>
          </a:p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7" name="Rectangle 6"/>
          <p:cNvSpPr>
            <a:spLocks noChangeArrowheads="1"/>
          </p:cNvSpPr>
          <p:nvPr/>
        </p:nvSpPr>
        <p:spPr bwMode="auto">
          <a:xfrm>
            <a:off x="214313" y="5929313"/>
            <a:ext cx="5143500" cy="83026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ru-RU" sz="1600" b="1" i="1" dirty="0">
                <a:solidFill>
                  <a:schemeClr val="accent2"/>
                </a:solidFill>
              </a:rPr>
              <a:t>Образование – высшее </a:t>
            </a:r>
          </a:p>
          <a:p>
            <a:pPr>
              <a:defRPr/>
            </a:pPr>
            <a:endParaRPr lang="ru-RU" sz="1600" b="1" i="1" dirty="0">
              <a:solidFill>
                <a:schemeClr val="accent2"/>
              </a:solidFill>
            </a:endParaRPr>
          </a:p>
          <a:p>
            <a:pPr>
              <a:defRPr/>
            </a:pPr>
            <a:r>
              <a:rPr lang="ru-RU" sz="1600" b="1" i="1" dirty="0">
                <a:solidFill>
                  <a:schemeClr val="accent2"/>
                </a:solidFill>
              </a:rPr>
              <a:t>Стаж работы в данной библиотеки – 4 года</a:t>
            </a:r>
          </a:p>
        </p:txBody>
      </p:sp>
      <p:sp>
        <p:nvSpPr>
          <p:cNvPr id="2054" name="Прямоугольник 6"/>
          <p:cNvSpPr>
            <a:spLocks noChangeArrowheads="1"/>
          </p:cNvSpPr>
          <p:nvPr/>
        </p:nvSpPr>
        <p:spPr bwMode="auto">
          <a:xfrm>
            <a:off x="5286373" y="2782436"/>
            <a:ext cx="353409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Педагог - библиотекарь</a:t>
            </a:r>
          </a:p>
          <a:p>
            <a:r>
              <a:rPr lang="ru-RU" sz="2400" b="1" i="1" dirty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Киселева</a:t>
            </a:r>
          </a:p>
          <a:p>
            <a:r>
              <a:rPr lang="ru-RU" sz="2400" b="1" i="1" dirty="0" smtClean="0">
                <a:solidFill>
                  <a:srgbClr val="333399"/>
                </a:solidFill>
                <a:latin typeface="Times New Roman" pitchFamily="18" charset="0"/>
                <a:cs typeface="Times New Roman" pitchFamily="18" charset="0"/>
              </a:rPr>
              <a:t>Ирина Андреевна.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6" name="Picture 8" descr="C:\Users\Ирина\Desktop\IMG_20180503_132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39" y="2132856"/>
            <a:ext cx="4032447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5709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>
                                        <p:cTn id="6" dur="5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Первое посещение библиотеки.  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Ирина\Desktop\Мастерская видео-коллажей_DizRb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84784"/>
            <a:ext cx="8496944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1303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Ирина\Desktop\Мастерская видео-коллажей_vuIOu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770" y="332656"/>
            <a:ext cx="8280920" cy="56617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5120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89785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Библиотека не может существовать без книжных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выставок.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Мы стараемся сделать наши выставки интересными и оригинальными 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1988840"/>
            <a:ext cx="6408712" cy="392129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122" name="Picture 2" descr="C:\Users\Ирина\Desktop\20161221_12284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258827" y="245694"/>
            <a:ext cx="4482328" cy="7200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2823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smtClean="0"/>
              <a:t>    .</a:t>
            </a:r>
            <a:endParaRPr lang="ru-RU" sz="200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Ирина\Desktop\20170124_0841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628800"/>
            <a:ext cx="3971933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Ирина\Desktop\20161125_11114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628800"/>
            <a:ext cx="4032448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0702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4" name="Picture 6" descr="C:\Users\Ирина\Desktop\20161121_1015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799692" y="-927484"/>
            <a:ext cx="5904656" cy="828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9648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Ирина\Desktop\20170116_10534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619671" y="-891477"/>
            <a:ext cx="5904660" cy="83529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2159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Ирина\Desktop\fJPTmlj5fK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3568" y="1124744"/>
            <a:ext cx="8064896" cy="453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9352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Ирина\Desktop\YWp-7kbvXh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908720"/>
            <a:ext cx="8208912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0133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ина\Desktop\Љ®«« ¦ ”®в®аҐ¤ Єв®а_o7dEqQ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64703"/>
            <a:ext cx="6840760" cy="5380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0108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Проходят викторины.</a:t>
            </a:r>
            <a:endParaRPr lang="ru-RU" dirty="0"/>
          </a:p>
        </p:txBody>
      </p:sp>
      <p:pic>
        <p:nvPicPr>
          <p:cNvPr id="10242" name="Picture 2" descr="C:\Users\Ирина\Desktop\u1vu66Kb3L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560" y="1628800"/>
            <a:ext cx="8064896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0602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auto">
          <a:xfrm>
            <a:off x="3203575" y="2636838"/>
            <a:ext cx="3024188" cy="1584325"/>
          </a:xfrm>
          <a:prstGeom prst="plaque">
            <a:avLst>
              <a:gd name="adj" fmla="val 16667"/>
            </a:avLst>
          </a:prstGeom>
          <a:gradFill rotWithShape="1">
            <a:gsLst>
              <a:gs pos="0">
                <a:srgbClr val="8488C4"/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>
                <a:solidFill>
                  <a:srgbClr val="000000"/>
                </a:solidFill>
                <a:latin typeface="Tahoma" pitchFamily="34" charset="0"/>
              </a:rPr>
              <a:t>Материально- техническое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ahoma" pitchFamily="34" charset="0"/>
              </a:rPr>
              <a:t>обеспечение деятельности</a:t>
            </a:r>
          </a:p>
          <a:p>
            <a:pPr algn="ctr"/>
            <a:r>
              <a:rPr lang="ru-RU" sz="1600" b="1">
                <a:solidFill>
                  <a:srgbClr val="000000"/>
                </a:solidFill>
                <a:latin typeface="Tahoma" pitchFamily="34" charset="0"/>
              </a:rPr>
              <a:t>библиотеки</a:t>
            </a:r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auto">
          <a:xfrm>
            <a:off x="4643438" y="1700213"/>
            <a:ext cx="287337" cy="865187"/>
          </a:xfrm>
          <a:prstGeom prst="upArrow">
            <a:avLst>
              <a:gd name="adj1" fmla="val 50000"/>
              <a:gd name="adj2" fmla="val 75276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auto">
          <a:xfrm rot="2450953">
            <a:off x="6300788" y="2033588"/>
            <a:ext cx="287337" cy="792162"/>
          </a:xfrm>
          <a:prstGeom prst="upArrow">
            <a:avLst>
              <a:gd name="adj1" fmla="val 50000"/>
              <a:gd name="adj2" fmla="val 68923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3" name="AutoShape 5"/>
          <p:cNvSpPr>
            <a:spLocks noChangeArrowheads="1"/>
          </p:cNvSpPr>
          <p:nvPr/>
        </p:nvSpPr>
        <p:spPr bwMode="auto">
          <a:xfrm rot="-2210041">
            <a:off x="2936875" y="1908175"/>
            <a:ext cx="287338" cy="936625"/>
          </a:xfrm>
          <a:prstGeom prst="upArrow">
            <a:avLst>
              <a:gd name="adj1" fmla="val 50000"/>
              <a:gd name="adj2" fmla="val 81492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auto">
          <a:xfrm rot="-8557512">
            <a:off x="2959100" y="4019550"/>
            <a:ext cx="287338" cy="863600"/>
          </a:xfrm>
          <a:prstGeom prst="upArrow">
            <a:avLst>
              <a:gd name="adj1" fmla="val 50000"/>
              <a:gd name="adj2" fmla="val 75138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auto">
          <a:xfrm rot="10800000">
            <a:off x="4643438" y="4292600"/>
            <a:ext cx="287337" cy="865188"/>
          </a:xfrm>
          <a:prstGeom prst="upArrow">
            <a:avLst>
              <a:gd name="adj1" fmla="val 50000"/>
              <a:gd name="adj2" fmla="val 75276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auto">
          <a:xfrm rot="7926822">
            <a:off x="6390481" y="3955257"/>
            <a:ext cx="287337" cy="863600"/>
          </a:xfrm>
          <a:prstGeom prst="upArrow">
            <a:avLst>
              <a:gd name="adj1" fmla="val 50000"/>
              <a:gd name="adj2" fmla="val 75138"/>
            </a:avLst>
          </a:prstGeom>
          <a:solidFill>
            <a:srgbClr val="00FFFF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32777" name="AutoShape 9"/>
          <p:cNvSpPr>
            <a:spLocks noChangeArrowheads="1"/>
          </p:cNvSpPr>
          <p:nvPr/>
        </p:nvSpPr>
        <p:spPr bwMode="auto">
          <a:xfrm>
            <a:off x="214313" y="4929188"/>
            <a:ext cx="3348037" cy="1296987"/>
          </a:xfrm>
          <a:prstGeom prst="parallelogram">
            <a:avLst>
              <a:gd name="adj" fmla="val 64535"/>
            </a:avLst>
          </a:prstGeom>
          <a:solidFill>
            <a:schemeClr val="accent1"/>
          </a:solidFill>
          <a:ln w="9525" algn="ctr">
            <a:solidFill>
              <a:schemeClr val="accent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Компьютер,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принтер,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ксерокс, сканер</a:t>
            </a:r>
          </a:p>
        </p:txBody>
      </p:sp>
      <p:sp>
        <p:nvSpPr>
          <p:cNvPr id="32778" name="AutoShape 10"/>
          <p:cNvSpPr>
            <a:spLocks noChangeArrowheads="1"/>
          </p:cNvSpPr>
          <p:nvPr/>
        </p:nvSpPr>
        <p:spPr bwMode="auto">
          <a:xfrm>
            <a:off x="5651500" y="620713"/>
            <a:ext cx="3348038" cy="1296987"/>
          </a:xfrm>
          <a:prstGeom prst="parallelogram">
            <a:avLst>
              <a:gd name="adj" fmla="val 6453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Абонемент и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читальный зал</a:t>
            </a:r>
          </a:p>
        </p:txBody>
      </p:sp>
      <p:sp>
        <p:nvSpPr>
          <p:cNvPr id="32779" name="AutoShape 11"/>
          <p:cNvSpPr>
            <a:spLocks noChangeArrowheads="1"/>
          </p:cNvSpPr>
          <p:nvPr/>
        </p:nvSpPr>
        <p:spPr bwMode="auto">
          <a:xfrm>
            <a:off x="3143250" y="357188"/>
            <a:ext cx="3348038" cy="1296987"/>
          </a:xfrm>
          <a:prstGeom prst="parallelogram">
            <a:avLst>
              <a:gd name="adj" fmla="val 6453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  <a:latin typeface="Tahoma" pitchFamily="34" charset="0"/>
            </a:endParaRPr>
          </a:p>
        </p:txBody>
      </p:sp>
      <p:sp>
        <p:nvSpPr>
          <p:cNvPr id="32780" name="AutoShape 12"/>
          <p:cNvSpPr>
            <a:spLocks noChangeArrowheads="1"/>
          </p:cNvSpPr>
          <p:nvPr/>
        </p:nvSpPr>
        <p:spPr bwMode="auto">
          <a:xfrm>
            <a:off x="5651500" y="4797425"/>
            <a:ext cx="3348038" cy="1296988"/>
          </a:xfrm>
          <a:prstGeom prst="parallelogram">
            <a:avLst>
              <a:gd name="adj" fmla="val 6453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Количество мест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в читальном зале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6 </a:t>
            </a:r>
          </a:p>
        </p:txBody>
      </p:sp>
      <p:sp>
        <p:nvSpPr>
          <p:cNvPr id="32781" name="AutoShape 13"/>
          <p:cNvSpPr>
            <a:spLocks noChangeArrowheads="1"/>
          </p:cNvSpPr>
          <p:nvPr/>
        </p:nvSpPr>
        <p:spPr bwMode="auto">
          <a:xfrm>
            <a:off x="2771775" y="5157788"/>
            <a:ext cx="3348038" cy="1296987"/>
          </a:xfrm>
          <a:prstGeom prst="parallelogram">
            <a:avLst>
              <a:gd name="adj" fmla="val 6453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  <a:latin typeface="Tahoma" pitchFamily="34" charset="0"/>
            </a:endParaRPr>
          </a:p>
          <a:p>
            <a:pPr algn="ctr">
              <a:defRPr/>
            </a:pP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  <a:latin typeface="Tahoma" pitchFamily="34" charset="0"/>
            </a:endParaRPr>
          </a:p>
        </p:txBody>
      </p:sp>
      <p:sp>
        <p:nvSpPr>
          <p:cNvPr id="32782" name="AutoShape 14"/>
          <p:cNvSpPr>
            <a:spLocks noChangeArrowheads="1"/>
          </p:cNvSpPr>
          <p:nvPr/>
        </p:nvSpPr>
        <p:spPr bwMode="auto">
          <a:xfrm>
            <a:off x="179388" y="620713"/>
            <a:ext cx="3348037" cy="1296987"/>
          </a:xfrm>
          <a:prstGeom prst="parallelogram">
            <a:avLst>
              <a:gd name="adj" fmla="val 64535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Общая площадь, 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которую занимает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библиотека</a:t>
            </a:r>
          </a:p>
          <a:p>
            <a:pPr algn="ctr">
              <a:defRPr/>
            </a:pPr>
            <a:r>
              <a:rPr lang="ru-RU" sz="1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36 </a:t>
            </a:r>
            <a:r>
              <a:rPr lang="ru-RU" sz="1600" b="1" dirty="0" err="1">
                <a:solidFill>
                  <a:schemeClr val="accent6">
                    <a:lumMod val="60000"/>
                    <a:lumOff val="40000"/>
                  </a:schemeClr>
                </a:solidFill>
                <a:latin typeface="Tahoma" pitchFamily="34" charset="0"/>
              </a:rPr>
              <a:t>кв.м</a:t>
            </a:r>
            <a:endParaRPr lang="ru-RU" sz="1600" b="1" dirty="0">
              <a:solidFill>
                <a:schemeClr val="accent6">
                  <a:lumMod val="60000"/>
                  <a:lumOff val="40000"/>
                </a:schemeClr>
              </a:solidFill>
              <a:latin typeface="Tahoma" pitchFamily="34" charset="0"/>
            </a:endParaRPr>
          </a:p>
        </p:txBody>
      </p:sp>
      <p:pic>
        <p:nvPicPr>
          <p:cNvPr id="32783" name="Picture 15" descr="BS00554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3009900"/>
            <a:ext cx="1800225" cy="1068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5" descr="28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76475"/>
            <a:ext cx="1944687" cy="182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4253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2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2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5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8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0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1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7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0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2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3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6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8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9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8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8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 animBg="1"/>
      <p:bldP spid="32771" grpId="0" animBg="1"/>
      <p:bldP spid="32772" grpId="0" animBg="1"/>
      <p:bldP spid="32773" grpId="0" animBg="1"/>
      <p:bldP spid="32774" grpId="0" animBg="1"/>
      <p:bldP spid="32775" grpId="0" animBg="1"/>
      <p:bldP spid="32776" grpId="0" animBg="1"/>
      <p:bldP spid="32777" grpId="0" animBg="1"/>
      <p:bldP spid="32778" grpId="0" animBg="1"/>
      <p:bldP spid="32779" grpId="0" animBg="1"/>
      <p:bldP spid="32780" grpId="0" animBg="1"/>
      <p:bldP spid="32781" grpId="0" animBg="1"/>
      <p:bldP spid="3278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692697"/>
            <a:ext cx="8229600" cy="1080120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Путешествия  по библиотеке ребята могут потрогать и поиграть с персонажами стихов из книги </a:t>
            </a:r>
            <a:r>
              <a:rPr lang="ru-RU" dirty="0" err="1" smtClean="0"/>
              <a:t>А.Борто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1266" name="Picture 2" descr="C:\Users\Ирина\Desktop\IHhmJEYMmh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835292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72161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же не зайти на переменке .</a:t>
            </a:r>
            <a:endParaRPr lang="ru-RU" dirty="0"/>
          </a:p>
        </p:txBody>
      </p:sp>
      <p:pic>
        <p:nvPicPr>
          <p:cNvPr id="12290" name="Picture 2" descr="C:\Users\Ирина\Desktop\15091707174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8064896" cy="4320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53578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 descr="C:\Users\Ирина\Desktop\Љ®«« ¦ ”®в®аҐ¤ Єв®а_T5o2J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32656"/>
            <a:ext cx="8280920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0226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548681"/>
            <a:ext cx="8229600" cy="108012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Остались минуты перед встречей с туристами</a:t>
            </a:r>
          </a:p>
          <a:p>
            <a:pPr marL="0" indent="0">
              <a:buNone/>
            </a:pPr>
            <a:r>
              <a:rPr lang="ru-RU" dirty="0" smtClean="0"/>
              <a:t> проводим их с пользой.</a:t>
            </a:r>
            <a:endParaRPr lang="ru-RU" dirty="0"/>
          </a:p>
        </p:txBody>
      </p:sp>
      <p:pic>
        <p:nvPicPr>
          <p:cNvPr id="16386" name="Picture 2" descr="C:\Users\Ирина\Desktop\IMG-20180425-WA00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63" y="1988840"/>
            <a:ext cx="828092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47201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Ирина\Desktop\IMG_20180312_12262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7798"/>
            <a:ext cx="4032448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3" name="Picture 3" descr="C:\Users\Ирина\Desktop\IMG-20171124-WA00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6437" y="911634"/>
            <a:ext cx="3960439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1742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Ирина\Desktop\IMG-20180228-WA00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71598" y="1052736"/>
            <a:ext cx="734481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12368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2276872"/>
            <a:ext cx="6336704" cy="384929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8434" name="Picture 2" descr="C:\Users\Ирина\Desktop\IMG-20180228-WA00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984777" cy="4896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483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600200"/>
            <a:ext cx="8229600" cy="4525963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Содействие педагогическому коллективу в развитии и воспитании детей;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Обеспечение учебного и воспитательного процесса всеми формами и методами библиотечного и информационно- библиографического обслуживания;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Привитие любви к книге и воспитание культуры чтения, бережного отношения к печатным изданиям;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Руководство чтением детей;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Привлечение каждого воспитанника к систематическому чтению с целью успешного изучения учебных предметов, развитие речи и мышления, познавательных интересов и способностей;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Содействие повышению научно- методического, педагогического  мастерства работников школы;</a:t>
            </a:r>
          </a:p>
          <a:p>
            <a:pPr marL="609600" indent="-609600" eaLnBrk="1" hangingPunct="1">
              <a:lnSpc>
                <a:spcPct val="80000"/>
              </a:lnSpc>
              <a:buFont typeface="Wingdings" pitchFamily="2" charset="2"/>
              <a:buAutoNum type="arabicPeriod"/>
              <a:defRPr/>
            </a:pPr>
            <a:r>
              <a:rPr lang="ru-RU" sz="2000" b="1" i="1" dirty="0" smtClean="0">
                <a:solidFill>
                  <a:schemeClr val="accent2"/>
                </a:solidFill>
              </a:rPr>
              <a:t>Обновление и сохранность книжного фонда</a:t>
            </a:r>
            <a:r>
              <a:rPr lang="ru-RU" sz="2000" b="1" dirty="0" smtClean="0">
                <a:solidFill>
                  <a:schemeClr val="accent2"/>
                </a:solidFill>
              </a:rPr>
              <a:t>.</a:t>
            </a:r>
          </a:p>
        </p:txBody>
      </p:sp>
      <p:sp>
        <p:nvSpPr>
          <p:cNvPr id="5123" name="WordArt 3"/>
          <p:cNvSpPr>
            <a:spLocks noChangeArrowheads="1" noChangeShapeType="1" noTextEdit="1"/>
          </p:cNvSpPr>
          <p:nvPr/>
        </p:nvSpPr>
        <p:spPr bwMode="auto">
          <a:xfrm>
            <a:off x="357188" y="357188"/>
            <a:ext cx="7921625" cy="9366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59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66FFFF"/>
                  </a:solidFill>
                  <a:round/>
                  <a:headEnd/>
                  <a:tailEnd/>
                </a:ln>
                <a:solidFill>
                  <a:schemeClr val="hlink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Основные направления работы</a:t>
            </a:r>
          </a:p>
        </p:txBody>
      </p:sp>
      <p:pic>
        <p:nvPicPr>
          <p:cNvPr id="32783" name="Picture 15" descr="BS00554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388" y="5734050"/>
            <a:ext cx="1728787" cy="995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2339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17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7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17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7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174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174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174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557338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b="1" dirty="0" smtClean="0">
                <a:solidFill>
                  <a:schemeClr val="accent6"/>
                </a:solidFill>
              </a:rPr>
              <a:t>Библиотека даёт возможность: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257800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Поработать со словарями, справочниками, энциклопедиями;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Подобрать дополнительный материал для подготовки к уроку, литературу для сообщения, реферата;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Взять книги для чтения на дом;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Ознакомиться с книжными выставками;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Поработать на компьютере, воспользоваться принтером, ксероксом, сканером;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Прочесть периодические издания;</a:t>
            </a:r>
          </a:p>
          <a:p>
            <a:pPr eaLnBrk="1" hangingPunct="1">
              <a:defRPr/>
            </a:pPr>
            <a:r>
              <a:rPr lang="ru-RU" sz="2400" b="1" i="1" dirty="0" smtClean="0">
                <a:solidFill>
                  <a:schemeClr val="accent1">
                    <a:lumMod val="50000"/>
                  </a:schemeClr>
                </a:solidFill>
              </a:rPr>
              <a:t>Принять участие в мероприятиях, конкурсах</a:t>
            </a:r>
            <a:r>
              <a:rPr lang="ru-RU" sz="2400" i="1" dirty="0" smtClean="0">
                <a:solidFill>
                  <a:schemeClr val="accent2"/>
                </a:solidFill>
              </a:rPr>
              <a:t>.</a:t>
            </a:r>
          </a:p>
        </p:txBody>
      </p:sp>
      <p:pic>
        <p:nvPicPr>
          <p:cNvPr id="32783" name="Picture 15" descr="BS00554_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0938" y="5500688"/>
            <a:ext cx="1800225" cy="1068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645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ctrTitle"/>
          </p:nvPr>
        </p:nvSpPr>
        <p:spPr>
          <a:xfrm>
            <a:off x="857250" y="642938"/>
            <a:ext cx="7772400" cy="147002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u="sng" dirty="0" smtClean="0">
                <a:solidFill>
                  <a:srgbClr val="C00000"/>
                </a:solidFill>
              </a:rPr>
              <a:t>2017-2018 учебный год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>
                <a:solidFill>
                  <a:srgbClr val="00B0F0"/>
                </a:solidFill>
              </a:rPr>
              <a:t>Основные показатели работы </a:t>
            </a:r>
            <a:r>
              <a:rPr lang="ru-RU" sz="2800" dirty="0" smtClean="0">
                <a:solidFill>
                  <a:srgbClr val="00B0F0"/>
                </a:solidFill>
              </a:rPr>
              <a:t>: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 smtClean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28688" y="2214563"/>
            <a:ext cx="6400800" cy="1752600"/>
          </a:xfrm>
        </p:spPr>
        <p:txBody>
          <a:bodyPr>
            <a:normAutofit fontScale="85000" lnSpcReduction="20000"/>
          </a:bodyPr>
          <a:lstStyle/>
          <a:p>
            <a:pPr algn="just" eaLnBrk="1" hangingPunct="1">
              <a:defRPr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</a:rPr>
              <a:t>.</a:t>
            </a: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 Читателей – 50</a:t>
            </a:r>
          </a:p>
          <a:p>
            <a:pPr algn="just" eaLnBrk="1" hangingPunct="1">
              <a:defRPr/>
            </a:pPr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. Посещений – 510</a:t>
            </a:r>
          </a:p>
          <a:p>
            <a:pPr algn="just" eaLnBrk="1" hangingPunct="1">
              <a:defRPr/>
            </a:pPr>
            <a:endParaRPr lang="ru-RU" sz="2400" b="1" i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just" eaLnBrk="1" hangingPunct="1">
              <a:defRPr/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. Книговыдача - 305</a:t>
            </a:r>
            <a:endParaRPr lang="ru-RU" b="1" i="1" dirty="0" smtClean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172" name="Picture 2" descr="C:\Documents and Settings\Администратор\Рабочий стол\малые формы\кн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3" y="3857625"/>
            <a:ext cx="34290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050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 все начиналось.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Ирина\Desktop\AC5-WUC1BV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792088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25789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Были и книжной больницей.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Ирина\Desktop\2ELiGmkyNl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20888"/>
            <a:ext cx="7914953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488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Библиотечные уроки. </a:t>
            </a:r>
            <a:endParaRPr lang="ru-RU" dirty="0"/>
          </a:p>
        </p:txBody>
      </p:sp>
      <p:pic>
        <p:nvPicPr>
          <p:cNvPr id="1026" name="Picture 2" descr="C:\Users\Ирина\Desktop\IMG-20180427-WA0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988840"/>
            <a:ext cx="5831444" cy="3563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1845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ина\Desktop\IMG_20180427_1224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700808"/>
            <a:ext cx="4320480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Ирина\Desktop\IMG_20180427_1235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700808"/>
            <a:ext cx="3816424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282426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268</Words>
  <Application>Microsoft Office PowerPoint</Application>
  <PresentationFormat>Экран (4:3)</PresentationFormat>
  <Paragraphs>55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            Библиотека Ташкирменской ООШ Творческий отчёт                                                                                                                                 </vt:lpstr>
      <vt:lpstr>Презентация PowerPoint</vt:lpstr>
      <vt:lpstr>Презентация PowerPoint</vt:lpstr>
      <vt:lpstr>Библиотека даёт возможность:</vt:lpstr>
      <vt:lpstr> 2017-2018 учебный год   Основные показатели работы :  </vt:lpstr>
      <vt:lpstr>Как все начиналось.</vt:lpstr>
      <vt:lpstr>Были и книжной больницей. </vt:lpstr>
      <vt:lpstr>Библиотечные уроки. </vt:lpstr>
      <vt:lpstr>Презентация PowerPoint</vt:lpstr>
      <vt:lpstr>Первое посещение библиотеки.   </vt:lpstr>
      <vt:lpstr>Презентация PowerPoint</vt:lpstr>
      <vt:lpstr>Библиотека не может существовать без книжных выставок. Мы стараемся сделать наши выставки интересными и оригинальными .  </vt:lpstr>
      <vt:lpstr>    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Проходят викторины.</vt:lpstr>
      <vt:lpstr>Презентация PowerPoint</vt:lpstr>
      <vt:lpstr>Как же не зайти на переменке 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12</cp:revision>
  <dcterms:created xsi:type="dcterms:W3CDTF">2018-05-03T06:51:41Z</dcterms:created>
  <dcterms:modified xsi:type="dcterms:W3CDTF">2018-05-04T06:00:11Z</dcterms:modified>
</cp:coreProperties>
</file>