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9" r:id="rId6"/>
    <p:sldId id="267" r:id="rId7"/>
    <p:sldId id="268" r:id="rId8"/>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45" autoAdjust="0"/>
  </p:normalViewPr>
  <p:slideViewPr>
    <p:cSldViewPr>
      <p:cViewPr varScale="1">
        <p:scale>
          <a:sx n="49" d="100"/>
          <a:sy n="49" d="100"/>
        </p:scale>
        <p:origin x="2334" y="6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static8.depositphotos.com/1007647/856/v/950/depositphotos_8568561-stock-illustration-carnival-background.jpg"/>
          <p:cNvPicPr/>
          <p:nvPr/>
        </p:nvPicPr>
        <p:blipFill>
          <a:blip r:embed="rId2" cstate="print"/>
          <a:srcRect/>
          <a:stretch>
            <a:fillRect/>
          </a:stretch>
        </p:blipFill>
        <p:spPr bwMode="auto">
          <a:xfrm>
            <a:off x="1" y="-612577"/>
            <a:ext cx="6858000" cy="10513169"/>
          </a:xfrm>
          <a:prstGeom prst="rect">
            <a:avLst/>
          </a:prstGeom>
          <a:noFill/>
          <a:ln w="9525">
            <a:noFill/>
            <a:miter lim="800000"/>
            <a:headEnd/>
            <a:tailEnd/>
          </a:ln>
        </p:spPr>
      </p:pic>
      <p:sp>
        <p:nvSpPr>
          <p:cNvPr id="1025" name="Rectangle 1"/>
          <p:cNvSpPr>
            <a:spLocks noChangeArrowheads="1"/>
          </p:cNvSpPr>
          <p:nvPr/>
        </p:nvSpPr>
        <p:spPr bwMode="auto">
          <a:xfrm>
            <a:off x="0" y="2753023"/>
            <a:ext cx="634365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44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Портфолио </a:t>
            </a:r>
          </a:p>
          <a:p>
            <a:pPr marL="0" marR="0" lvl="0" indent="0" algn="ctr" defTabSz="914400" rtl="0" eaLnBrk="1" fontAlgn="base" latinLnBrk="0" hangingPunct="1">
              <a:lnSpc>
                <a:spcPct val="100000"/>
              </a:lnSpc>
              <a:spcBef>
                <a:spcPct val="0"/>
              </a:spcBef>
              <a:spcAft>
                <a:spcPct val="0"/>
              </a:spcAft>
              <a:buClrTx/>
              <a:buSzTx/>
              <a:buFontTx/>
              <a:buNone/>
              <a:tabLst/>
            </a:pPr>
            <a:r>
              <a:rPr lang="ru-RU" sz="4400" dirty="0" smtClean="0">
                <a:latin typeface="Times New Roman" pitchFamily="18" charset="0"/>
                <a:cs typeface="Times New Roman" pitchFamily="18" charset="0"/>
              </a:rPr>
              <a:t>Школьного театра</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4400" b="1" i="0" u="none" strike="noStrike" cap="none" normalizeH="0" baseline="0" dirty="0" smtClean="0">
                <a:ln>
                  <a:noFill/>
                </a:ln>
                <a:solidFill>
                  <a:schemeClr val="tx1"/>
                </a:solidFill>
                <a:effectLst/>
                <a:latin typeface="Wide Latin"/>
                <a:ea typeface="Wide Latin" pitchFamily="18" charset="0"/>
                <a:cs typeface="Times New Roman" pitchFamily="18" charset="0"/>
              </a:rPr>
              <a:t>«</a:t>
            </a:r>
            <a:r>
              <a:rPr kumimoji="0" lang="ru-RU" sz="4400" b="1" i="0" u="none" strike="noStrike" cap="none" normalizeH="0" baseline="0" dirty="0" smtClean="0">
                <a:ln>
                  <a:noFill/>
                </a:ln>
                <a:solidFill>
                  <a:srgbClr val="00B050"/>
                </a:solidFill>
                <a:effectLst/>
                <a:latin typeface="Times New Roman" pitchFamily="18" charset="0"/>
                <a:ea typeface="Wide Latin" pitchFamily="18" charset="0"/>
                <a:cs typeface="Times New Roman" pitchFamily="18" charset="0"/>
              </a:rPr>
              <a:t>Театральная </a:t>
            </a:r>
          </a:p>
          <a:p>
            <a:pPr marL="0" marR="0" lvl="0" indent="0" algn="ctr" defTabSz="914400" rtl="0" eaLnBrk="0" fontAlgn="base" latinLnBrk="0" hangingPunct="0">
              <a:lnSpc>
                <a:spcPct val="100000"/>
              </a:lnSpc>
              <a:spcBef>
                <a:spcPct val="0"/>
              </a:spcBef>
              <a:spcAft>
                <a:spcPct val="0"/>
              </a:spcAft>
              <a:buClrTx/>
              <a:buSzTx/>
              <a:buFontTx/>
              <a:buNone/>
              <a:tabLst/>
            </a:pPr>
            <a:r>
              <a:rPr lang="ru-RU" sz="4400" b="1" dirty="0" smtClean="0">
                <a:solidFill>
                  <a:srgbClr val="00B050"/>
                </a:solidFill>
                <a:latin typeface="Times New Roman" pitchFamily="18" charset="0"/>
                <a:ea typeface="Wide Latin" pitchFamily="18" charset="0"/>
                <a:cs typeface="Times New Roman" pitchFamily="18" charset="0"/>
              </a:rPr>
              <a:t>     Студия «Сказка»</a:t>
            </a:r>
            <a:r>
              <a:rPr kumimoji="0" lang="ru-RU" sz="4400" b="1" i="0" u="none" strike="noStrike" cap="none" normalizeH="0" baseline="0" dirty="0" smtClean="0">
                <a:ln>
                  <a:noFill/>
                </a:ln>
                <a:solidFill>
                  <a:schemeClr val="tx1"/>
                </a:solidFill>
                <a:effectLst/>
                <a:latin typeface="Wide Latin"/>
                <a:ea typeface="Wide Latin" pitchFamily="18" charset="0"/>
                <a:cs typeface="Times New Roman" pitchFamily="18"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МБОУ </a:t>
            </a:r>
            <a:r>
              <a:rPr kumimoji="0" lang="ru-RU" sz="2400" b="0" i="0" u="none" strike="noStrike" cap="none" normalizeH="0" baseline="0" dirty="0" smtClean="0">
                <a:ln>
                  <a:noFill/>
                </a:ln>
                <a:solidFill>
                  <a:schemeClr val="tx1"/>
                </a:solidFill>
                <a:effectLst/>
                <a:latin typeface="Wide Latin"/>
                <a:ea typeface="Wide Latin" pitchFamily="18" charset="0"/>
                <a:cs typeface="Times New Roman" pitchFamily="18" charset="0"/>
              </a:rPr>
              <a:t>«</a:t>
            </a:r>
            <a:r>
              <a:rPr kumimoji="0" lang="ru-RU" sz="2400"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Среднедевятовская</a:t>
            </a:r>
            <a:r>
              <a:rPr kumimoji="0" lang="ru-RU" sz="2400" b="0" i="0" u="none" strike="noStrike" cap="none" normalizeH="0" baseline="0" dirty="0" err="1" smtClean="0">
                <a:ln>
                  <a:noFill/>
                </a:ln>
                <a:solidFill>
                  <a:schemeClr val="tx1"/>
                </a:solidFill>
                <a:effectLst/>
                <a:latin typeface="Wide Latin"/>
                <a:ea typeface="Wide Latin" pitchFamily="18" charset="0"/>
                <a:cs typeface="Times New Roman" pitchFamily="18" charset="0"/>
              </a:rPr>
              <a:t>»СОШ</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261" y="5956032"/>
            <a:ext cx="4392487" cy="31269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0675" y="2802731"/>
            <a:ext cx="3676650" cy="4695825"/>
          </a:xfrm>
          <a:blipFill>
            <a:blip r:embed="rId3" cstate="print"/>
            <a:tile tx="0" ty="0" sx="100000" sy="100000" flip="none" algn="tl"/>
          </a:blipFill>
        </p:spPr>
      </p:pic>
      <p:pic>
        <p:nvPicPr>
          <p:cNvPr id="4" name="Рисунок 3" descr="https://d2gg9evh47fn9z.cloudfront.net/800px_COLOURBOX1870615.jpg"/>
          <p:cNvPicPr/>
          <p:nvPr/>
        </p:nvPicPr>
        <p:blipFill>
          <a:blip r:embed="rId4" cstate="print"/>
          <a:srcRect/>
          <a:stretch>
            <a:fillRect/>
          </a:stretch>
        </p:blipFill>
        <p:spPr bwMode="auto">
          <a:xfrm>
            <a:off x="-327720" y="-719137"/>
            <a:ext cx="7513440" cy="10582275"/>
          </a:xfrm>
          <a:prstGeom prst="rect">
            <a:avLst/>
          </a:prstGeom>
          <a:noFill/>
          <a:ln w="9525">
            <a:noFill/>
            <a:miter lim="800000"/>
            <a:headEnd/>
            <a:tailEnd/>
          </a:ln>
        </p:spPr>
      </p:pic>
      <p:sp>
        <p:nvSpPr>
          <p:cNvPr id="15363" name="Rectangle 3"/>
          <p:cNvSpPr>
            <a:spLocks noChangeArrowheads="1"/>
          </p:cNvSpPr>
          <p:nvPr/>
        </p:nvSpPr>
        <p:spPr bwMode="auto">
          <a:xfrm>
            <a:off x="3573016" y="1673389"/>
            <a:ext cx="3284984"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endParaRPr kumimoji="0" lang="ru-RU" sz="20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Зайнутдинова</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Руния</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Насиховна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Дата рождения: 1962 г.</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Образование:.высшее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Трудовой стаж :  Общий  - </a:t>
            </a:r>
            <a:r>
              <a:rPr lang="ru-RU" dirty="0" smtClean="0">
                <a:latin typeface="Times New Roman" pitchFamily="18" charset="0"/>
                <a:ea typeface="Wide Latin" pitchFamily="18" charset="0"/>
                <a:cs typeface="Times New Roman" pitchFamily="18" charset="0"/>
              </a:rPr>
              <a:t>41</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года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Педагогический  - 35</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Место работы : МБОУ «</a:t>
            </a: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Среднедевятовская</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«СОШ</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err="1" smtClean="0">
                <a:ln>
                  <a:noFill/>
                </a:ln>
                <a:solidFill>
                  <a:schemeClr val="tx1"/>
                </a:solidFill>
                <a:effectLst/>
                <a:latin typeface="Times New Roman" pitchFamily="18" charset="0"/>
                <a:ea typeface="Wide Latin" pitchFamily="18" charset="0"/>
                <a:cs typeface="Times New Roman" pitchFamily="18" charset="0"/>
              </a:rPr>
              <a:t>Аттестация</a:t>
            </a:r>
            <a:r>
              <a:rPr lang="ru-RU" dirty="0" err="1" smtClean="0">
                <a:latin typeface="Times New Roman" pitchFamily="18" charset="0"/>
                <a:ea typeface="Wide Latin" pitchFamily="18" charset="0"/>
                <a:cs typeface="Times New Roman" pitchFamily="18" charset="0"/>
              </a:rPr>
              <a:t>:высшая</a:t>
            </a:r>
            <a:r>
              <a:rPr lang="ru-RU" dirty="0" smtClean="0">
                <a:latin typeface="Times New Roman" pitchFamily="18" charset="0"/>
                <a:ea typeface="Wide Latin" pitchFamily="18" charset="0"/>
                <a:cs typeface="Times New Roman" pitchFamily="18" charset="0"/>
              </a:rPr>
              <a:t> категория</a:t>
            </a:r>
            <a:endPar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2018 год;  срок окончания предыдущей аттестации </a:t>
            </a:r>
            <a:r>
              <a:rPr lang="ru-RU" dirty="0" smtClean="0">
                <a:latin typeface="Times New Roman" pitchFamily="18" charset="0"/>
                <a:ea typeface="Wide Latin" pitchFamily="18" charset="0"/>
                <a:cs typeface="Times New Roman" pitchFamily="18" charset="0"/>
              </a:rPr>
              <a:t>декабрь</a:t>
            </a:r>
            <a:r>
              <a:rPr lang="ru-RU" dirty="0">
                <a:latin typeface="Times New Roman" pitchFamily="18" charset="0"/>
                <a:ea typeface="Wide Latin" pitchFamily="18"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2023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Занимаемая должность: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lang="ru-RU" dirty="0" smtClean="0">
                <a:latin typeface="Times New Roman" pitchFamily="18" charset="0"/>
                <a:ea typeface="Wide Latin" pitchFamily="18" charset="0"/>
                <a:cs typeface="Times New Roman" pitchFamily="18" charset="0"/>
              </a:rPr>
              <a:t>Учитель родного языка и литературы, </a:t>
            </a:r>
            <a:r>
              <a:rPr kumimoji="0" lang="ru-RU"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педагог дополнительного образования- руководитель театрального кружка.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24" y="512279"/>
            <a:ext cx="3676650" cy="469582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descr="https://d2gg9evh47fn9z.cloudfront.net/800px_COLOURBOX1870615.jpg"/>
          <p:cNvPicPr/>
          <p:nvPr/>
        </p:nvPicPr>
        <p:blipFill>
          <a:blip r:embed="rId2" cstate="print"/>
          <a:srcRect/>
          <a:stretch>
            <a:fillRect/>
          </a:stretch>
        </p:blipFill>
        <p:spPr bwMode="auto">
          <a:xfrm>
            <a:off x="-327720" y="-719137"/>
            <a:ext cx="7513440" cy="9863137"/>
          </a:xfrm>
          <a:prstGeom prst="rect">
            <a:avLst/>
          </a:prstGeom>
          <a:noFill/>
          <a:ln w="9525">
            <a:noFill/>
            <a:miter lim="800000"/>
            <a:headEnd/>
            <a:tailEnd/>
          </a:ln>
        </p:spPr>
      </p:pic>
      <p:sp>
        <p:nvSpPr>
          <p:cNvPr id="14340" name="Rectangle 4"/>
          <p:cNvSpPr>
            <a:spLocks noChangeArrowheads="1"/>
          </p:cNvSpPr>
          <p:nvPr/>
        </p:nvSpPr>
        <p:spPr bwMode="auto">
          <a:xfrm>
            <a:off x="0" y="416975"/>
            <a:ext cx="6858000" cy="84946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16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Программа «Театральная студия «Сказка», по которой  работаю рассчитана для детей школьного возраста начального и среднего звена. Срок реализации 4 года.  Моя программа включает в себя следующие разделы:</a:t>
            </a:r>
          </a:p>
          <a:p>
            <a:pPr lvl="0" fontAlgn="base">
              <a:spcBef>
                <a:spcPct val="0"/>
              </a:spcBef>
              <a:spcAft>
                <a:spcPct val="0"/>
              </a:spcAft>
            </a:pPr>
            <a:r>
              <a:rPr lang="ru-RU" sz="1600" b="1" dirty="0" smtClean="0"/>
              <a:t>Раздел </a:t>
            </a:r>
            <a:r>
              <a:rPr lang="ru-RU" sz="1600" b="1" dirty="0"/>
              <a:t>«Мы играем – мы мечтаем</a:t>
            </a:r>
            <a:r>
              <a:rPr lang="ru-RU" sz="1600" b="1" dirty="0" smtClean="0"/>
              <a:t>!</a:t>
            </a:r>
          </a:p>
          <a:p>
            <a:pPr lvl="0" fontAlgn="base">
              <a:spcBef>
                <a:spcPct val="0"/>
              </a:spcBef>
              <a:spcAft>
                <a:spcPct val="0"/>
              </a:spcAft>
            </a:pPr>
            <a:r>
              <a:rPr lang="tt-RU" sz="1600" b="1" dirty="0"/>
              <a:t>Раздел театр.</a:t>
            </a:r>
            <a:r>
              <a:rPr lang="ru-RU" sz="1600" b="1" dirty="0"/>
              <a:t>Просмотр спектаклей в театрах города. </a:t>
            </a:r>
            <a:endParaRPr lang="ru-RU" sz="1600" b="1" dirty="0" smtClean="0"/>
          </a:p>
          <a:p>
            <a:pPr lvl="0" fontAlgn="base">
              <a:spcBef>
                <a:spcPct val="0"/>
              </a:spcBef>
              <a:spcAft>
                <a:spcPct val="0"/>
              </a:spcAft>
            </a:pPr>
            <a:r>
              <a:rPr lang="ru-RU" sz="1600" b="1" dirty="0"/>
              <a:t>Раздел «Основы актёрского мастерства</a:t>
            </a:r>
            <a:r>
              <a:rPr lang="ru-RU" sz="1600" b="1" dirty="0" smtClean="0"/>
              <a:t>»»</a:t>
            </a:r>
          </a:p>
          <a:p>
            <a:pPr lvl="0" fontAlgn="base">
              <a:spcBef>
                <a:spcPct val="0"/>
              </a:spcBef>
              <a:spcAft>
                <a:spcPct val="0"/>
              </a:spcAft>
            </a:pPr>
            <a:r>
              <a:rPr kumimoji="0" lang="ru-RU" sz="16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 </a:t>
            </a:r>
            <a:r>
              <a:rPr lang="ru-RU" sz="1600" b="1" dirty="0"/>
              <a:t>Раздел «Наш театр</a:t>
            </a:r>
            <a:r>
              <a:rPr lang="ru-RU" sz="1600" b="1" dirty="0" smtClean="0"/>
              <a:t>»</a:t>
            </a:r>
          </a:p>
          <a:p>
            <a:pPr lvl="0" fontAlgn="base">
              <a:spcBef>
                <a:spcPct val="0"/>
              </a:spcBef>
              <a:spcAft>
                <a:spcPct val="0"/>
              </a:spcAft>
            </a:pPr>
            <a:r>
              <a:rPr kumimoji="0" lang="ru-RU" sz="1600" b="0" i="0" u="none" strike="noStrike" cap="none" normalizeH="0" baseline="0" dirty="0" smtClean="0">
                <a:ln>
                  <a:noFill/>
                </a:ln>
                <a:solidFill>
                  <a:schemeClr val="tx1"/>
                </a:solidFill>
                <a:effectLst/>
                <a:latin typeface="Times New Roman" pitchFamily="18" charset="0"/>
                <a:ea typeface="Wide Latin" pitchFamily="18" charset="0"/>
                <a:cs typeface="Times New Roman" pitchFamily="18" charset="0"/>
              </a:rPr>
              <a:t>Актуальность  моей программы  направлена на:</a:t>
            </a:r>
          </a:p>
          <a:p>
            <a:pPr lvl="0"/>
            <a:r>
              <a:rPr lang="ru-RU" sz="1600" dirty="0" smtClean="0">
                <a:latin typeface="Times New Roman" pitchFamily="18" charset="0"/>
                <a:cs typeface="Times New Roman" pitchFamily="18" charset="0"/>
              </a:rPr>
              <a:t>формирование познавательных интересов и познавательных действий ребенка в театральной деятельности, так как она позволяет формировать опыт социальных навыков поведения, благодаря тому, что каждое литературное произведение или сказка для детей дошкольного возраста всегда имеют нравственную направленность (дружба, доброта, честность, смелость).  Сказка позволяет  ребёнку познать мир не только умом, но и сердцем  и выражает своё собственное отношение к добру и злу. Любимые герои становятся образцом для подражания и отождествления. Именно способность ребёнка к такой идентификации с полюбившимся образом позволяет педагогам оказывать позитивное влияние на детей. Игра в театр позволяет ребёнку решать многие проблемные ситуации опосредованно от лица какого-либо персонажа. Это помогает преодолевать робость, застенчивость, неуверенность в себе. Театрализованная деятельность помогает не только раскрыть творческие способности, но и развить их. на содействие и сотрудничество детей и взрослых; (Совместные выступления педагога и ребенка в  театральных постановках: сказки и  сценках.)</a:t>
            </a:r>
          </a:p>
          <a:p>
            <a:r>
              <a:rPr lang="ru-RU" sz="1600" dirty="0" smtClean="0">
                <a:latin typeface="Times New Roman" pitchFamily="18" charset="0"/>
                <a:cs typeface="Times New Roman" pitchFamily="18" charset="0"/>
              </a:rPr>
              <a:t>Программа охватывает все основные разделы (актерское мастерство, сценическая речь, сценическое движение) необходимые для изучения театрального мастерства  и главной целью является развитие творческих возможностей детей, развитию зрительского и слухового внимания, творческой инициативы, разносторонней творческой индивидуальности и раскрытие внутреннего потенциала ребенка.</a:t>
            </a:r>
          </a:p>
          <a:p>
            <a:endParaRPr lang="ru-RU" sz="1600" dirty="0" smtClean="0"/>
          </a:p>
          <a:p>
            <a:endParaRPr lang="ru-RU" sz="1600" dirty="0" smtClean="0"/>
          </a:p>
          <a:p>
            <a:pPr algn="ctr" eaLnBrk="0" fontAlgn="base" hangingPunct="0">
              <a:spcBef>
                <a:spcPct val="0"/>
              </a:spcBef>
              <a:spcAft>
                <a:spcPct val="0"/>
              </a:spcAft>
            </a:pPr>
            <a:endParaRPr lang="ru-RU" sz="1600" dirty="0" smtClean="0">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descr="https://d2gg9evh47fn9z.cloudfront.net/800px_COLOURBOX1870615.jpg"/>
          <p:cNvPicPr/>
          <p:nvPr/>
        </p:nvPicPr>
        <p:blipFill>
          <a:blip r:embed="rId2" cstate="print"/>
          <a:srcRect/>
          <a:stretch>
            <a:fillRect/>
          </a:stretch>
        </p:blipFill>
        <p:spPr bwMode="auto">
          <a:xfrm>
            <a:off x="-300038" y="-187762"/>
            <a:ext cx="7458075" cy="10296525"/>
          </a:xfrm>
          <a:prstGeom prst="rect">
            <a:avLst/>
          </a:prstGeom>
          <a:noFill/>
          <a:ln w="9525">
            <a:noFill/>
            <a:miter lim="800000"/>
            <a:headEnd/>
            <a:tailEnd/>
          </a:ln>
        </p:spPr>
      </p:pic>
      <p:sp>
        <p:nvSpPr>
          <p:cNvPr id="6" name="TextBox 5"/>
          <p:cNvSpPr txBox="1"/>
          <p:nvPr/>
        </p:nvSpPr>
        <p:spPr>
          <a:xfrm>
            <a:off x="342900" y="251520"/>
            <a:ext cx="6515100" cy="4708981"/>
          </a:xfrm>
          <a:prstGeom prst="rect">
            <a:avLst/>
          </a:prstGeom>
          <a:noFill/>
        </p:spPr>
        <p:txBody>
          <a:bodyPr wrap="square" rtlCol="0">
            <a:spAutoFit/>
          </a:bodyPr>
          <a:lstStyle/>
          <a:p>
            <a:r>
              <a:rPr lang="ru-RU" sz="2000" dirty="0" smtClean="0">
                <a:latin typeface="Times New Roman" pitchFamily="18" charset="0"/>
                <a:cs typeface="Times New Roman" pitchFamily="18" charset="0"/>
              </a:rPr>
              <a:t>Театральный коллектив был создан в сентябре 2022 году на базе </a:t>
            </a:r>
            <a:r>
              <a:rPr lang="ru-RU" sz="2000" dirty="0" err="1" smtClean="0">
                <a:latin typeface="Times New Roman" pitchFamily="18" charset="0"/>
                <a:cs typeface="Times New Roman" pitchFamily="18" charset="0"/>
              </a:rPr>
              <a:t>Среднедевятовской</a:t>
            </a:r>
            <a:r>
              <a:rPr lang="ru-RU" sz="2000" dirty="0" smtClean="0">
                <a:latin typeface="Times New Roman" pitchFamily="18" charset="0"/>
                <a:cs typeface="Times New Roman" pitchFamily="18" charset="0"/>
              </a:rPr>
              <a:t> СОШ В объединение пришли дети 3-4 класса. </a:t>
            </a:r>
            <a:r>
              <a:rPr lang="ru-RU" sz="2000" dirty="0" smtClean="0">
                <a:latin typeface="Times New Roman" pitchFamily="18" charset="0"/>
                <a:cs typeface="Times New Roman" pitchFamily="18" charset="0"/>
              </a:rPr>
              <a:t>Всем нравилось </a:t>
            </a:r>
            <a:r>
              <a:rPr lang="ru-RU" sz="2000" dirty="0" smtClean="0">
                <a:latin typeface="Times New Roman" pitchFamily="18" charset="0"/>
                <a:cs typeface="Times New Roman" pitchFamily="18" charset="0"/>
              </a:rPr>
              <a:t>ставить не </a:t>
            </a:r>
            <a:r>
              <a:rPr lang="ru-RU" sz="2000" dirty="0" smtClean="0">
                <a:latin typeface="Times New Roman" pitchFamily="18" charset="0"/>
                <a:cs typeface="Times New Roman" pitchFamily="18" charset="0"/>
              </a:rPr>
              <a:t>обычные сказки </a:t>
            </a:r>
            <a:r>
              <a:rPr lang="ru-RU" sz="2000" dirty="0" smtClean="0">
                <a:latin typeface="Times New Roman" pitchFamily="18" charset="0"/>
                <a:cs typeface="Times New Roman" pitchFamily="18" charset="0"/>
              </a:rPr>
              <a:t>или пьесы, а  такие, чтобы можно было </a:t>
            </a:r>
            <a:r>
              <a:rPr lang="ru-RU" sz="2000" dirty="0" smtClean="0">
                <a:latin typeface="Times New Roman" pitchFamily="18" charset="0"/>
                <a:cs typeface="Times New Roman" pitchFamily="18" charset="0"/>
              </a:rPr>
              <a:t>внести </a:t>
            </a:r>
            <a:r>
              <a:rPr lang="ru-RU" sz="2000" dirty="0" smtClean="0">
                <a:latin typeface="Times New Roman" pitchFamily="18" charset="0"/>
                <a:cs typeface="Times New Roman" pitchFamily="18" charset="0"/>
              </a:rPr>
              <a:t>что то свое, оригинальное, так сказать найти «изюминку».  И это стало как добрым напутствием, все постановки импровизируются педагогом и  детьми. Первой  театральной постановкой была сказка на новый лад « Репка», мы показали ее для детей дошкольного возраста, и  она  дала  возможность готовиться к следующим постановкам .Занятия  в театральном объединении не проходят впустую. Каждый раз ребенок выносит из них что-то новое и очень полезное для дальнейшего развития. Ребенок весело и с пользой проводит свое свободное от учебы время, ведь занятия – это своего рода игра</a:t>
            </a:r>
            <a:r>
              <a:rPr lang="ru-RU" dirty="0" smtClean="0">
                <a:latin typeface="Times New Roman" pitchFamily="18" charset="0"/>
                <a:cs typeface="Times New Roman" pitchFamily="18" charset="0"/>
              </a:rPr>
              <a:t>. </a:t>
            </a:r>
            <a:endParaRPr lang="ru-RU" sz="1100" dirty="0">
              <a:latin typeface="Times New Roman" pitchFamily="18" charset="0"/>
              <a:cs typeface="Times New Roman" pitchFamily="18" charset="0"/>
            </a:endParaRPr>
          </a:p>
        </p:txBody>
      </p:sp>
      <p:sp>
        <p:nvSpPr>
          <p:cNvPr id="7" name="Объект 6"/>
          <p:cNvSpPr>
            <a:spLocks noGrp="1"/>
          </p:cNvSpPr>
          <p:nvPr>
            <p:ph idx="1"/>
          </p:nvPr>
        </p:nvSpPr>
        <p:spPr/>
        <p:txBody>
          <a:bodyPr/>
          <a:lstStyle/>
          <a:p>
            <a:r>
              <a:rPr lang="ru-RU" dirty="0" smtClean="0"/>
              <a:t>.</a:t>
            </a:r>
            <a:endParaRPr lang="ru-RU" dirty="0"/>
          </a:p>
        </p:txBody>
      </p:sp>
      <p:pic>
        <p:nvPicPr>
          <p:cNvPr id="8" name="Объект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 y="4943451"/>
            <a:ext cx="6172200" cy="418349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d2gg9evh47fn9z.cloudfront.net/800px_COLOURBOX1870615.jpg"/>
          <p:cNvPicPr/>
          <p:nvPr/>
        </p:nvPicPr>
        <p:blipFill>
          <a:blip r:embed="rId2" cstate="print"/>
          <a:srcRect/>
          <a:stretch>
            <a:fillRect/>
          </a:stretch>
        </p:blipFill>
        <p:spPr bwMode="auto">
          <a:xfrm>
            <a:off x="-459432" y="-252536"/>
            <a:ext cx="7773491" cy="10296525"/>
          </a:xfrm>
          <a:prstGeom prst="rect">
            <a:avLst/>
          </a:prstGeom>
          <a:noFill/>
          <a:ln w="9525">
            <a:noFill/>
            <a:miter lim="800000"/>
            <a:headEnd/>
            <a:tailEnd/>
          </a:ln>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608"/>
            <a:ext cx="4149080" cy="5148064"/>
          </a:xfrm>
          <a:prstGeom prst="rect">
            <a:avLst/>
          </a:prstGeom>
          <a:ln>
            <a:noFill/>
          </a:ln>
          <a:effectLst>
            <a:softEdge rad="112500"/>
          </a:effectLst>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0969" y="4626260"/>
            <a:ext cx="3717031" cy="4895925"/>
          </a:xfrm>
          <a:prstGeom prst="rect">
            <a:avLst/>
          </a:prstGeom>
          <a:ln>
            <a:noFill/>
          </a:ln>
          <a:effectLst>
            <a:softEdge rad="112500"/>
          </a:effectLst>
        </p:spPr>
      </p:pic>
    </p:spTree>
    <p:extLst>
      <p:ext uri="{BB962C8B-B14F-4D97-AF65-F5344CB8AC3E}">
        <p14:creationId xmlns:p14="http://schemas.microsoft.com/office/powerpoint/2010/main" val="225116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8" name="Содержимое 7"/>
          <p:cNvGraphicFramePr>
            <a:graphicFrameLocks noGrp="1"/>
          </p:cNvGraphicFramePr>
          <p:nvPr>
            <p:ph idx="1"/>
          </p:nvPr>
        </p:nvGraphicFramePr>
        <p:xfrm>
          <a:off x="1631038" y="1346975"/>
          <a:ext cx="3595924" cy="7607338"/>
        </p:xfrm>
        <a:graphic>
          <a:graphicData uri="http://schemas.openxmlformats.org/drawingml/2006/table">
            <a:tbl>
              <a:tblPr/>
              <a:tblGrid>
                <a:gridCol w="685329">
                  <a:extLst>
                    <a:ext uri="{9D8B030D-6E8A-4147-A177-3AD203B41FA5}">
                      <a16:colId xmlns:a16="http://schemas.microsoft.com/office/drawing/2014/main" val="20000"/>
                    </a:ext>
                  </a:extLst>
                </a:gridCol>
                <a:gridCol w="1106470">
                  <a:extLst>
                    <a:ext uri="{9D8B030D-6E8A-4147-A177-3AD203B41FA5}">
                      <a16:colId xmlns:a16="http://schemas.microsoft.com/office/drawing/2014/main" val="20001"/>
                    </a:ext>
                  </a:extLst>
                </a:gridCol>
                <a:gridCol w="873507">
                  <a:extLst>
                    <a:ext uri="{9D8B030D-6E8A-4147-A177-3AD203B41FA5}">
                      <a16:colId xmlns:a16="http://schemas.microsoft.com/office/drawing/2014/main" val="20002"/>
                    </a:ext>
                  </a:extLst>
                </a:gridCol>
                <a:gridCol w="930618">
                  <a:extLst>
                    <a:ext uri="{9D8B030D-6E8A-4147-A177-3AD203B41FA5}">
                      <a16:colId xmlns:a16="http://schemas.microsoft.com/office/drawing/2014/main" val="20003"/>
                    </a:ext>
                  </a:extLst>
                </a:gridCol>
              </a:tblGrid>
              <a:tr h="680166">
                <a:tc>
                  <a:txBody>
                    <a:bodyPr/>
                    <a:lstStyle/>
                    <a:p>
                      <a:pPr marL="457200">
                        <a:lnSpc>
                          <a:spcPct val="115000"/>
                        </a:lnSpc>
                        <a:spcAft>
                          <a:spcPts val="0"/>
                        </a:spcAft>
                      </a:pPr>
                      <a:r>
                        <a:rPr lang="ru-RU" sz="800">
                          <a:latin typeface="Times New Roman"/>
                          <a:ea typeface="Wide Latin"/>
                          <a:cs typeface="Times New Roman"/>
                        </a:rPr>
                        <a:t>06.03.2014</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Районный фестиваль художественной самодеятельности «Калейдоскоп»</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РДК</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Победители в музыкально – литературной композиции</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4133">
                <a:tc>
                  <a:txBody>
                    <a:bodyPr/>
                    <a:lstStyle/>
                    <a:p>
                      <a:pPr>
                        <a:lnSpc>
                          <a:spcPct val="115000"/>
                        </a:lnSpc>
                        <a:spcAft>
                          <a:spcPts val="0"/>
                        </a:spcAft>
                      </a:pPr>
                      <a:r>
                        <a:rPr lang="ru-RU" sz="800">
                          <a:latin typeface="Times New Roman"/>
                          <a:ea typeface="Wide Latin"/>
                          <a:cs typeface="Times New Roman"/>
                        </a:rPr>
                        <a:t>19.03.2015 г</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Районный фестиваль</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Художественной самодеятельности «Калейдоскоп»</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РДК</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призер</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16199">
                <a:tc>
                  <a:txBody>
                    <a:bodyPr/>
                    <a:lstStyle/>
                    <a:p>
                      <a:pPr>
                        <a:lnSpc>
                          <a:spcPct val="115000"/>
                        </a:lnSpc>
                        <a:spcAft>
                          <a:spcPts val="0"/>
                        </a:spcAft>
                      </a:pPr>
                      <a:r>
                        <a:rPr lang="ru-RU" sz="800">
                          <a:latin typeface="Times New Roman"/>
                          <a:ea typeface="Wide Latin"/>
                          <a:cs typeface="Times New Roman"/>
                        </a:rPr>
                        <a:t>09.04.2015 г</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05.05.2015</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06.05.2015</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Акция, посвященная 70-летию Победы в ВОВ</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ДСОШ,</a:t>
                      </a:r>
                      <a:endParaRPr lang="ru-RU" sz="700">
                        <a:latin typeface="Wide Latin"/>
                        <a:ea typeface="Wide Latin"/>
                        <a:cs typeface="Times New Roman"/>
                      </a:endParaRPr>
                    </a:p>
                    <a:p>
                      <a:pPr marL="457200">
                        <a:lnSpc>
                          <a:spcPct val="115000"/>
                        </a:lnSpc>
                        <a:spcAft>
                          <a:spcPts val="0"/>
                        </a:spcAft>
                      </a:pPr>
                      <a:r>
                        <a:rPr lang="ru-RU" sz="800">
                          <a:latin typeface="Times New Roman"/>
                          <a:ea typeface="Wide Latin"/>
                          <a:cs typeface="Times New Roman"/>
                        </a:rPr>
                        <a:t>Д/С «Улыбка»</a:t>
                      </a:r>
                      <a:endParaRPr lang="ru-RU" sz="700">
                        <a:latin typeface="Wide Latin"/>
                        <a:ea typeface="Wide Latin"/>
                        <a:cs typeface="Times New Roman"/>
                      </a:endParaRPr>
                    </a:p>
                    <a:p>
                      <a:pPr marL="457200">
                        <a:lnSpc>
                          <a:spcPct val="115000"/>
                        </a:lnSpc>
                        <a:spcAft>
                          <a:spcPts val="0"/>
                        </a:spcAft>
                      </a:pPr>
                      <a:r>
                        <a:rPr lang="ru-RU" sz="800">
                          <a:latin typeface="Times New Roman"/>
                          <a:ea typeface="Wide Latin"/>
                          <a:cs typeface="Times New Roman"/>
                        </a:rPr>
                        <a:t>Д/С «Солнышко»</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4133">
                <a:tc>
                  <a:txBody>
                    <a:bodyPr/>
                    <a:lstStyle/>
                    <a:p>
                      <a:pPr>
                        <a:lnSpc>
                          <a:spcPct val="115000"/>
                        </a:lnSpc>
                        <a:spcAft>
                          <a:spcPts val="0"/>
                        </a:spcAft>
                      </a:pPr>
                      <a:r>
                        <a:rPr lang="ru-RU" sz="800">
                          <a:latin typeface="Times New Roman"/>
                          <a:ea typeface="Wide Latin"/>
                          <a:cs typeface="Times New Roman"/>
                        </a:rPr>
                        <a:t>27 февраля</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2016</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Районный фестиваль «Милый Север» художественного творчества</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КДК</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700">
                          <a:latin typeface="Times New Roman"/>
                          <a:ea typeface="Wide Latin"/>
                          <a:cs typeface="Times New Roman"/>
                        </a:rPr>
                        <a:t>сертификат</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8099">
                <a:tc>
                  <a:txBody>
                    <a:bodyPr/>
                    <a:lstStyle/>
                    <a:p>
                      <a:pPr>
                        <a:lnSpc>
                          <a:spcPct val="115000"/>
                        </a:lnSpc>
                        <a:spcAft>
                          <a:spcPts val="0"/>
                        </a:spcAft>
                      </a:pPr>
                      <a:r>
                        <a:rPr lang="ru-RU" sz="800">
                          <a:latin typeface="Times New Roman"/>
                          <a:ea typeface="Wide Latin"/>
                          <a:cs typeface="Times New Roman"/>
                        </a:rPr>
                        <a:t>Октябрь 2016 год</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Районная выставка «Дорожный калейдоскоп»</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ДДТ</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700">
                          <a:latin typeface="Times New Roman"/>
                          <a:ea typeface="Wide Latin"/>
                          <a:cs typeface="Times New Roman"/>
                        </a:rPr>
                        <a:t>участники</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16199">
                <a:tc>
                  <a:txBody>
                    <a:bodyPr/>
                    <a:lstStyle/>
                    <a:p>
                      <a:pPr marL="457200">
                        <a:lnSpc>
                          <a:spcPct val="115000"/>
                        </a:lnSpc>
                        <a:spcAft>
                          <a:spcPts val="0"/>
                        </a:spcAft>
                      </a:pPr>
                      <a:r>
                        <a:rPr lang="ru-RU" sz="800">
                          <a:latin typeface="Times New Roman"/>
                          <a:ea typeface="Wide Latin"/>
                          <a:cs typeface="Times New Roman"/>
                        </a:rPr>
                        <a:t>Февраль</a:t>
                      </a:r>
                      <a:endParaRPr lang="ru-RU" sz="700">
                        <a:latin typeface="Wide Latin"/>
                        <a:ea typeface="Wide Latin"/>
                        <a:cs typeface="Times New Roman"/>
                      </a:endParaRPr>
                    </a:p>
                    <a:p>
                      <a:pPr marL="457200">
                        <a:lnSpc>
                          <a:spcPct val="115000"/>
                        </a:lnSpc>
                        <a:spcAft>
                          <a:spcPts val="0"/>
                        </a:spcAft>
                      </a:pPr>
                      <a:r>
                        <a:rPr lang="ru-RU" sz="800">
                          <a:latin typeface="Times New Roman"/>
                          <a:ea typeface="Wide Latin"/>
                          <a:cs typeface="Times New Roman"/>
                        </a:rPr>
                        <a:t>2017 год</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Муниципальный этап всероссийского конкурса «Живая классика»</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ДДТ</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700">
                          <a:latin typeface="Times New Roman"/>
                          <a:ea typeface="Wide Latin"/>
                          <a:cs typeface="Times New Roman"/>
                        </a:rPr>
                        <a:t>сертификат</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16199">
                <a:tc>
                  <a:txBody>
                    <a:bodyPr/>
                    <a:lstStyle/>
                    <a:p>
                      <a:pPr marL="457200">
                        <a:lnSpc>
                          <a:spcPct val="115000"/>
                        </a:lnSpc>
                        <a:spcAft>
                          <a:spcPts val="0"/>
                        </a:spcAft>
                      </a:pPr>
                      <a:r>
                        <a:rPr lang="ru-RU" sz="800">
                          <a:latin typeface="Times New Roman"/>
                          <a:ea typeface="Wide Latin"/>
                          <a:cs typeface="Times New Roman"/>
                        </a:rPr>
                        <a:t>Апрель 2017</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Муниципальный этап среди дошкольных учреждений экологического конкурса</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800">
                          <a:latin typeface="Times New Roman"/>
                          <a:ea typeface="Wide Latin"/>
                          <a:cs typeface="Times New Roman"/>
                        </a:rPr>
                        <a:t>РУО</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700">
                          <a:latin typeface="Times New Roman"/>
                          <a:ea typeface="Wide Latin"/>
                          <a:cs typeface="Times New Roman"/>
                        </a:rPr>
                        <a:t>Победитель</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44133">
                <a:tc>
                  <a:txBody>
                    <a:bodyPr/>
                    <a:lstStyle/>
                    <a:p>
                      <a:pPr>
                        <a:lnSpc>
                          <a:spcPct val="115000"/>
                        </a:lnSpc>
                        <a:spcAft>
                          <a:spcPts val="0"/>
                        </a:spcAft>
                      </a:pPr>
                      <a:r>
                        <a:rPr lang="ru-RU" sz="800">
                          <a:latin typeface="Times New Roman"/>
                          <a:ea typeface="Wide Latin"/>
                          <a:cs typeface="Times New Roman"/>
                        </a:rPr>
                        <a:t>Февраль</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2018 год</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just">
                        <a:lnSpc>
                          <a:spcPct val="115000"/>
                        </a:lnSpc>
                        <a:spcAft>
                          <a:spcPts val="0"/>
                        </a:spcAft>
                      </a:pPr>
                      <a:r>
                        <a:rPr lang="ru-RU" sz="800">
                          <a:latin typeface="Times New Roman"/>
                          <a:ea typeface="Wide Latin"/>
                          <a:cs typeface="Times New Roman"/>
                        </a:rPr>
                        <a:t>Районный конкурс чтецов «Живая классика»</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(2 человек)</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ДДТ</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призер</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участник</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56730">
                <a:tc>
                  <a:txBody>
                    <a:bodyPr/>
                    <a:lstStyle/>
                    <a:p>
                      <a:pPr>
                        <a:lnSpc>
                          <a:spcPct val="115000"/>
                        </a:lnSpc>
                        <a:spcAft>
                          <a:spcPts val="0"/>
                        </a:spcAft>
                      </a:pPr>
                      <a:r>
                        <a:rPr lang="ru-RU" sz="800">
                          <a:latin typeface="Times New Roman"/>
                          <a:ea typeface="Wide Latin"/>
                          <a:cs typeface="Times New Roman"/>
                        </a:rPr>
                        <a:t>24 февраля</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2018 год</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Отборочный этап районного фестиваля ДХС  «Милый север»</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ДК п.Каменка</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Победитель,  Сказка Б.Шергина «Куричья слепота»</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08099">
                <a:tc>
                  <a:txBody>
                    <a:bodyPr/>
                    <a:lstStyle/>
                    <a:p>
                      <a:pPr>
                        <a:lnSpc>
                          <a:spcPct val="115000"/>
                        </a:lnSpc>
                        <a:spcAft>
                          <a:spcPts val="0"/>
                        </a:spcAft>
                      </a:pPr>
                      <a:r>
                        <a:rPr lang="ru-RU" sz="800">
                          <a:latin typeface="Times New Roman"/>
                          <a:ea typeface="Wide Latin"/>
                          <a:cs typeface="Times New Roman"/>
                        </a:rPr>
                        <a:t> 4 Марта</a:t>
                      </a:r>
                      <a:endParaRPr lang="ru-RU" sz="700">
                        <a:latin typeface="Wide Latin"/>
                        <a:ea typeface="Wide Latin"/>
                        <a:cs typeface="Times New Roman"/>
                      </a:endParaRPr>
                    </a:p>
                    <a:p>
                      <a:pPr>
                        <a:lnSpc>
                          <a:spcPct val="115000"/>
                        </a:lnSpc>
                        <a:spcAft>
                          <a:spcPts val="0"/>
                        </a:spcAft>
                      </a:pPr>
                      <a:r>
                        <a:rPr lang="ru-RU" sz="800">
                          <a:latin typeface="Times New Roman"/>
                          <a:ea typeface="Wide Latin"/>
                          <a:cs typeface="Times New Roman"/>
                        </a:rPr>
                        <a:t>2018 год</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Фестиваль «Милый Север»</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Wide Latin"/>
                          <a:cs typeface="Times New Roman"/>
                        </a:rPr>
                        <a:t>Г.Мезень</a:t>
                      </a:r>
                      <a:endParaRPr lang="ru-RU" sz="70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dirty="0">
                          <a:latin typeface="Times New Roman"/>
                          <a:ea typeface="Wide Latin"/>
                          <a:cs typeface="Times New Roman"/>
                        </a:rPr>
                        <a:t>Призер</a:t>
                      </a:r>
                      <a:endParaRPr lang="ru-RU" sz="700" dirty="0">
                        <a:latin typeface="Wide Latin"/>
                        <a:ea typeface="Wide Latin"/>
                        <a:cs typeface="Times New Roman"/>
                      </a:endParaRPr>
                    </a:p>
                    <a:p>
                      <a:pPr>
                        <a:lnSpc>
                          <a:spcPct val="115000"/>
                        </a:lnSpc>
                        <a:spcAft>
                          <a:spcPts val="0"/>
                        </a:spcAft>
                      </a:pPr>
                      <a:r>
                        <a:rPr lang="ru-RU" sz="800" dirty="0">
                          <a:latin typeface="Times New Roman"/>
                          <a:ea typeface="Wide Latin"/>
                          <a:cs typeface="Times New Roman"/>
                        </a:rPr>
                        <a:t>Сказка Б.Шергина «Куричья слепота»</a:t>
                      </a:r>
                      <a:endParaRPr lang="ru-RU" sz="700" dirty="0">
                        <a:latin typeface="Wide Latin"/>
                        <a:ea typeface="Wide Latin"/>
                        <a:cs typeface="Times New Roman"/>
                      </a:endParaRPr>
                    </a:p>
                  </a:txBody>
                  <a:tcPr marL="44359" marR="443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4" name="Рисунок 3" descr="https://d2gg9evh47fn9z.cloudfront.net/800px_COLOURBOX1870615.jpg"/>
          <p:cNvPicPr/>
          <p:nvPr/>
        </p:nvPicPr>
        <p:blipFill>
          <a:blip r:embed="rId2" cstate="print"/>
          <a:srcRect/>
          <a:stretch>
            <a:fillRect/>
          </a:stretch>
        </p:blipFill>
        <p:spPr bwMode="auto">
          <a:xfrm>
            <a:off x="-300037" y="-576262"/>
            <a:ext cx="7458075" cy="10296525"/>
          </a:xfrm>
          <a:prstGeom prst="rect">
            <a:avLst/>
          </a:prstGeom>
          <a:noFill/>
          <a:ln w="9525">
            <a:noFill/>
            <a:miter lim="800000"/>
            <a:headEnd/>
            <a:tailEnd/>
          </a:ln>
        </p:spPr>
      </p:pic>
      <p:sp>
        <p:nvSpPr>
          <p:cNvPr id="16385" name="Rectangle 1"/>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600" b="1" i="1" u="none" strike="noStrike" cap="none" normalizeH="0" baseline="0" smtClean="0">
                <a:ln>
                  <a:noFill/>
                </a:ln>
                <a:solidFill>
                  <a:srgbClr val="C00000"/>
                </a:solidFill>
                <a:effectLst/>
                <a:latin typeface="Times New Roman" pitchFamily="18" charset="0"/>
                <a:ea typeface="Wide Latin" pitchFamily="18" charset="0"/>
                <a:cs typeface="Times New Roman" pitchFamily="18" charset="0"/>
              </a:rPr>
              <a:t>Наши выступления</a:t>
            </a:r>
            <a:endParaRPr kumimoji="0" lang="ru-RU"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1" u="none" strike="noStrike" cap="none" normalizeH="0" baseline="0" smtClean="0">
                <a:ln>
                  <a:noFill/>
                </a:ln>
                <a:solidFill>
                  <a:srgbClr val="C00000"/>
                </a:solidFill>
                <a:effectLst/>
                <a:latin typeface="Times New Roman" pitchFamily="18" charset="0"/>
                <a:ea typeface="Wide Latin" pitchFamily="18" charset="0"/>
                <a:cs typeface="Times New Roman" pitchFamily="18" charset="0"/>
              </a:rPr>
              <a:t>районного уровня:</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Box 6"/>
          <p:cNvSpPr txBox="1"/>
          <p:nvPr/>
        </p:nvSpPr>
        <p:spPr>
          <a:xfrm>
            <a:off x="0" y="683568"/>
            <a:ext cx="6453336" cy="369332"/>
          </a:xfrm>
          <a:prstGeom prst="rect">
            <a:avLst/>
          </a:prstGeom>
          <a:noFill/>
        </p:spPr>
        <p:txBody>
          <a:bodyPr wrap="square" rtlCol="0">
            <a:spAutoFit/>
          </a:bodyPr>
          <a:lstStyle/>
          <a:p>
            <a:endParaRPr lang="ru-RU" dirty="0"/>
          </a:p>
        </p:txBody>
      </p:sp>
      <p:sp>
        <p:nvSpPr>
          <p:cNvPr id="16386"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0" name="Рисунок 9" descr="https://d2gg9evh47fn9z.cloudfront.net/800px_COLOURBOX1870615.jpg"/>
          <p:cNvPicPr/>
          <p:nvPr/>
        </p:nvPicPr>
        <p:blipFill>
          <a:blip r:embed="rId2" cstate="print"/>
          <a:srcRect/>
          <a:stretch>
            <a:fillRect/>
          </a:stretch>
        </p:blipFill>
        <p:spPr bwMode="auto">
          <a:xfrm>
            <a:off x="-600075" y="-540568"/>
            <a:ext cx="7773491" cy="10296525"/>
          </a:xfrm>
          <a:prstGeom prst="rect">
            <a:avLst/>
          </a:prstGeom>
          <a:noFill/>
          <a:ln w="9525">
            <a:noFill/>
            <a:miter lim="800000"/>
            <a:headEnd/>
            <a:tailEnd/>
          </a:ln>
        </p:spPr>
      </p:pic>
      <p:pic>
        <p:nvPicPr>
          <p:cNvPr id="11" name="Рисунок 10" descr="C:\Users\Admin\Desktop\фотки\Теремок4.jpg"/>
          <p:cNvPicPr/>
          <p:nvPr/>
        </p:nvPicPr>
        <p:blipFill>
          <a:blip r:embed="rId3" cstate="print"/>
          <a:srcRect/>
          <a:stretch>
            <a:fillRect/>
          </a:stretch>
        </p:blipFill>
        <p:spPr bwMode="auto">
          <a:xfrm>
            <a:off x="-387424" y="0"/>
            <a:ext cx="3378861" cy="2533650"/>
          </a:xfrm>
          <a:prstGeom prst="rect">
            <a:avLst/>
          </a:prstGeom>
          <a:noFill/>
          <a:ln w="9525">
            <a:noFill/>
            <a:miter lim="800000"/>
            <a:headEnd/>
            <a:tailEnd/>
          </a:ln>
        </p:spPr>
      </p:pic>
      <p:pic>
        <p:nvPicPr>
          <p:cNvPr id="12" name="Рисунок 11" descr="https://d2gg9evh47fn9z.cloudfront.net/800px_COLOURBOX1870615.jpg"/>
          <p:cNvPicPr/>
          <p:nvPr/>
        </p:nvPicPr>
        <p:blipFill>
          <a:blip r:embed="rId2" cstate="print"/>
          <a:srcRect/>
          <a:stretch>
            <a:fillRect/>
          </a:stretch>
        </p:blipFill>
        <p:spPr bwMode="auto">
          <a:xfrm>
            <a:off x="-660078" y="-637792"/>
            <a:ext cx="7773491" cy="10296525"/>
          </a:xfrm>
          <a:prstGeom prst="rect">
            <a:avLst/>
          </a:prstGeom>
          <a:noFill/>
          <a:ln w="9525">
            <a:noFill/>
            <a:miter lim="800000"/>
            <a:headEnd/>
            <a:tailEnd/>
          </a:ln>
        </p:spPr>
      </p:pic>
      <p:sp>
        <p:nvSpPr>
          <p:cNvPr id="13" name="TextBox 12"/>
          <p:cNvSpPr txBox="1"/>
          <p:nvPr/>
        </p:nvSpPr>
        <p:spPr>
          <a:xfrm>
            <a:off x="-315416" y="-396552"/>
            <a:ext cx="7416824" cy="523220"/>
          </a:xfrm>
          <a:prstGeom prst="rect">
            <a:avLst/>
          </a:prstGeom>
          <a:noFill/>
        </p:spPr>
        <p:txBody>
          <a:bodyPr wrap="square" rtlCol="0">
            <a:spAutoFit/>
          </a:bodyPr>
          <a:lstStyle/>
          <a:p>
            <a:pPr algn="ctr"/>
            <a:r>
              <a:rPr lang="ru-RU" sz="2800" b="1" i="1" dirty="0" smtClean="0">
                <a:solidFill>
                  <a:srgbClr val="FF0000"/>
                </a:solidFill>
              </a:rPr>
              <a:t>Фотографии с наших выступлений:</a:t>
            </a:r>
            <a:endParaRPr lang="ru-RU" sz="2800" dirty="0">
              <a:solidFill>
                <a:srgbClr val="FF0000"/>
              </a:solidFill>
            </a:endParaRPr>
          </a:p>
        </p:txBody>
      </p:sp>
      <p:sp>
        <p:nvSpPr>
          <p:cNvPr id="22540" name="Rectangle 12"/>
          <p:cNvSpPr>
            <a:spLocks noChangeArrowheads="1"/>
          </p:cNvSpPr>
          <p:nvPr/>
        </p:nvSpPr>
        <p:spPr bwMode="auto">
          <a:xfrm>
            <a:off x="0" y="43934"/>
            <a:ext cx="24878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cs typeface="Arial" pitchFamily="34" charset="0"/>
              </a:rPr>
              <a:t>.</a:t>
            </a:r>
          </a:p>
        </p:txBody>
      </p:sp>
      <p:sp>
        <p:nvSpPr>
          <p:cNvPr id="42" name="TextBox 41"/>
          <p:cNvSpPr txBox="1"/>
          <p:nvPr/>
        </p:nvSpPr>
        <p:spPr>
          <a:xfrm>
            <a:off x="3573016" y="8892480"/>
            <a:ext cx="2880320" cy="307777"/>
          </a:xfrm>
          <a:prstGeom prst="rect">
            <a:avLst/>
          </a:prstGeom>
          <a:noFill/>
        </p:spPr>
        <p:txBody>
          <a:bodyPr wrap="square" rtlCol="0">
            <a:spAutoFit/>
          </a:bodyPr>
          <a:lstStyle/>
          <a:p>
            <a:pPr lvl="0" fontAlgn="base">
              <a:spcBef>
                <a:spcPct val="0"/>
              </a:spcBef>
              <a:spcAft>
                <a:spcPct val="0"/>
              </a:spcAft>
            </a:pPr>
            <a:r>
              <a:rPr lang="ru-RU" sz="1400" dirty="0" smtClean="0">
                <a:latin typeface="Times New Roman" pitchFamily="18" charset="0"/>
                <a:cs typeface="Times New Roman" pitchFamily="18" charset="0"/>
              </a:rPr>
              <a:t>.</a:t>
            </a: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9111" t="13002" r="31706" b="18608"/>
          <a:stretch/>
        </p:blipFill>
        <p:spPr>
          <a:xfrm>
            <a:off x="103453" y="763586"/>
            <a:ext cx="2211905" cy="2409396"/>
          </a:xfrm>
          <a:prstGeom prst="rect">
            <a:avLst/>
          </a:prstGeom>
        </p:spPr>
      </p:pic>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l="15513" r="22538" b="13719"/>
          <a:stretch/>
        </p:blipFill>
        <p:spPr>
          <a:xfrm>
            <a:off x="3325382" y="445745"/>
            <a:ext cx="2418968" cy="2977998"/>
          </a:xfrm>
          <a:prstGeom prst="rect">
            <a:avLst/>
          </a:prstGeom>
        </p:spPr>
      </p:pic>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t="24760" r="23351"/>
          <a:stretch/>
        </p:blipFill>
        <p:spPr>
          <a:xfrm>
            <a:off x="54242" y="3794442"/>
            <a:ext cx="2310016" cy="2447498"/>
          </a:xfrm>
          <a:prstGeom prst="rect">
            <a:avLst/>
          </a:prstGeom>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86522" y="3847734"/>
            <a:ext cx="3917236" cy="3040304"/>
          </a:xfrm>
          <a:prstGeom prst="rect">
            <a:avLst/>
          </a:prstGeom>
        </p:spPr>
      </p:pic>
      <p:pic>
        <p:nvPicPr>
          <p:cNvPr id="18" name="Рисунок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6395" y="7089551"/>
            <a:ext cx="3263837" cy="232465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s://d2gg9evh47fn9z.cloudfront.net/800px_COLOURBOX1870615.jpg"/>
          <p:cNvPicPr>
            <a:picLocks noGrp="1"/>
          </p:cNvPicPr>
          <p:nvPr>
            <p:ph idx="1"/>
          </p:nvPr>
        </p:nvPicPr>
        <p:blipFill>
          <a:blip r:embed="rId2" cstate="print"/>
          <a:srcRect/>
          <a:stretch>
            <a:fillRect/>
          </a:stretch>
        </p:blipFill>
        <p:spPr bwMode="auto">
          <a:xfrm>
            <a:off x="177281" y="-73988"/>
            <a:ext cx="6857999" cy="9144000"/>
          </a:xfrm>
          <a:prstGeom prst="rect">
            <a:avLst/>
          </a:prstGeom>
          <a:noFill/>
          <a:ln w="9525">
            <a:noFill/>
            <a:miter lim="800000"/>
            <a:headEnd/>
            <a:tailEnd/>
          </a:ln>
        </p:spPr>
      </p:pic>
      <p:sp>
        <p:nvSpPr>
          <p:cNvPr id="6" name="TextBox 5"/>
          <p:cNvSpPr txBox="1"/>
          <p:nvPr/>
        </p:nvSpPr>
        <p:spPr>
          <a:xfrm>
            <a:off x="404664" y="5148064"/>
            <a:ext cx="5904656" cy="1477328"/>
          </a:xfrm>
          <a:prstGeom prst="rect">
            <a:avLst/>
          </a:prstGeom>
          <a:noFill/>
        </p:spPr>
        <p:txBody>
          <a:bodyPr wrap="square" rtlCol="0">
            <a:spAutoFit/>
          </a:bodyPr>
          <a:lstStyle/>
          <a:p>
            <a:pPr algn="ctr">
              <a:buFont typeface="Arial" pitchFamily="34" charset="0"/>
              <a:buChar char="•"/>
            </a:pPr>
            <a:r>
              <a:rPr lang="ru-RU" dirty="0" smtClean="0">
                <a:latin typeface="Times New Roman" pitchFamily="18" charset="0"/>
                <a:cs typeface="Times New Roman" pitchFamily="18" charset="0"/>
              </a:rPr>
              <a:t>В настоящее время в театральном объединении  «Театральная студия «Сказка» занимается 10 детей, в возрасте от 7 до 11 лет. Все дети с большим энтузиазмом  посещают кружок.</a:t>
            </a:r>
          </a:p>
          <a:p>
            <a:pPr algn="ctr"/>
            <a:endParaRPr lang="ru-RU" dirty="0"/>
          </a:p>
        </p:txBody>
      </p:sp>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l="45420" t="11837"/>
          <a:stretch/>
        </p:blipFill>
        <p:spPr>
          <a:xfrm>
            <a:off x="404664" y="362138"/>
            <a:ext cx="3201617" cy="4534635"/>
          </a:xfrm>
          <a:prstGeom prst="rect">
            <a:avLst/>
          </a:prstGeom>
        </p:spPr>
      </p:pic>
      <p:pic>
        <p:nvPicPr>
          <p:cNvPr id="8" name="Рисунок 7"/>
          <p:cNvPicPr>
            <a:picLocks noChangeAspect="1"/>
          </p:cNvPicPr>
          <p:nvPr/>
        </p:nvPicPr>
        <p:blipFill rotWithShape="1">
          <a:blip r:embed="rId4">
            <a:extLst>
              <a:ext uri="{28A0092B-C50C-407E-A947-70E740481C1C}">
                <a14:useLocalDpi xmlns:a14="http://schemas.microsoft.com/office/drawing/2010/main" val="0"/>
              </a:ext>
            </a:extLst>
          </a:blip>
          <a:srcRect l="41116" t="20257" r="4285"/>
          <a:stretch/>
        </p:blipFill>
        <p:spPr>
          <a:xfrm>
            <a:off x="2769210" y="578672"/>
            <a:ext cx="3744417" cy="410156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TotalTime>
  <Words>402</Words>
  <Application>Microsoft Office PowerPoint</Application>
  <PresentationFormat>Экран (4:3)</PresentationFormat>
  <Paragraphs>86</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Times New Roman</vt:lpstr>
      <vt:lpstr>Wide Latin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Алена</cp:lastModifiedBy>
  <cp:revision>51</cp:revision>
  <dcterms:created xsi:type="dcterms:W3CDTF">2019-01-15T10:36:00Z</dcterms:created>
  <dcterms:modified xsi:type="dcterms:W3CDTF">2022-11-21T16:05:11Z</dcterms:modified>
</cp:coreProperties>
</file>