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6" r:id="rId2"/>
    <p:sldId id="287" r:id="rId3"/>
    <p:sldId id="258" r:id="rId4"/>
    <p:sldId id="286" r:id="rId5"/>
    <p:sldId id="292" r:id="rId6"/>
    <p:sldId id="257" r:id="rId7"/>
    <p:sldId id="260" r:id="rId8"/>
    <p:sldId id="285" r:id="rId9"/>
    <p:sldId id="283" r:id="rId10"/>
    <p:sldId id="288" r:id="rId11"/>
    <p:sldId id="289" r:id="rId12"/>
    <p:sldId id="290" r:id="rId13"/>
    <p:sldId id="291" r:id="rId14"/>
    <p:sldId id="293" r:id="rId15"/>
    <p:sldId id="294" r:id="rId16"/>
    <p:sldId id="295" r:id="rId17"/>
    <p:sldId id="300" r:id="rId18"/>
    <p:sldId id="298" r:id="rId19"/>
    <p:sldId id="299" r:id="rId20"/>
    <p:sldId id="278" r:id="rId21"/>
    <p:sldId id="301" r:id="rId22"/>
    <p:sldId id="297" r:id="rId23"/>
    <p:sldId id="302" r:id="rId24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BD2"/>
    <a:srgbClr val="35CA1C"/>
    <a:srgbClr val="F20C4E"/>
    <a:srgbClr val="40C040"/>
    <a:srgbClr val="00CC00"/>
    <a:srgbClr val="ECCE18"/>
    <a:srgbClr val="8398D3"/>
    <a:srgbClr val="339966"/>
    <a:srgbClr val="F127D4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7" autoAdjust="0"/>
    <p:restoredTop sz="94436" autoAdjust="0"/>
  </p:normalViewPr>
  <p:slideViewPr>
    <p:cSldViewPr>
      <p:cViewPr>
        <p:scale>
          <a:sx n="103" d="100"/>
          <a:sy n="103" d="100"/>
        </p:scale>
        <p:origin x="-96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3D228E0-DB39-43DF-B879-067D51CD6D1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3350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E622846-C414-4CBE-AA51-69CB63B7038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9899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622846-C414-4CBE-AA51-69CB63B7038F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C01CAF1-5E18-47A7-98E2-33892C064776}" type="slidenum">
              <a:rPr lang="en-US"/>
              <a:pPr/>
              <a:t>7</a:t>
            </a:fld>
            <a:endParaRPr lang="en-US"/>
          </a:p>
        </p:txBody>
      </p:sp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2" name="Freeform 40"/>
          <p:cNvSpPr>
            <a:spLocks/>
          </p:cNvSpPr>
          <p:nvPr/>
        </p:nvSpPr>
        <p:spPr bwMode="gray">
          <a:xfrm>
            <a:off x="0" y="6048375"/>
            <a:ext cx="2762250" cy="8096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510"/>
              </a:cxn>
              <a:cxn ang="0">
                <a:pos x="1740" y="510"/>
              </a:cxn>
              <a:cxn ang="0">
                <a:pos x="1595" y="30"/>
              </a:cxn>
              <a:cxn ang="0">
                <a:pos x="0" y="0"/>
              </a:cxn>
            </a:cxnLst>
            <a:rect l="0" t="0" r="r" b="b"/>
            <a:pathLst>
              <a:path w="1740" h="510">
                <a:moveTo>
                  <a:pt x="0" y="0"/>
                </a:moveTo>
                <a:lnTo>
                  <a:pt x="0" y="510"/>
                </a:lnTo>
                <a:cubicBezTo>
                  <a:pt x="0" y="510"/>
                  <a:pt x="870" y="510"/>
                  <a:pt x="1740" y="510"/>
                </a:cubicBezTo>
                <a:cubicBezTo>
                  <a:pt x="1650" y="258"/>
                  <a:pt x="1595" y="30"/>
                  <a:pt x="1595" y="30"/>
                </a:cubicBezTo>
                <a:cubicBezTo>
                  <a:pt x="798" y="54"/>
                  <a:pt x="0" y="0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113" name="Freeform 41"/>
          <p:cNvSpPr>
            <a:spLocks/>
          </p:cNvSpPr>
          <p:nvPr/>
        </p:nvSpPr>
        <p:spPr bwMode="gray">
          <a:xfrm>
            <a:off x="2590800" y="4705350"/>
            <a:ext cx="6400800" cy="2152650"/>
          </a:xfrm>
          <a:custGeom>
            <a:avLst/>
            <a:gdLst/>
            <a:ahLst/>
            <a:cxnLst>
              <a:cxn ang="0">
                <a:pos x="1116" y="0"/>
              </a:cxn>
              <a:cxn ang="0">
                <a:pos x="3840" y="636"/>
              </a:cxn>
              <a:cxn ang="0">
                <a:pos x="4032" y="1356"/>
              </a:cxn>
              <a:cxn ang="0">
                <a:pos x="288" y="1356"/>
              </a:cxn>
              <a:cxn ang="0">
                <a:pos x="0" y="828"/>
              </a:cxn>
              <a:cxn ang="0">
                <a:pos x="1116" y="0"/>
              </a:cxn>
            </a:cxnLst>
            <a:rect l="0" t="0" r="r" b="b"/>
            <a:pathLst>
              <a:path w="4032" h="1356">
                <a:moveTo>
                  <a:pt x="1116" y="0"/>
                </a:moveTo>
                <a:cubicBezTo>
                  <a:pt x="2370" y="1254"/>
                  <a:pt x="3840" y="636"/>
                  <a:pt x="3840" y="636"/>
                </a:cubicBezTo>
                <a:cubicBezTo>
                  <a:pt x="4032" y="966"/>
                  <a:pt x="4032" y="1356"/>
                  <a:pt x="4032" y="1356"/>
                </a:cubicBezTo>
                <a:cubicBezTo>
                  <a:pt x="4032" y="1356"/>
                  <a:pt x="2160" y="1356"/>
                  <a:pt x="288" y="1356"/>
                </a:cubicBezTo>
                <a:cubicBezTo>
                  <a:pt x="120" y="1140"/>
                  <a:pt x="0" y="828"/>
                  <a:pt x="0" y="828"/>
                </a:cubicBezTo>
                <a:lnTo>
                  <a:pt x="1116" y="0"/>
                </a:ln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114" name="Freeform 42"/>
          <p:cNvSpPr>
            <a:spLocks/>
          </p:cNvSpPr>
          <p:nvPr/>
        </p:nvSpPr>
        <p:spPr bwMode="gray">
          <a:xfrm>
            <a:off x="4400550" y="781050"/>
            <a:ext cx="4743450" cy="5048250"/>
          </a:xfrm>
          <a:custGeom>
            <a:avLst/>
            <a:gdLst/>
            <a:ahLst/>
            <a:cxnLst>
              <a:cxn ang="0">
                <a:pos x="510" y="1098"/>
              </a:cxn>
              <a:cxn ang="0">
                <a:pos x="2280" y="0"/>
              </a:cxn>
              <a:cxn ang="0">
                <a:pos x="2988" y="342"/>
              </a:cxn>
              <a:cxn ang="0">
                <a:pos x="2988" y="2772"/>
              </a:cxn>
              <a:cxn ang="0">
                <a:pos x="1452" y="3060"/>
              </a:cxn>
              <a:cxn ang="0">
                <a:pos x="0" y="2406"/>
              </a:cxn>
              <a:cxn ang="0">
                <a:pos x="510" y="1098"/>
              </a:cxn>
            </a:cxnLst>
            <a:rect l="0" t="0" r="r" b="b"/>
            <a:pathLst>
              <a:path w="2988" h="3180">
                <a:moveTo>
                  <a:pt x="510" y="1098"/>
                </a:moveTo>
                <a:cubicBezTo>
                  <a:pt x="1710" y="840"/>
                  <a:pt x="2280" y="0"/>
                  <a:pt x="2280" y="0"/>
                </a:cubicBezTo>
                <a:cubicBezTo>
                  <a:pt x="2700" y="96"/>
                  <a:pt x="2988" y="342"/>
                  <a:pt x="2988" y="342"/>
                </a:cubicBezTo>
                <a:lnTo>
                  <a:pt x="2988" y="2772"/>
                </a:lnTo>
                <a:cubicBezTo>
                  <a:pt x="2988" y="2772"/>
                  <a:pt x="2202" y="3180"/>
                  <a:pt x="1452" y="3060"/>
                </a:cubicBezTo>
                <a:cubicBezTo>
                  <a:pt x="636" y="2940"/>
                  <a:pt x="0" y="2406"/>
                  <a:pt x="0" y="2406"/>
                </a:cubicBezTo>
                <a:lnTo>
                  <a:pt x="510" y="1098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115" name="Freeform 43"/>
          <p:cNvSpPr>
            <a:spLocks/>
          </p:cNvSpPr>
          <p:nvPr/>
        </p:nvSpPr>
        <p:spPr bwMode="gray">
          <a:xfrm>
            <a:off x="4800600" y="0"/>
            <a:ext cx="3276600" cy="24098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76" y="1518"/>
              </a:cxn>
              <a:cxn ang="0">
                <a:pos x="2064" y="0"/>
              </a:cxn>
              <a:cxn ang="0">
                <a:pos x="0" y="0"/>
              </a:cxn>
            </a:cxnLst>
            <a:rect l="0" t="0" r="r" b="b"/>
            <a:pathLst>
              <a:path w="2064" h="1518">
                <a:moveTo>
                  <a:pt x="0" y="0"/>
                </a:moveTo>
                <a:cubicBezTo>
                  <a:pt x="0" y="0"/>
                  <a:pt x="138" y="759"/>
                  <a:pt x="276" y="1518"/>
                </a:cubicBezTo>
                <a:cubicBezTo>
                  <a:pt x="1518" y="1194"/>
                  <a:pt x="2064" y="0"/>
                  <a:pt x="2064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151" name="Freeform 79"/>
          <p:cNvSpPr>
            <a:spLocks/>
          </p:cNvSpPr>
          <p:nvPr/>
        </p:nvSpPr>
        <p:spPr bwMode="gray">
          <a:xfrm>
            <a:off x="0" y="0"/>
            <a:ext cx="6583363" cy="72675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612" y="0"/>
              </a:cxn>
              <a:cxn ang="0">
                <a:pos x="3222" y="3042"/>
              </a:cxn>
              <a:cxn ang="0">
                <a:pos x="0" y="3744"/>
              </a:cxn>
              <a:cxn ang="0">
                <a:pos x="0" y="0"/>
              </a:cxn>
            </a:cxnLst>
            <a:rect l="0" t="0" r="r" b="b"/>
            <a:pathLst>
              <a:path w="4014" h="4455">
                <a:moveTo>
                  <a:pt x="0" y="0"/>
                </a:moveTo>
                <a:lnTo>
                  <a:pt x="3612" y="0"/>
                </a:lnTo>
                <a:cubicBezTo>
                  <a:pt x="4014" y="984"/>
                  <a:pt x="3812" y="2307"/>
                  <a:pt x="3222" y="3042"/>
                </a:cubicBezTo>
                <a:cubicBezTo>
                  <a:pt x="1988" y="4455"/>
                  <a:pt x="0" y="3744"/>
                  <a:pt x="0" y="3744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117" name="Freeform 45"/>
          <p:cNvSpPr>
            <a:spLocks/>
          </p:cNvSpPr>
          <p:nvPr/>
        </p:nvSpPr>
        <p:spPr bwMode="gray">
          <a:xfrm>
            <a:off x="0" y="0"/>
            <a:ext cx="6372225" cy="707231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612" y="0"/>
              </a:cxn>
              <a:cxn ang="0">
                <a:pos x="3222" y="3042"/>
              </a:cxn>
              <a:cxn ang="0">
                <a:pos x="0" y="3744"/>
              </a:cxn>
              <a:cxn ang="0">
                <a:pos x="0" y="0"/>
              </a:cxn>
            </a:cxnLst>
            <a:rect l="0" t="0" r="r" b="b"/>
            <a:pathLst>
              <a:path w="4014" h="4455">
                <a:moveTo>
                  <a:pt x="0" y="0"/>
                </a:moveTo>
                <a:lnTo>
                  <a:pt x="3612" y="0"/>
                </a:lnTo>
                <a:cubicBezTo>
                  <a:pt x="4014" y="984"/>
                  <a:pt x="3812" y="2307"/>
                  <a:pt x="3222" y="3042"/>
                </a:cubicBezTo>
                <a:cubicBezTo>
                  <a:pt x="1988" y="4455"/>
                  <a:pt x="0" y="3744"/>
                  <a:pt x="0" y="3744"/>
                </a:cubicBez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25490"/>
                  <a:invGamma/>
                </a:schemeClr>
              </a:gs>
              <a:gs pos="100000">
                <a:schemeClr val="bg1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119" name="Line 47"/>
          <p:cNvSpPr>
            <a:spLocks noChangeShapeType="1"/>
          </p:cNvSpPr>
          <p:nvPr/>
        </p:nvSpPr>
        <p:spPr bwMode="gray">
          <a:xfrm>
            <a:off x="250825" y="1588"/>
            <a:ext cx="0" cy="601503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20" name="Line 48"/>
          <p:cNvSpPr>
            <a:spLocks noChangeShapeType="1"/>
          </p:cNvSpPr>
          <p:nvPr/>
        </p:nvSpPr>
        <p:spPr bwMode="gray">
          <a:xfrm>
            <a:off x="1293813" y="1588"/>
            <a:ext cx="0" cy="620712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21" name="Line 49"/>
          <p:cNvSpPr>
            <a:spLocks noChangeShapeType="1"/>
          </p:cNvSpPr>
          <p:nvPr/>
        </p:nvSpPr>
        <p:spPr bwMode="gray">
          <a:xfrm>
            <a:off x="2338388" y="1588"/>
            <a:ext cx="0" cy="618331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22" name="Line 50"/>
          <p:cNvSpPr>
            <a:spLocks noChangeShapeType="1"/>
          </p:cNvSpPr>
          <p:nvPr/>
        </p:nvSpPr>
        <p:spPr bwMode="gray">
          <a:xfrm>
            <a:off x="3382963" y="1588"/>
            <a:ext cx="0" cy="597217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23" name="Line 51"/>
          <p:cNvSpPr>
            <a:spLocks noChangeShapeType="1"/>
          </p:cNvSpPr>
          <p:nvPr/>
        </p:nvSpPr>
        <p:spPr bwMode="gray">
          <a:xfrm>
            <a:off x="4427538" y="1588"/>
            <a:ext cx="0" cy="54498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25" name="Line 53"/>
          <p:cNvSpPr>
            <a:spLocks noChangeShapeType="1"/>
          </p:cNvSpPr>
          <p:nvPr/>
        </p:nvSpPr>
        <p:spPr bwMode="gray">
          <a:xfrm rot="5400000">
            <a:off x="2913063" y="-2654300"/>
            <a:ext cx="0" cy="581342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26" name="Line 54"/>
          <p:cNvSpPr>
            <a:spLocks noChangeShapeType="1"/>
          </p:cNvSpPr>
          <p:nvPr/>
        </p:nvSpPr>
        <p:spPr bwMode="gray">
          <a:xfrm rot="5400000">
            <a:off x="3006725" y="-1682750"/>
            <a:ext cx="0" cy="600075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27" name="Line 55"/>
          <p:cNvSpPr>
            <a:spLocks noChangeShapeType="1"/>
          </p:cNvSpPr>
          <p:nvPr/>
        </p:nvSpPr>
        <p:spPr bwMode="gray">
          <a:xfrm rot="5400000">
            <a:off x="3011488" y="-622300"/>
            <a:ext cx="0" cy="601027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28" name="Line 56"/>
          <p:cNvSpPr>
            <a:spLocks noChangeShapeType="1"/>
          </p:cNvSpPr>
          <p:nvPr/>
        </p:nvSpPr>
        <p:spPr bwMode="gray">
          <a:xfrm rot="5400000">
            <a:off x="2907507" y="548481"/>
            <a:ext cx="0" cy="5802313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29" name="Line 57"/>
          <p:cNvSpPr>
            <a:spLocks noChangeShapeType="1"/>
          </p:cNvSpPr>
          <p:nvPr/>
        </p:nvSpPr>
        <p:spPr bwMode="gray">
          <a:xfrm rot="5400000">
            <a:off x="2666207" y="1854993"/>
            <a:ext cx="0" cy="5319713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30" name="Line 58"/>
          <p:cNvSpPr>
            <a:spLocks noChangeShapeType="1"/>
          </p:cNvSpPr>
          <p:nvPr/>
        </p:nvSpPr>
        <p:spPr bwMode="gray">
          <a:xfrm rot="5400000">
            <a:off x="2115344" y="3472656"/>
            <a:ext cx="0" cy="42179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31" name="Rectangle 59"/>
          <p:cNvSpPr>
            <a:spLocks noChangeArrowheads="1"/>
          </p:cNvSpPr>
          <p:nvPr/>
        </p:nvSpPr>
        <p:spPr bwMode="gray">
          <a:xfrm>
            <a:off x="2362200" y="277813"/>
            <a:ext cx="1012825" cy="1025525"/>
          </a:xfrm>
          <a:prstGeom prst="rect">
            <a:avLst/>
          </a:prstGeom>
          <a:solidFill>
            <a:srgbClr val="FFFFFF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132" name="Rectangle 60"/>
          <p:cNvSpPr>
            <a:spLocks noChangeArrowheads="1"/>
          </p:cNvSpPr>
          <p:nvPr/>
        </p:nvSpPr>
        <p:spPr bwMode="gray">
          <a:xfrm>
            <a:off x="285750" y="2427288"/>
            <a:ext cx="1012825" cy="1025525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133" name="Rectangle 61"/>
          <p:cNvSpPr>
            <a:spLocks noChangeArrowheads="1"/>
          </p:cNvSpPr>
          <p:nvPr/>
        </p:nvSpPr>
        <p:spPr bwMode="gray">
          <a:xfrm>
            <a:off x="0" y="271463"/>
            <a:ext cx="250825" cy="1025525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134" name="Rectangle 62"/>
          <p:cNvSpPr>
            <a:spLocks noChangeArrowheads="1"/>
          </p:cNvSpPr>
          <p:nvPr/>
        </p:nvSpPr>
        <p:spPr bwMode="gray">
          <a:xfrm>
            <a:off x="1331913" y="1588"/>
            <a:ext cx="1012825" cy="234950"/>
          </a:xfrm>
          <a:prstGeom prst="rect">
            <a:avLst/>
          </a:prstGeom>
          <a:solidFill>
            <a:srgbClr val="FFFFFF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136" name="Freeform 64"/>
          <p:cNvSpPr>
            <a:spLocks/>
          </p:cNvSpPr>
          <p:nvPr/>
        </p:nvSpPr>
        <p:spPr bwMode="gray">
          <a:xfrm>
            <a:off x="2365375" y="4541838"/>
            <a:ext cx="1009650" cy="103346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645"/>
              </a:cxn>
              <a:cxn ang="0">
                <a:pos x="636" y="651"/>
              </a:cxn>
              <a:cxn ang="0">
                <a:pos x="632" y="0"/>
              </a:cxn>
              <a:cxn ang="0">
                <a:pos x="0" y="0"/>
              </a:cxn>
            </a:cxnLst>
            <a:rect l="0" t="0" r="r" b="b"/>
            <a:pathLst>
              <a:path w="636" h="651">
                <a:moveTo>
                  <a:pt x="0" y="0"/>
                </a:moveTo>
                <a:lnTo>
                  <a:pt x="0" y="645"/>
                </a:lnTo>
                <a:lnTo>
                  <a:pt x="636" y="651"/>
                </a:lnTo>
                <a:lnTo>
                  <a:pt x="632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39999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103" name="Rectangle 31"/>
          <p:cNvSpPr>
            <a:spLocks noChangeArrowheads="1"/>
          </p:cNvSpPr>
          <p:nvPr/>
        </p:nvSpPr>
        <p:spPr bwMode="gray">
          <a:xfrm>
            <a:off x="285750" y="2435225"/>
            <a:ext cx="1012825" cy="1025525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33375" y="5084763"/>
            <a:ext cx="6400800" cy="457200"/>
          </a:xfrm>
        </p:spPr>
        <p:txBody>
          <a:bodyPr/>
          <a:lstStyle>
            <a:lvl1pPr marL="0" indent="0">
              <a:buFontTx/>
              <a:buNone/>
              <a:defRPr sz="1600">
                <a:latin typeface="Times New Roman" pitchFamily="18" charset="0"/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407150"/>
            <a:ext cx="2133600" cy="31432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407150"/>
            <a:ext cx="2895600" cy="31432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407150"/>
            <a:ext cx="2133600" cy="314325"/>
          </a:xfrm>
        </p:spPr>
        <p:txBody>
          <a:bodyPr/>
          <a:lstStyle>
            <a:lvl1pPr>
              <a:defRPr/>
            </a:lvl1pPr>
          </a:lstStyle>
          <a:p>
            <a:fld id="{F9197F28-1FD4-48E6-BD07-A51BA9DD65BE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110" name="Text Box 38"/>
          <p:cNvSpPr txBox="1">
            <a:spLocks noChangeArrowheads="1"/>
          </p:cNvSpPr>
          <p:nvPr/>
        </p:nvSpPr>
        <p:spPr bwMode="gray">
          <a:xfrm>
            <a:off x="333375" y="4714875"/>
            <a:ext cx="1303338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200">
                <a:latin typeface="Arial Black" pitchFamily="34" charset="0"/>
              </a:rPr>
              <a:t>L/O/G/O</a:t>
            </a:r>
          </a:p>
        </p:txBody>
      </p:sp>
      <p:grpSp>
        <p:nvGrpSpPr>
          <p:cNvPr id="3143" name="Group 71"/>
          <p:cNvGrpSpPr>
            <a:grpSpLocks/>
          </p:cNvGrpSpPr>
          <p:nvPr/>
        </p:nvGrpSpPr>
        <p:grpSpPr bwMode="auto">
          <a:xfrm>
            <a:off x="8077200" y="0"/>
            <a:ext cx="1076325" cy="6858000"/>
            <a:chOff x="5088" y="0"/>
            <a:chExt cx="678" cy="4320"/>
          </a:xfrm>
        </p:grpSpPr>
        <p:sp>
          <p:nvSpPr>
            <p:cNvPr id="3138" name="Freeform 66"/>
            <p:cNvSpPr>
              <a:spLocks/>
            </p:cNvSpPr>
            <p:nvPr userDrawn="1"/>
          </p:nvSpPr>
          <p:spPr bwMode="gray">
            <a:xfrm>
              <a:off x="5088" y="0"/>
              <a:ext cx="672" cy="702"/>
            </a:xfrm>
            <a:custGeom>
              <a:avLst/>
              <a:gdLst/>
              <a:ahLst/>
              <a:cxnLst>
                <a:cxn ang="0">
                  <a:pos x="0" y="432"/>
                </a:cxn>
                <a:cxn ang="0">
                  <a:pos x="288" y="0"/>
                </a:cxn>
                <a:cxn ang="0">
                  <a:pos x="672" y="0"/>
                </a:cxn>
                <a:cxn ang="0">
                  <a:pos x="672" y="720"/>
                </a:cxn>
                <a:cxn ang="0">
                  <a:pos x="0" y="432"/>
                </a:cxn>
              </a:cxnLst>
              <a:rect l="0" t="0" r="r" b="b"/>
              <a:pathLst>
                <a:path w="672" h="720">
                  <a:moveTo>
                    <a:pt x="0" y="432"/>
                  </a:moveTo>
                  <a:cubicBezTo>
                    <a:pt x="186" y="216"/>
                    <a:pt x="288" y="0"/>
                    <a:pt x="288" y="0"/>
                  </a:cubicBezTo>
                  <a:lnTo>
                    <a:pt x="672" y="0"/>
                  </a:lnTo>
                  <a:lnTo>
                    <a:pt x="672" y="720"/>
                  </a:lnTo>
                  <a:cubicBezTo>
                    <a:pt x="672" y="720"/>
                    <a:pt x="384" y="516"/>
                    <a:pt x="0" y="432"/>
                  </a:cubicBezTo>
                  <a:close/>
                </a:path>
              </a:pathLst>
            </a:custGeom>
            <a:solidFill>
              <a:srgbClr val="E8E8E8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3139" name="Freeform 67"/>
            <p:cNvSpPr>
              <a:spLocks/>
            </p:cNvSpPr>
            <p:nvPr userDrawn="1"/>
          </p:nvSpPr>
          <p:spPr bwMode="gray">
            <a:xfrm>
              <a:off x="5602" y="3496"/>
              <a:ext cx="164" cy="824"/>
            </a:xfrm>
            <a:custGeom>
              <a:avLst/>
              <a:gdLst/>
              <a:ahLst/>
              <a:cxnLst>
                <a:cxn ang="0">
                  <a:pos x="206" y="0"/>
                </a:cxn>
                <a:cxn ang="0">
                  <a:pos x="0" y="82"/>
                </a:cxn>
                <a:cxn ang="0">
                  <a:pos x="168" y="824"/>
                </a:cxn>
                <a:cxn ang="0">
                  <a:pos x="212" y="822"/>
                </a:cxn>
                <a:cxn ang="0">
                  <a:pos x="206" y="0"/>
                </a:cxn>
              </a:cxnLst>
              <a:rect l="0" t="0" r="r" b="b"/>
              <a:pathLst>
                <a:path w="212" h="824">
                  <a:moveTo>
                    <a:pt x="206" y="0"/>
                  </a:moveTo>
                  <a:cubicBezTo>
                    <a:pt x="104" y="54"/>
                    <a:pt x="0" y="82"/>
                    <a:pt x="0" y="82"/>
                  </a:cubicBezTo>
                  <a:cubicBezTo>
                    <a:pt x="0" y="82"/>
                    <a:pt x="148" y="378"/>
                    <a:pt x="168" y="824"/>
                  </a:cubicBezTo>
                  <a:lnTo>
                    <a:pt x="212" y="822"/>
                  </a:lnTo>
                  <a:cubicBezTo>
                    <a:pt x="212" y="822"/>
                    <a:pt x="209" y="411"/>
                    <a:pt x="206" y="0"/>
                  </a:cubicBezTo>
                  <a:close/>
                </a:path>
              </a:pathLst>
            </a:custGeom>
            <a:solidFill>
              <a:srgbClr val="E8E8E8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152" name="Rectangle 80"/>
          <p:cNvSpPr>
            <a:spLocks noChangeArrowheads="1"/>
          </p:cNvSpPr>
          <p:nvPr/>
        </p:nvSpPr>
        <p:spPr bwMode="gray">
          <a:xfrm>
            <a:off x="5495925" y="1333500"/>
            <a:ext cx="660400" cy="1025525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153" name="Line 81"/>
          <p:cNvSpPr>
            <a:spLocks noChangeShapeType="1"/>
          </p:cNvSpPr>
          <p:nvPr/>
        </p:nvSpPr>
        <p:spPr bwMode="gray">
          <a:xfrm>
            <a:off x="5480050" y="1588"/>
            <a:ext cx="0" cy="423862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54" name="Rectangle 82"/>
          <p:cNvSpPr>
            <a:spLocks noChangeArrowheads="1"/>
          </p:cNvSpPr>
          <p:nvPr/>
        </p:nvSpPr>
        <p:spPr bwMode="gray">
          <a:xfrm>
            <a:off x="4457700" y="3495675"/>
            <a:ext cx="1012825" cy="1025525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333375" y="1884363"/>
            <a:ext cx="8229600" cy="1470025"/>
          </a:xfrm>
          <a:effectLst/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pic>
        <p:nvPicPr>
          <p:cNvPr id="3155" name="Picture 83" descr="water"/>
          <p:cNvPicPr>
            <a:picLocks noChangeAspect="1" noChangeArrowheads="1"/>
          </p:cNvPicPr>
          <p:nvPr/>
        </p:nvPicPr>
        <p:blipFill>
          <a:blip r:embed="rId2"/>
          <a:srcRect l="22409" t="16374" b="27486"/>
          <a:stretch>
            <a:fillRect/>
          </a:stretch>
        </p:blipFill>
        <p:spPr bwMode="gray">
          <a:xfrm rot="393398">
            <a:off x="2667000" y="609600"/>
            <a:ext cx="2663825" cy="2197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 tmFilter="0, 0; .2, .5; .8, .5; 1, 0"/>
                                        <p:tgtEl>
                                          <p:spTgt spid="31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1000" autoRev="1" fill="hold"/>
                                        <p:tgtEl>
                                          <p:spTgt spid="31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 tmFilter="0, 0; .2, .5; .8, .5; 1, 0"/>
                                        <p:tgtEl>
                                          <p:spTgt spid="31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1000" autoRev="1" fill="hold"/>
                                        <p:tgtEl>
                                          <p:spTgt spid="31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 tmFilter="0, 0; .2, .5; .8, .5; 1, 0"/>
                                        <p:tgtEl>
                                          <p:spTgt spid="31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1000" autoRev="1" fill="hold"/>
                                        <p:tgtEl>
                                          <p:spTgt spid="31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 tmFilter="0, 0; .2, .5; .8, .5; 1, 0"/>
                                        <p:tgtEl>
                                          <p:spTgt spid="31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1000" autoRev="1" fill="hold"/>
                                        <p:tgtEl>
                                          <p:spTgt spid="31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600"/>
                            </p:stCondLst>
                            <p:childTnLst>
                              <p:par>
                                <p:cTn id="31" presetID="19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10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33" dur="10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34" dur="10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10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9" presetClass="emph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10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animClr clrSpc="rgb" dir="cw">
                                      <p:cBhvr>
                                        <p:cTn id="38" dur="10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39" dur="10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10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mph" presetSubtype="0" fill="hold" grpId="2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10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43" dur="10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4" dur="10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10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9" presetClass="emph" presetSubtype="0" fill="hold" grpId="2" nodeType="withEffect">
                                  <p:stCondLst>
                                    <p:cond delay="14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" dur="10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8" dur="10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000"/>
                            </p:stCondLst>
                            <p:childTnLst>
                              <p:par>
                                <p:cTn id="52" presetID="19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10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animClr clrSpc="rgb" dir="cw">
                                      <p:cBhvr>
                                        <p:cTn id="54" dur="10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55" dur="10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10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8" dur="10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59" dur="10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60" dur="10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10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" dur="10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64" dur="10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5" dur="10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10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10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69" dur="10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70" dur="10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10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12" grpId="0" animBg="1"/>
      <p:bldP spid="3112" grpId="1" animBg="1"/>
      <p:bldP spid="3112" grpId="2" animBg="1"/>
      <p:bldP spid="3112" grpId="3" animBg="1"/>
      <p:bldP spid="3113" grpId="0" animBg="1"/>
      <p:bldP spid="3113" grpId="1" animBg="1"/>
      <p:bldP spid="3113" grpId="2" animBg="1"/>
      <p:bldP spid="3113" grpId="3" animBg="1"/>
      <p:bldP spid="3114" grpId="0" animBg="1"/>
      <p:bldP spid="3114" grpId="1" animBg="1"/>
      <p:bldP spid="3114" grpId="2" animBg="1"/>
      <p:bldP spid="3114" grpId="3" animBg="1"/>
      <p:bldP spid="3115" grpId="0" animBg="1"/>
      <p:bldP spid="3115" grpId="1" animBg="1"/>
      <p:bldP spid="3115" grpId="2" animBg="1"/>
      <p:bldP spid="3115" grpId="3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64FED5-E1C5-4C9F-BCB5-204439FCBF9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7DA318-2483-4D76-B590-1580F34131B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3D239E-CA39-48B5-952B-A0F4612AD68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1014D7-2A47-4AA9-AD15-98C6A25107D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0AB64C-34AF-49F4-A6E4-24056CAD521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AB5BE5-1043-49E5-B0D3-3339CEC5613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9230A8-94F3-4E4E-8AA2-E6050610355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1C90EA-B6E4-4C06-BF1D-9AF5A3E1B62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313D0B-C10A-4D91-9F2D-D114DF958F6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25438"/>
            <a:ext cx="2057400" cy="58007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25438"/>
            <a:ext cx="6019800" cy="58007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109ACB-E713-4C80-B6EE-A8566DAB074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5438"/>
            <a:ext cx="8229600" cy="9271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0FCC7B9-434A-4072-BEC6-58CCB9BE621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5438"/>
            <a:ext cx="8229600" cy="9271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87E54C29-ED8B-4EB0-A1F9-8A6CFFA3C00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5438"/>
            <a:ext cx="8229600" cy="9271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ru-RU" smtClean="0"/>
              <a:t>Вставка таблицы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6A99702-55A2-42FD-8668-809229909AF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5438"/>
            <a:ext cx="8229600" cy="9271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ru-RU" smtClean="0"/>
              <a:t>Вставка диаграммы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0BDC758-5913-4EBA-820B-34F5C1D025E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5438"/>
            <a:ext cx="8229600" cy="9271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ru-RU" smtClean="0"/>
              <a:t>Вставка рисунка SmartArt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30638E4-041B-4C01-8CCC-1A9C8FEAB6B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Freeform 7"/>
          <p:cNvSpPr>
            <a:spLocks/>
          </p:cNvSpPr>
          <p:nvPr/>
        </p:nvSpPr>
        <p:spPr bwMode="gray">
          <a:xfrm>
            <a:off x="-9525" y="-9525"/>
            <a:ext cx="9156700" cy="6872288"/>
          </a:xfrm>
          <a:custGeom>
            <a:avLst/>
            <a:gdLst/>
            <a:ahLst/>
            <a:cxnLst>
              <a:cxn ang="0">
                <a:pos x="5766" y="605"/>
              </a:cxn>
              <a:cxn ang="0">
                <a:pos x="5768" y="4325"/>
              </a:cxn>
              <a:cxn ang="0">
                <a:pos x="1082" y="4329"/>
              </a:cxn>
              <a:cxn ang="0">
                <a:pos x="13" y="3351"/>
              </a:cxn>
              <a:cxn ang="0">
                <a:pos x="0" y="0"/>
              </a:cxn>
              <a:cxn ang="0">
                <a:pos x="2428" y="7"/>
              </a:cxn>
              <a:cxn ang="0">
                <a:pos x="5766" y="605"/>
              </a:cxn>
            </a:cxnLst>
            <a:rect l="0" t="0" r="r" b="b"/>
            <a:pathLst>
              <a:path w="5768" h="4329">
                <a:moveTo>
                  <a:pt x="5766" y="605"/>
                </a:moveTo>
                <a:cubicBezTo>
                  <a:pt x="5767" y="2464"/>
                  <a:pt x="5768" y="4325"/>
                  <a:pt x="5768" y="4325"/>
                </a:cubicBezTo>
                <a:lnTo>
                  <a:pt x="1082" y="4329"/>
                </a:lnTo>
                <a:cubicBezTo>
                  <a:pt x="318" y="3809"/>
                  <a:pt x="9" y="3349"/>
                  <a:pt x="13" y="3351"/>
                </a:cubicBezTo>
                <a:lnTo>
                  <a:pt x="0" y="0"/>
                </a:lnTo>
                <a:lnTo>
                  <a:pt x="2428" y="7"/>
                </a:lnTo>
                <a:cubicBezTo>
                  <a:pt x="2428" y="12"/>
                  <a:pt x="3096" y="401"/>
                  <a:pt x="5766" y="605"/>
                </a:cubicBez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3137"/>
                  <a:invGamma/>
                </a:schemeClr>
              </a:gs>
              <a:gs pos="100000">
                <a:schemeClr val="bg1">
                  <a:alpha val="70000"/>
                </a:scheme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33" name="Freeform 9"/>
          <p:cNvSpPr>
            <a:spLocks/>
          </p:cNvSpPr>
          <p:nvPr/>
        </p:nvSpPr>
        <p:spPr bwMode="gray">
          <a:xfrm>
            <a:off x="-4763" y="5500688"/>
            <a:ext cx="1441451" cy="13589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100"/>
              </a:cxn>
              <a:cxn ang="0">
                <a:pos x="1089" y="1100"/>
              </a:cxn>
              <a:cxn ang="0">
                <a:pos x="0" y="0"/>
              </a:cxn>
            </a:cxnLst>
            <a:rect l="0" t="0" r="r" b="b"/>
            <a:pathLst>
              <a:path w="1089" h="1100">
                <a:moveTo>
                  <a:pt x="0" y="0"/>
                </a:moveTo>
                <a:cubicBezTo>
                  <a:pt x="0" y="550"/>
                  <a:pt x="0" y="1100"/>
                  <a:pt x="0" y="1100"/>
                </a:cubicBezTo>
                <a:lnTo>
                  <a:pt x="1089" y="1100"/>
                </a:lnTo>
                <a:cubicBezTo>
                  <a:pt x="1089" y="1100"/>
                  <a:pt x="596" y="865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37" name="Line 13"/>
          <p:cNvSpPr>
            <a:spLocks noChangeShapeType="1"/>
          </p:cNvSpPr>
          <p:nvPr/>
        </p:nvSpPr>
        <p:spPr bwMode="gray">
          <a:xfrm>
            <a:off x="527050" y="0"/>
            <a:ext cx="0" cy="591026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38" name="Line 14"/>
          <p:cNvSpPr>
            <a:spLocks noChangeShapeType="1"/>
          </p:cNvSpPr>
          <p:nvPr/>
        </p:nvSpPr>
        <p:spPr bwMode="gray">
          <a:xfrm>
            <a:off x="1677988" y="0"/>
            <a:ext cx="0" cy="68326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39" name="Line 15"/>
          <p:cNvSpPr>
            <a:spLocks noChangeShapeType="1"/>
          </p:cNvSpPr>
          <p:nvPr/>
        </p:nvSpPr>
        <p:spPr bwMode="gray">
          <a:xfrm>
            <a:off x="2830513" y="0"/>
            <a:ext cx="0" cy="686117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40" name="Line 16"/>
          <p:cNvSpPr>
            <a:spLocks noChangeShapeType="1"/>
          </p:cNvSpPr>
          <p:nvPr/>
        </p:nvSpPr>
        <p:spPr bwMode="gray">
          <a:xfrm>
            <a:off x="3983038" y="0"/>
            <a:ext cx="0" cy="687546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41" name="Line 17"/>
          <p:cNvSpPr>
            <a:spLocks noChangeShapeType="1"/>
          </p:cNvSpPr>
          <p:nvPr/>
        </p:nvSpPr>
        <p:spPr bwMode="gray">
          <a:xfrm>
            <a:off x="5133975" y="388938"/>
            <a:ext cx="0" cy="6486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42" name="Line 18"/>
          <p:cNvSpPr>
            <a:spLocks noChangeShapeType="1"/>
          </p:cNvSpPr>
          <p:nvPr/>
        </p:nvSpPr>
        <p:spPr bwMode="gray">
          <a:xfrm>
            <a:off x="6286500" y="619125"/>
            <a:ext cx="0" cy="6256338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43" name="Line 19"/>
          <p:cNvSpPr>
            <a:spLocks noChangeShapeType="1"/>
          </p:cNvSpPr>
          <p:nvPr/>
        </p:nvSpPr>
        <p:spPr bwMode="gray">
          <a:xfrm>
            <a:off x="7439025" y="773113"/>
            <a:ext cx="0" cy="610235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44" name="Line 20"/>
          <p:cNvSpPr>
            <a:spLocks noChangeShapeType="1"/>
          </p:cNvSpPr>
          <p:nvPr/>
        </p:nvSpPr>
        <p:spPr bwMode="gray">
          <a:xfrm>
            <a:off x="8591550" y="900113"/>
            <a:ext cx="0" cy="597535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46" name="Line 22"/>
          <p:cNvSpPr>
            <a:spLocks noChangeShapeType="1"/>
          </p:cNvSpPr>
          <p:nvPr/>
        </p:nvSpPr>
        <p:spPr bwMode="gray">
          <a:xfrm rot="5400000">
            <a:off x="2595563" y="-2176463"/>
            <a:ext cx="0" cy="51911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47" name="Line 23"/>
          <p:cNvSpPr>
            <a:spLocks noChangeShapeType="1"/>
          </p:cNvSpPr>
          <p:nvPr/>
        </p:nvSpPr>
        <p:spPr bwMode="gray">
          <a:xfrm rot="5400000">
            <a:off x="4578350" y="-303688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48" name="Line 24"/>
          <p:cNvSpPr>
            <a:spLocks noChangeShapeType="1"/>
          </p:cNvSpPr>
          <p:nvPr/>
        </p:nvSpPr>
        <p:spPr bwMode="gray">
          <a:xfrm rot="5400000">
            <a:off x="4578350" y="-191293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49" name="Line 25"/>
          <p:cNvSpPr>
            <a:spLocks noChangeShapeType="1"/>
          </p:cNvSpPr>
          <p:nvPr/>
        </p:nvSpPr>
        <p:spPr bwMode="gray">
          <a:xfrm rot="5400000">
            <a:off x="4579938" y="-788988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50" name="Line 26"/>
          <p:cNvSpPr>
            <a:spLocks noChangeShapeType="1"/>
          </p:cNvSpPr>
          <p:nvPr/>
        </p:nvSpPr>
        <p:spPr bwMode="gray">
          <a:xfrm rot="5400000">
            <a:off x="4579938" y="334962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51" name="Line 27"/>
          <p:cNvSpPr>
            <a:spLocks noChangeShapeType="1"/>
          </p:cNvSpPr>
          <p:nvPr/>
        </p:nvSpPr>
        <p:spPr bwMode="gray">
          <a:xfrm rot="5400000">
            <a:off x="4905376" y="1824037"/>
            <a:ext cx="0" cy="842327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52" name="Rectangle 28"/>
          <p:cNvSpPr>
            <a:spLocks noChangeArrowheads="1"/>
          </p:cNvSpPr>
          <p:nvPr/>
        </p:nvSpPr>
        <p:spPr bwMode="gray">
          <a:xfrm>
            <a:off x="4005263" y="2692400"/>
            <a:ext cx="1128712" cy="1079500"/>
          </a:xfrm>
          <a:prstGeom prst="rect">
            <a:avLst/>
          </a:prstGeom>
          <a:solidFill>
            <a:srgbClr val="FFFFFF">
              <a:alpha val="2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53" name="Rectangle 29"/>
          <p:cNvSpPr>
            <a:spLocks noChangeArrowheads="1"/>
          </p:cNvSpPr>
          <p:nvPr/>
        </p:nvSpPr>
        <p:spPr bwMode="gray">
          <a:xfrm>
            <a:off x="7459663" y="4937125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54" name="Rectangle 30"/>
          <p:cNvSpPr>
            <a:spLocks noChangeArrowheads="1"/>
          </p:cNvSpPr>
          <p:nvPr/>
        </p:nvSpPr>
        <p:spPr bwMode="gray">
          <a:xfrm>
            <a:off x="549275" y="3808413"/>
            <a:ext cx="1128713" cy="1079500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55" name="Rectangle 31"/>
          <p:cNvSpPr>
            <a:spLocks noChangeArrowheads="1"/>
          </p:cNvSpPr>
          <p:nvPr/>
        </p:nvSpPr>
        <p:spPr bwMode="gray">
          <a:xfrm>
            <a:off x="6307138" y="6064250"/>
            <a:ext cx="1128712" cy="796925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56" name="Rectangle 32"/>
          <p:cNvSpPr>
            <a:spLocks noChangeArrowheads="1"/>
          </p:cNvSpPr>
          <p:nvPr/>
        </p:nvSpPr>
        <p:spPr bwMode="gray">
          <a:xfrm>
            <a:off x="2846388" y="0"/>
            <a:ext cx="1128712" cy="404813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57" name="Rectangle 33"/>
          <p:cNvSpPr>
            <a:spLocks noChangeArrowheads="1"/>
          </p:cNvSpPr>
          <p:nvPr/>
        </p:nvSpPr>
        <p:spPr bwMode="gray">
          <a:xfrm>
            <a:off x="2852738" y="4938713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58" name="Rectangle 34"/>
          <p:cNvSpPr>
            <a:spLocks noChangeArrowheads="1"/>
          </p:cNvSpPr>
          <p:nvPr/>
        </p:nvSpPr>
        <p:spPr bwMode="gray">
          <a:xfrm>
            <a:off x="6300788" y="1566863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70BBF9F-2986-4423-BBAC-613CD4AD92A7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60" name="Freeform 36"/>
          <p:cNvSpPr>
            <a:spLocks/>
          </p:cNvSpPr>
          <p:nvPr/>
        </p:nvSpPr>
        <p:spPr bwMode="gray">
          <a:xfrm>
            <a:off x="4041775" y="0"/>
            <a:ext cx="5105400" cy="739775"/>
          </a:xfrm>
          <a:custGeom>
            <a:avLst/>
            <a:gdLst/>
            <a:ahLst/>
            <a:cxnLst>
              <a:cxn ang="0">
                <a:pos x="3130" y="453"/>
              </a:cxn>
              <a:cxn ang="0">
                <a:pos x="3130" y="0"/>
              </a:cxn>
              <a:cxn ang="0">
                <a:pos x="0" y="0"/>
              </a:cxn>
              <a:cxn ang="0">
                <a:pos x="3130" y="453"/>
              </a:cxn>
            </a:cxnLst>
            <a:rect l="0" t="0" r="r" b="b"/>
            <a:pathLst>
              <a:path w="3130" h="453">
                <a:moveTo>
                  <a:pt x="3130" y="453"/>
                </a:moveTo>
                <a:cubicBezTo>
                  <a:pt x="3130" y="226"/>
                  <a:pt x="3130" y="0"/>
                  <a:pt x="3130" y="0"/>
                </a:cubicBezTo>
                <a:lnTo>
                  <a:pt x="0" y="0"/>
                </a:lnTo>
                <a:cubicBezTo>
                  <a:pt x="0" y="0"/>
                  <a:pt x="1298" y="389"/>
                  <a:pt x="3130" y="453"/>
                </a:cubicBez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457200" y="325438"/>
            <a:ext cx="8229600" cy="92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FFFF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pic>
        <p:nvPicPr>
          <p:cNvPr id="1061" name="Picture 37" descr="water"/>
          <p:cNvPicPr>
            <a:picLocks noChangeAspect="1" noChangeArrowheads="1"/>
          </p:cNvPicPr>
          <p:nvPr/>
        </p:nvPicPr>
        <p:blipFill>
          <a:blip r:embed="rId18"/>
          <a:srcRect l="22409" t="16374" b="27486"/>
          <a:stretch>
            <a:fillRect/>
          </a:stretch>
        </p:blipFill>
        <p:spPr bwMode="gray">
          <a:xfrm rot="786797">
            <a:off x="6629400" y="-381000"/>
            <a:ext cx="2417763" cy="1995488"/>
          </a:xfrm>
          <a:prstGeom prst="rect">
            <a:avLst/>
          </a:prstGeom>
          <a:noFill/>
        </p:spPr>
      </p:pic>
      <p:pic>
        <p:nvPicPr>
          <p:cNvPr id="1062" name="Picture 38" descr="3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gray">
          <a:xfrm rot="20740733" flipH="1">
            <a:off x="49213" y="5726113"/>
            <a:ext cx="1223962" cy="13716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10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10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10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mph" presetSubtype="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3" grpId="0" animBg="1"/>
      <p:bldP spid="1060" grpId="0" animBg="1"/>
      <p:bldP spid="1026" grpId="0"/>
    </p:bld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21.xml"/><Relationship Id="rId3" Type="http://schemas.openxmlformats.org/officeDocument/2006/relationships/slide" Target="slide16.xml"/><Relationship Id="rId7" Type="http://schemas.openxmlformats.org/officeDocument/2006/relationships/slide" Target="slide20.xml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9.xml"/><Relationship Id="rId5" Type="http://schemas.openxmlformats.org/officeDocument/2006/relationships/slide" Target="slide18.xml"/><Relationship Id="rId10" Type="http://schemas.openxmlformats.org/officeDocument/2006/relationships/image" Target="../media/image3.gif"/><Relationship Id="rId4" Type="http://schemas.openxmlformats.org/officeDocument/2006/relationships/slide" Target="slide17.xml"/><Relationship Id="rId9" Type="http://schemas.openxmlformats.org/officeDocument/2006/relationships/slide" Target="slide2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hyperlink" Target="http://ombudsman-tver.ru/content/sections/2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slide" Target="slide10.xml"/><Relationship Id="rId7" Type="http://schemas.openxmlformats.org/officeDocument/2006/relationships/slide" Target="slide14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16.xml"/><Relationship Id="rId6" Type="http://schemas.openxmlformats.org/officeDocument/2006/relationships/slide" Target="slide13.xml"/><Relationship Id="rId5" Type="http://schemas.openxmlformats.org/officeDocument/2006/relationships/slide" Target="slide11.xml"/><Relationship Id="rId4" Type="http://schemas.openxmlformats.org/officeDocument/2006/relationships/slide" Target="slide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6" Type="http://schemas.openxmlformats.org/officeDocument/2006/relationships/slide" Target="slide22.xml"/><Relationship Id="rId5" Type="http://schemas.openxmlformats.org/officeDocument/2006/relationships/slide" Target="slide6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 bwMode="black">
          <a:xfrm>
            <a:off x="285720" y="2357430"/>
            <a:ext cx="5572164" cy="1470025"/>
          </a:xfrm>
        </p:spPr>
        <p:txBody>
          <a:bodyPr/>
          <a:lstStyle/>
          <a:p>
            <a:r>
              <a:rPr lang="ru-RU" sz="6600" dirty="0" smtClean="0">
                <a:solidFill>
                  <a:srgbClr val="F20C4E"/>
                </a:solidFill>
                <a:latin typeface="Bookman Old Style" pitchFamily="18" charset="0"/>
              </a:rPr>
              <a:t>День </a:t>
            </a:r>
            <a:br>
              <a:rPr lang="ru-RU" sz="6600" dirty="0" smtClean="0">
                <a:solidFill>
                  <a:srgbClr val="F20C4E"/>
                </a:solidFill>
                <a:latin typeface="Bookman Old Style" pitchFamily="18" charset="0"/>
              </a:rPr>
            </a:br>
            <a:r>
              <a:rPr lang="ru-RU" sz="6600" dirty="0" smtClean="0">
                <a:solidFill>
                  <a:srgbClr val="F20C4E"/>
                </a:solidFill>
                <a:latin typeface="Bookman Old Style" pitchFamily="18" charset="0"/>
              </a:rPr>
              <a:t>правовых знаний</a:t>
            </a:r>
            <a:endParaRPr lang="en-US" sz="6600" dirty="0">
              <a:solidFill>
                <a:srgbClr val="F20C4E"/>
              </a:solidFill>
              <a:latin typeface="Bookman Old Style" pitchFamily="18" charset="0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357158" y="4572008"/>
            <a:ext cx="3000396" cy="1357322"/>
          </a:xfrm>
          <a:solidFill>
            <a:schemeClr val="accent3"/>
          </a:solidFill>
        </p:spPr>
        <p:txBody>
          <a:bodyPr/>
          <a:lstStyle/>
          <a:p>
            <a:r>
              <a:rPr lang="ru-RU" sz="36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Bookman Old Style" pitchFamily="18" charset="0"/>
              </a:rPr>
              <a:t>По правам </a:t>
            </a:r>
          </a:p>
          <a:p>
            <a:r>
              <a:rPr lang="ru-RU" sz="36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Bookman Old Style" pitchFamily="18" charset="0"/>
              </a:rPr>
              <a:t>ребенка</a:t>
            </a:r>
            <a:endParaRPr lang="ru-RU" sz="3600" dirty="0">
              <a:solidFill>
                <a:schemeClr val="tx2">
                  <a:lumMod val="40000"/>
                  <a:lumOff val="60000"/>
                </a:schemeClr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71472" y="285728"/>
            <a:ext cx="469200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  <a:latin typeface="Bookman Old Style" pitchFamily="18" charset="0"/>
              </a:rPr>
              <a:t>Твой возраст -</a:t>
            </a:r>
          </a:p>
          <a:p>
            <a:r>
              <a:rPr lang="ru-RU" sz="3200" b="1" dirty="0" smtClean="0">
                <a:solidFill>
                  <a:srgbClr val="0070C0"/>
                </a:solidFill>
                <a:latin typeface="Bookman Old Style" pitchFamily="18" charset="0"/>
              </a:rPr>
              <a:t>твои права!</a:t>
            </a:r>
            <a:endParaRPr lang="ru-RU" sz="3200" b="1" dirty="0">
              <a:solidFill>
                <a:srgbClr val="0070C0"/>
              </a:solidFill>
              <a:latin typeface="Bookman Old Style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1500174"/>
            <a:ext cx="857256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6600"/>
                </a:solidFill>
              </a:rPr>
              <a:t>Только родившись, человек приобретает по закону </a:t>
            </a:r>
            <a:r>
              <a:rPr lang="ru-RU" sz="2400" u="sng" dirty="0" smtClean="0">
                <a:solidFill>
                  <a:srgbClr val="006600"/>
                </a:solidFill>
              </a:rPr>
              <a:t>способность иметь права и нести обязанности </a:t>
            </a:r>
            <a:r>
              <a:rPr lang="ru-RU" sz="2400" dirty="0" smtClean="0">
                <a:solidFill>
                  <a:srgbClr val="006600"/>
                </a:solidFill>
              </a:rPr>
              <a:t>- конституционные, семейные, гражданские, трудовые и т.д. Однако их реальное осуществление возможно лишь по мере взросления ребенка. С каждым годом объем твоей </a:t>
            </a:r>
            <a:r>
              <a:rPr lang="ru-RU" sz="2400" b="1" u="sng" dirty="0" smtClean="0">
                <a:solidFill>
                  <a:srgbClr val="006600"/>
                </a:solidFill>
              </a:rPr>
              <a:t>дееспособности*</a:t>
            </a:r>
            <a:r>
              <a:rPr lang="ru-RU" sz="2400" u="sng" dirty="0" smtClean="0">
                <a:solidFill>
                  <a:srgbClr val="006600"/>
                </a:solidFill>
              </a:rPr>
              <a:t> </a:t>
            </a:r>
            <a:r>
              <a:rPr lang="ru-RU" sz="2400" dirty="0" smtClean="0">
                <a:solidFill>
                  <a:srgbClr val="006600"/>
                </a:solidFill>
              </a:rPr>
              <a:t>(способности своими действиями приобретать и осуществлять права, создавать для себя обязанности и исполнять их) увеличивается. И так же, как сосуд наполняется жидкостью до верха, так и дееспособность становится полной к 18 годам и ты становишься </a:t>
            </a:r>
            <a:r>
              <a:rPr lang="ru-RU" sz="2400" b="1" dirty="0" smtClean="0">
                <a:solidFill>
                  <a:srgbClr val="006600"/>
                </a:solidFill>
              </a:rPr>
              <a:t>совершеннолетним.</a:t>
            </a:r>
            <a:endParaRPr lang="ru-RU" sz="2400" b="1" dirty="0">
              <a:solidFill>
                <a:srgbClr val="00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14290"/>
            <a:ext cx="8229600" cy="927100"/>
          </a:xfrm>
        </p:spPr>
        <p:txBody>
          <a:bodyPr/>
          <a:lstStyle/>
          <a:p>
            <a:pPr algn="ctr"/>
            <a:r>
              <a:rPr lang="ru-RU" sz="4000" dirty="0" smtClean="0"/>
              <a:t>Всеобщая </a:t>
            </a:r>
            <a:br>
              <a:rPr lang="ru-RU" sz="4000" dirty="0" smtClean="0"/>
            </a:br>
            <a:r>
              <a:rPr lang="ru-RU" sz="4000" dirty="0" smtClean="0"/>
              <a:t>декларация прав </a:t>
            </a:r>
            <a:r>
              <a:rPr lang="ru-RU" sz="4000" u="sng" dirty="0" smtClean="0"/>
              <a:t>человека,</a:t>
            </a:r>
            <a:endParaRPr lang="en-US" sz="4000" u="sng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258204" cy="4525963"/>
          </a:xfrm>
        </p:spPr>
        <p:txBody>
          <a:bodyPr/>
          <a:lstStyle/>
          <a:p>
            <a:pPr eaLnBrk="1" hangingPunct="1"/>
            <a:r>
              <a:rPr lang="ru-RU" sz="3200" b="1" dirty="0" smtClean="0">
                <a:solidFill>
                  <a:schemeClr val="tx2"/>
                </a:solidFill>
              </a:rPr>
              <a:t>принята Генеральной Ассамблеей ООН 10 декабря 1948 года.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800" b="1" dirty="0" smtClean="0">
                <a:solidFill>
                  <a:srgbClr val="000066"/>
                </a:solidFill>
              </a:rPr>
              <a:t> 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sz="2800" b="1" dirty="0" smtClean="0">
                <a:solidFill>
                  <a:srgbClr val="000066"/>
                </a:solidFill>
              </a:rPr>
              <a:t> Теперь этот день (10 декабря) отмечается во многих странах как День прав человека. </a:t>
            </a:r>
          </a:p>
          <a:p>
            <a:pPr eaLnBrk="1" hangingPunct="1"/>
            <a:endParaRPr lang="ru-RU" sz="2800" b="1" dirty="0" smtClean="0">
              <a:solidFill>
                <a:srgbClr val="C00000"/>
              </a:solidFill>
            </a:endParaRPr>
          </a:p>
          <a:p>
            <a:pPr eaLnBrk="1" hangingPunct="1"/>
            <a:r>
              <a:rPr lang="ru-RU" sz="2800" b="1" dirty="0" smtClean="0">
                <a:solidFill>
                  <a:srgbClr val="C00000"/>
                </a:solidFill>
              </a:rPr>
              <a:t>Всеобщей декларации права человека носят всеобщий характер, т.е. относятся ко всем людям независимо их возраста, как к взрослым, так и к детям.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85728"/>
            <a:ext cx="8229600" cy="927100"/>
          </a:xfrm>
        </p:spPr>
        <p:txBody>
          <a:bodyPr/>
          <a:lstStyle/>
          <a:p>
            <a:r>
              <a:rPr lang="ru-RU" sz="4000" dirty="0" smtClean="0"/>
              <a:t>           Всеобщая</a:t>
            </a:r>
            <a:br>
              <a:rPr lang="ru-RU" sz="4000" dirty="0" smtClean="0"/>
            </a:br>
            <a:r>
              <a:rPr lang="ru-RU" sz="4000" dirty="0" smtClean="0"/>
              <a:t>  декларация прав человека 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329642" cy="4525963"/>
          </a:xfrm>
        </p:spPr>
        <p:txBody>
          <a:bodyPr/>
          <a:lstStyle/>
          <a:p>
            <a:r>
              <a:rPr lang="ru-RU" sz="2800" b="1" dirty="0" smtClean="0">
                <a:solidFill>
                  <a:schemeClr val="tx2"/>
                </a:solidFill>
              </a:rPr>
              <a:t>дала всем странам и народам образец справедливого отношения к человеку и призвала государства мира</a:t>
            </a:r>
            <a:r>
              <a:rPr lang="ru-RU" sz="2800" b="1" dirty="0" smtClean="0">
                <a:solidFill>
                  <a:srgbClr val="000066"/>
                </a:solidFill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</a:rPr>
              <a:t>признать, обеспечить эти права своим гражданам.</a:t>
            </a:r>
          </a:p>
          <a:p>
            <a:endParaRPr lang="ru-RU" sz="2800" b="1" dirty="0" smtClean="0">
              <a:solidFill>
                <a:srgbClr val="000066"/>
              </a:solidFill>
            </a:endParaRPr>
          </a:p>
          <a:p>
            <a:r>
              <a:rPr lang="ru-RU" sz="2800" b="1" dirty="0" smtClean="0">
                <a:solidFill>
                  <a:srgbClr val="000066"/>
                </a:solidFill>
              </a:rPr>
              <a:t>В 1959 году Генеральная Ассамблея ООН приняла Декларацию прав </a:t>
            </a:r>
            <a:r>
              <a:rPr lang="ru-RU" sz="2800" b="1" dirty="0" smtClean="0">
                <a:solidFill>
                  <a:srgbClr val="C00000"/>
                </a:solidFill>
              </a:rPr>
              <a:t>ребенка</a:t>
            </a:r>
            <a:r>
              <a:rPr lang="ru-RU" sz="2800" b="1" dirty="0" smtClean="0">
                <a:solidFill>
                  <a:srgbClr val="42347C"/>
                </a:solidFill>
              </a:rPr>
              <a:t>, в которой призвала все страны мира проявить особую защиту о детях , признавать и защищать их права.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85720" y="714356"/>
            <a:ext cx="8643998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eaLnBrk="1" hangingPunct="1"/>
            <a:r>
              <a:rPr lang="ru-RU" sz="2400" b="1" dirty="0" smtClean="0">
                <a:solidFill>
                  <a:schemeClr val="tx2"/>
                </a:solidFill>
                <a:latin typeface="Bookman Old Style" pitchFamily="18" charset="0"/>
              </a:rPr>
              <a:t>Ровно через 30 лет со времени принятия этой Декларации, 20 ноября1989 года была принята </a:t>
            </a:r>
            <a:r>
              <a:rPr lang="ru-RU" sz="2400" b="1" u="sng" dirty="0" smtClean="0">
                <a:solidFill>
                  <a:schemeClr val="tx2"/>
                </a:solidFill>
                <a:latin typeface="Bookman Old Style" pitchFamily="18" charset="0"/>
              </a:rPr>
              <a:t>Конвенция о правах ребенка</a:t>
            </a:r>
            <a:r>
              <a:rPr lang="ru-RU" sz="2400" b="1" dirty="0" smtClean="0">
                <a:solidFill>
                  <a:schemeClr val="tx2"/>
                </a:solidFill>
                <a:latin typeface="Bookman Old Style" pitchFamily="18" charset="0"/>
              </a:rPr>
              <a:t>. </a:t>
            </a:r>
          </a:p>
          <a:p>
            <a:pPr algn="l" eaLnBrk="1" hangingPunct="1"/>
            <a:endParaRPr lang="ru-RU" sz="2000" b="1" dirty="0" smtClean="0">
              <a:solidFill>
                <a:srgbClr val="339966"/>
              </a:solidFill>
              <a:latin typeface="Bookman Old Style" pitchFamily="18" charset="0"/>
            </a:endParaRPr>
          </a:p>
          <a:p>
            <a:pPr algn="l" eaLnBrk="1" hangingPunct="1"/>
            <a:r>
              <a:rPr lang="ru-RU" sz="2000" b="1" dirty="0" smtClean="0">
                <a:solidFill>
                  <a:srgbClr val="339966"/>
                </a:solidFill>
                <a:latin typeface="Bookman Old Style" pitchFamily="18" charset="0"/>
              </a:rPr>
              <a:t>Конвенция, как международный документ, отличается от Декларации тем, что </a:t>
            </a:r>
          </a:p>
          <a:p>
            <a:pPr algn="l" eaLnBrk="1" hangingPunct="1"/>
            <a:endParaRPr lang="ru-RU" sz="2400" b="1" u="sng" dirty="0" smtClean="0">
              <a:solidFill>
                <a:srgbClr val="000066"/>
              </a:solidFill>
              <a:latin typeface="Bookman Old Style" pitchFamily="18" charset="0"/>
            </a:endParaRPr>
          </a:p>
          <a:p>
            <a:pPr algn="l" eaLnBrk="1" hangingPunct="1"/>
            <a:r>
              <a:rPr lang="ru-RU" sz="2400" b="1" u="sng" dirty="0" smtClean="0">
                <a:solidFill>
                  <a:srgbClr val="000066"/>
                </a:solidFill>
                <a:latin typeface="Bookman Old Style" pitchFamily="18" charset="0"/>
              </a:rPr>
              <a:t>Декларации</a:t>
            </a:r>
            <a:r>
              <a:rPr lang="ru-RU" sz="2400" b="1" dirty="0" smtClean="0">
                <a:solidFill>
                  <a:srgbClr val="000066"/>
                </a:solidFill>
                <a:latin typeface="Bookman Old Style" pitchFamily="18" charset="0"/>
              </a:rPr>
              <a:t>  являются </a:t>
            </a:r>
            <a:r>
              <a:rPr lang="ru-RU" sz="2400" b="1" u="sng" dirty="0" smtClean="0">
                <a:solidFill>
                  <a:srgbClr val="000066"/>
                </a:solidFill>
                <a:latin typeface="Bookman Old Style" pitchFamily="18" charset="0"/>
              </a:rPr>
              <a:t>призывами</a:t>
            </a:r>
            <a:r>
              <a:rPr lang="ru-RU" sz="2400" b="1" dirty="0" smtClean="0">
                <a:solidFill>
                  <a:srgbClr val="000066"/>
                </a:solidFill>
                <a:latin typeface="Bookman Old Style" pitchFamily="18" charset="0"/>
              </a:rPr>
              <a:t> к народам и государством соблюдать записанные в них положения.</a:t>
            </a:r>
            <a:r>
              <a:rPr lang="ru-RU" sz="2400" b="1" dirty="0" smtClean="0">
                <a:latin typeface="Bookman Old Style" pitchFamily="18" charset="0"/>
              </a:rPr>
              <a:t>                       </a:t>
            </a:r>
          </a:p>
          <a:p>
            <a:pPr algn="l" eaLnBrk="1" hangingPunct="1"/>
            <a:endParaRPr lang="ru-RU" sz="2400" b="1" u="sng" dirty="0" smtClean="0">
              <a:solidFill>
                <a:srgbClr val="C00000"/>
              </a:solidFill>
              <a:latin typeface="Bookman Old Style" pitchFamily="18" charset="0"/>
            </a:endParaRPr>
          </a:p>
          <a:p>
            <a:pPr algn="l" eaLnBrk="1" hangingPunct="1"/>
            <a:r>
              <a:rPr lang="ru-RU" sz="2400" b="1" u="sng" dirty="0" smtClean="0">
                <a:solidFill>
                  <a:srgbClr val="C00000"/>
                </a:solidFill>
                <a:latin typeface="Bookman Old Style" pitchFamily="18" charset="0"/>
              </a:rPr>
              <a:t>Конвенции</a:t>
            </a:r>
            <a:r>
              <a:rPr lang="ru-RU" sz="2400" b="1" dirty="0" smtClean="0">
                <a:solidFill>
                  <a:srgbClr val="C00000"/>
                </a:solidFill>
                <a:latin typeface="Bookman Old Style" pitchFamily="18" charset="0"/>
              </a:rPr>
              <a:t>, если они подписаны представителем государства,  являются </a:t>
            </a:r>
            <a:r>
              <a:rPr lang="ru-RU" sz="2400" b="1" u="sng" dirty="0" smtClean="0">
                <a:solidFill>
                  <a:srgbClr val="C00000"/>
                </a:solidFill>
                <a:latin typeface="Bookman Old Style" pitchFamily="18" charset="0"/>
              </a:rPr>
              <a:t>обязательством</a:t>
            </a:r>
            <a:r>
              <a:rPr lang="ru-RU" sz="2400" b="1" dirty="0" smtClean="0">
                <a:solidFill>
                  <a:srgbClr val="C00000"/>
                </a:solidFill>
                <a:latin typeface="Bookman Old Style" pitchFamily="18" charset="0"/>
              </a:rPr>
              <a:t> данного государства точно следовать этому международному договору.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Oval 2"/>
          <p:cNvSpPr>
            <a:spLocks noChangeArrowheads="1"/>
          </p:cNvSpPr>
          <p:nvPr/>
        </p:nvSpPr>
        <p:spPr bwMode="gray">
          <a:xfrm flipV="1">
            <a:off x="357158" y="4286256"/>
            <a:ext cx="2857520" cy="2143140"/>
          </a:xfrm>
          <a:prstGeom prst="ellipse">
            <a:avLst/>
          </a:prstGeom>
          <a:solidFill>
            <a:schemeClr val="accent1">
              <a:alpha val="50000"/>
            </a:schemeClr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57349" name="Group 5"/>
          <p:cNvGrpSpPr>
            <a:grpSpLocks/>
          </p:cNvGrpSpPr>
          <p:nvPr/>
        </p:nvGrpSpPr>
        <p:grpSpPr bwMode="auto">
          <a:xfrm>
            <a:off x="642910" y="1571612"/>
            <a:ext cx="5749922" cy="3344509"/>
            <a:chOff x="487" y="1665"/>
            <a:chExt cx="3622" cy="1647"/>
          </a:xfrm>
        </p:grpSpPr>
        <p:sp>
          <p:nvSpPr>
            <p:cNvPr id="57352" name="AutoShape 8">
              <a:hlinkClick r:id="rId2" action="ppaction://hlinksldjump"/>
            </p:cNvPr>
            <p:cNvSpPr>
              <a:spLocks noChangeArrowheads="1"/>
            </p:cNvSpPr>
            <p:nvPr/>
          </p:nvSpPr>
          <p:spPr bwMode="gray">
            <a:xfrm>
              <a:off x="487" y="1665"/>
              <a:ext cx="1957" cy="240"/>
            </a:xfrm>
            <a:prstGeom prst="roundRect">
              <a:avLst>
                <a:gd name="adj" fmla="val 7574"/>
              </a:avLst>
            </a:prstGeom>
            <a:gradFill rotWithShape="1">
              <a:gsLst>
                <a:gs pos="0">
                  <a:schemeClr val="accent1">
                    <a:gamma/>
                    <a:shade val="69804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8575" cap="rnd">
              <a:noFill/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0" hangingPunct="0">
                <a:buFont typeface="Wingdings" pitchFamily="2" charset="2"/>
                <a:buNone/>
              </a:pPr>
              <a:r>
                <a:rPr lang="ru-RU" sz="3200" b="1" dirty="0" smtClean="0">
                  <a:solidFill>
                    <a:schemeClr val="bg1">
                      <a:lumMod val="20000"/>
                      <a:lumOff val="80000"/>
                    </a:schemeClr>
                  </a:solidFill>
                  <a:latin typeface="Bookman Old Style" pitchFamily="18" charset="0"/>
                </a:rPr>
                <a:t>возраст</a:t>
              </a:r>
              <a:endParaRPr lang="en-US" sz="3200" b="1" dirty="0">
                <a:solidFill>
                  <a:schemeClr val="bg1">
                    <a:lumMod val="20000"/>
                    <a:lumOff val="80000"/>
                  </a:schemeClr>
                </a:solidFill>
                <a:latin typeface="Bookman Old Style" pitchFamily="18" charset="0"/>
              </a:endParaRPr>
            </a:p>
          </p:txBody>
        </p:sp>
        <p:sp>
          <p:nvSpPr>
            <p:cNvPr id="57353" name="AutoShape 9">
              <a:hlinkClick r:id="rId3" action="ppaction://hlinksldjump"/>
            </p:cNvPr>
            <p:cNvSpPr>
              <a:spLocks noChangeArrowheads="1"/>
            </p:cNvSpPr>
            <p:nvPr/>
          </p:nvSpPr>
          <p:spPr bwMode="gray">
            <a:xfrm>
              <a:off x="892" y="2017"/>
              <a:ext cx="1957" cy="240"/>
            </a:xfrm>
            <a:prstGeom prst="roundRect">
              <a:avLst>
                <a:gd name="adj" fmla="val 7574"/>
              </a:avLst>
            </a:prstGeom>
            <a:gradFill rotWithShape="1">
              <a:gsLst>
                <a:gs pos="0">
                  <a:schemeClr val="accent1">
                    <a:gamma/>
                    <a:shade val="5921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59216"/>
                    <a:invGamma/>
                  </a:schemeClr>
                </a:gs>
              </a:gsLst>
              <a:lin ang="5400000" scaled="1"/>
            </a:gradFill>
            <a:ln w="28575" cap="rnd">
              <a:noFill/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0" hangingPunct="0">
                <a:buFont typeface="Wingdings" pitchFamily="2" charset="2"/>
                <a:buNone/>
              </a:pPr>
              <a:r>
                <a:rPr lang="ru-RU" sz="3200" b="1" dirty="0" smtClean="0">
                  <a:solidFill>
                    <a:srgbClr val="F8F8F8"/>
                  </a:solidFill>
                  <a:latin typeface="Bookman Old Style" pitchFamily="18" charset="0"/>
                </a:rPr>
                <a:t>семья</a:t>
              </a:r>
              <a:endParaRPr lang="en-US" sz="3200" b="1" dirty="0">
                <a:solidFill>
                  <a:srgbClr val="F8F8F8"/>
                </a:solidFill>
                <a:latin typeface="Bookman Old Style" pitchFamily="18" charset="0"/>
              </a:endParaRPr>
            </a:p>
          </p:txBody>
        </p:sp>
        <p:sp>
          <p:nvSpPr>
            <p:cNvPr id="57354" name="AutoShape 10">
              <a:hlinkClick r:id="rId4" action="ppaction://hlinksldjump"/>
            </p:cNvPr>
            <p:cNvSpPr>
              <a:spLocks noChangeArrowheads="1"/>
            </p:cNvSpPr>
            <p:nvPr/>
          </p:nvSpPr>
          <p:spPr bwMode="gray">
            <a:xfrm>
              <a:off x="1308" y="2361"/>
              <a:ext cx="1957" cy="240"/>
            </a:xfrm>
            <a:prstGeom prst="roundRect">
              <a:avLst>
                <a:gd name="adj" fmla="val 7574"/>
              </a:avLst>
            </a:prstGeom>
            <a:gradFill rotWithShape="1">
              <a:gsLst>
                <a:gs pos="0">
                  <a:schemeClr val="accent1">
                    <a:gamma/>
                    <a:shade val="69804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8575" cap="rnd">
              <a:noFill/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0" hangingPunct="0">
                <a:buFont typeface="Wingdings" pitchFamily="2" charset="2"/>
                <a:buNone/>
              </a:pPr>
              <a:r>
                <a:rPr lang="ru-RU" sz="3200" b="1" dirty="0" smtClean="0">
                  <a:solidFill>
                    <a:srgbClr val="F8F8F8"/>
                  </a:solidFill>
                  <a:latin typeface="Bookman Old Style" pitchFamily="18" charset="0"/>
                </a:rPr>
                <a:t>школа</a:t>
              </a:r>
              <a:endParaRPr lang="en-US" sz="3200" b="1" dirty="0">
                <a:solidFill>
                  <a:srgbClr val="F8F8F8"/>
                </a:solidFill>
                <a:latin typeface="Bookman Old Style" pitchFamily="18" charset="0"/>
              </a:endParaRPr>
            </a:p>
          </p:txBody>
        </p:sp>
        <p:sp>
          <p:nvSpPr>
            <p:cNvPr id="57355" name="AutoShape 11">
              <a:hlinkClick r:id="rId5" action="ppaction://hlinksldjump"/>
            </p:cNvPr>
            <p:cNvSpPr>
              <a:spLocks noChangeArrowheads="1"/>
            </p:cNvSpPr>
            <p:nvPr/>
          </p:nvSpPr>
          <p:spPr bwMode="gray">
            <a:xfrm>
              <a:off x="1747" y="2720"/>
              <a:ext cx="1957" cy="240"/>
            </a:xfrm>
            <a:prstGeom prst="roundRect">
              <a:avLst>
                <a:gd name="adj" fmla="val 7574"/>
              </a:avLst>
            </a:prstGeom>
            <a:gradFill rotWithShape="1">
              <a:gsLst>
                <a:gs pos="0">
                  <a:schemeClr val="accent1">
                    <a:gamma/>
                    <a:shade val="5921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59216"/>
                    <a:invGamma/>
                  </a:schemeClr>
                </a:gs>
              </a:gsLst>
              <a:lin ang="5400000" scaled="1"/>
            </a:gradFill>
            <a:ln w="28575" cap="rnd">
              <a:noFill/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0" hangingPunct="0">
                <a:buFont typeface="Wingdings" pitchFamily="2" charset="2"/>
                <a:buNone/>
              </a:pPr>
              <a:r>
                <a:rPr lang="ru-RU" sz="3200" b="1" dirty="0" smtClean="0">
                  <a:solidFill>
                    <a:srgbClr val="F8F8F8"/>
                  </a:solidFill>
                  <a:latin typeface="Bookman Old Style" pitchFamily="18" charset="0"/>
                </a:rPr>
                <a:t>труд</a:t>
              </a:r>
              <a:endParaRPr lang="en-US" sz="3200" b="1" dirty="0">
                <a:solidFill>
                  <a:srgbClr val="F8F8F8"/>
                </a:solidFill>
                <a:latin typeface="Bookman Old Style" pitchFamily="18" charset="0"/>
              </a:endParaRPr>
            </a:p>
          </p:txBody>
        </p:sp>
        <p:sp>
          <p:nvSpPr>
            <p:cNvPr id="57356" name="AutoShape 12">
              <a:hlinkClick r:id="rId6" action="ppaction://hlinksldjump"/>
            </p:cNvPr>
            <p:cNvSpPr>
              <a:spLocks noChangeArrowheads="1"/>
            </p:cNvSpPr>
            <p:nvPr/>
          </p:nvSpPr>
          <p:spPr bwMode="gray">
            <a:xfrm>
              <a:off x="2152" y="3072"/>
              <a:ext cx="1957" cy="240"/>
            </a:xfrm>
            <a:prstGeom prst="roundRect">
              <a:avLst>
                <a:gd name="adj" fmla="val 7574"/>
              </a:avLst>
            </a:prstGeom>
            <a:gradFill rotWithShape="1">
              <a:gsLst>
                <a:gs pos="0">
                  <a:schemeClr val="accent1">
                    <a:gamma/>
                    <a:shade val="69804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8575" cap="rnd">
              <a:noFill/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0" hangingPunct="0">
                <a:buFont typeface="Wingdings" pitchFamily="2" charset="2"/>
                <a:buNone/>
              </a:pPr>
              <a:r>
                <a:rPr lang="ru-RU" sz="3200" b="1" dirty="0" smtClean="0">
                  <a:solidFill>
                    <a:srgbClr val="F8F8F8"/>
                  </a:solidFill>
                  <a:latin typeface="Bookman Old Style" pitchFamily="18" charset="0"/>
                </a:rPr>
                <a:t>деньги</a:t>
              </a:r>
              <a:endParaRPr lang="en-US" sz="3200" b="1" dirty="0">
                <a:solidFill>
                  <a:srgbClr val="F8F8F8"/>
                </a:solidFill>
                <a:latin typeface="Bookman Old Style" pitchFamily="18" charset="0"/>
              </a:endParaRPr>
            </a:p>
          </p:txBody>
        </p:sp>
      </p:grpSp>
      <p:sp>
        <p:nvSpPr>
          <p:cNvPr id="26" name="Заголовок 25"/>
          <p:cNvSpPr>
            <a:spLocks noGrp="1"/>
          </p:cNvSpPr>
          <p:nvPr>
            <p:ph type="title"/>
          </p:nvPr>
        </p:nvSpPr>
        <p:spPr>
          <a:xfrm>
            <a:off x="571472" y="214290"/>
            <a:ext cx="8229600" cy="9271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800" spc="50" dirty="0" smtClean="0">
                <a:ln w="11430"/>
                <a:solidFill>
                  <a:srgbClr val="00CC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Лестница прав</a:t>
            </a:r>
            <a:endParaRPr lang="ru-RU" sz="4800" spc="50" dirty="0">
              <a:ln w="11430"/>
              <a:solidFill>
                <a:srgbClr val="00CC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21" name="AutoShape 8">
            <a:hlinkClick r:id="rId7" action="ppaction://hlinksldjump"/>
          </p:cNvPr>
          <p:cNvSpPr>
            <a:spLocks noChangeArrowheads="1"/>
          </p:cNvSpPr>
          <p:nvPr/>
        </p:nvSpPr>
        <p:spPr bwMode="gray">
          <a:xfrm>
            <a:off x="3929058" y="5214950"/>
            <a:ext cx="3106736" cy="487360"/>
          </a:xfrm>
          <a:prstGeom prst="roundRect">
            <a:avLst>
              <a:gd name="adj" fmla="val 7574"/>
            </a:avLst>
          </a:prstGeom>
          <a:gradFill rotWithShape="1">
            <a:gsLst>
              <a:gs pos="0">
                <a:schemeClr val="accent1">
                  <a:gamma/>
                  <a:shade val="69804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69804"/>
                  <a:invGamma/>
                </a:schemeClr>
              </a:gs>
            </a:gsLst>
            <a:lin ang="5400000" scaled="1"/>
          </a:gradFill>
          <a:ln w="28575" cap="rnd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buFont typeface="Wingdings" pitchFamily="2" charset="2"/>
              <a:buNone/>
            </a:pPr>
            <a:r>
              <a:rPr lang="ru-RU" sz="3200" b="1" dirty="0" smtClean="0">
                <a:solidFill>
                  <a:srgbClr val="F8F8F8"/>
                </a:solidFill>
                <a:latin typeface="Bookman Old Style" pitchFamily="18" charset="0"/>
              </a:rPr>
              <a:t>милиция</a:t>
            </a:r>
            <a:endParaRPr lang="en-US" sz="3200" b="1" dirty="0">
              <a:solidFill>
                <a:srgbClr val="F8F8F8"/>
              </a:solidFill>
              <a:latin typeface="Bookman Old Style" pitchFamily="18" charset="0"/>
            </a:endParaRPr>
          </a:p>
        </p:txBody>
      </p:sp>
      <p:sp>
        <p:nvSpPr>
          <p:cNvPr id="22" name="AutoShape 8">
            <a:hlinkClick r:id="rId8" action="ppaction://hlinksldjump"/>
          </p:cNvPr>
          <p:cNvSpPr>
            <a:spLocks noChangeArrowheads="1"/>
          </p:cNvSpPr>
          <p:nvPr/>
        </p:nvSpPr>
        <p:spPr bwMode="gray">
          <a:xfrm>
            <a:off x="4714876" y="5929330"/>
            <a:ext cx="3106736" cy="487360"/>
          </a:xfrm>
          <a:prstGeom prst="roundRect">
            <a:avLst>
              <a:gd name="adj" fmla="val 7574"/>
            </a:avLst>
          </a:prstGeom>
          <a:gradFill rotWithShape="1">
            <a:gsLst>
              <a:gs pos="0">
                <a:schemeClr val="accent1">
                  <a:gamma/>
                  <a:shade val="69804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69804"/>
                  <a:invGamma/>
                </a:schemeClr>
              </a:gs>
            </a:gsLst>
            <a:lin ang="5400000" scaled="1"/>
          </a:gradFill>
          <a:ln w="28575" cap="rnd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buFont typeface="Wingdings" pitchFamily="2" charset="2"/>
              <a:buNone/>
            </a:pPr>
            <a:r>
              <a:rPr lang="ru-RU" sz="3200" b="1" dirty="0" smtClean="0">
                <a:solidFill>
                  <a:srgbClr val="F8F8F8"/>
                </a:solidFill>
                <a:latin typeface="Bookman Old Style" pitchFamily="18" charset="0"/>
              </a:rPr>
              <a:t>суд</a:t>
            </a:r>
            <a:endParaRPr lang="en-US" sz="3200" b="1" dirty="0">
              <a:solidFill>
                <a:srgbClr val="F8F8F8"/>
              </a:solidFill>
              <a:latin typeface="Bookman Old Style" pitchFamily="18" charset="0"/>
            </a:endParaRPr>
          </a:p>
        </p:txBody>
      </p:sp>
      <p:sp>
        <p:nvSpPr>
          <p:cNvPr id="23" name="Oval 2">
            <a:hlinkClick r:id="rId9" action="ppaction://hlinksldjump"/>
          </p:cNvPr>
          <p:cNvSpPr>
            <a:spLocks noChangeArrowheads="1"/>
          </p:cNvSpPr>
          <p:nvPr/>
        </p:nvSpPr>
        <p:spPr bwMode="gray">
          <a:xfrm rot="10800000" flipV="1">
            <a:off x="5643570" y="1928802"/>
            <a:ext cx="2857520" cy="2143140"/>
          </a:xfrm>
          <a:prstGeom prst="ellipse">
            <a:avLst/>
          </a:prstGeom>
          <a:solidFill>
            <a:schemeClr val="accent1">
              <a:alpha val="50000"/>
            </a:schemeClr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Bookman Old Style" pitchFamily="18" charset="0"/>
              </a:rPr>
              <a:t>Уполномоченный</a:t>
            </a:r>
          </a:p>
          <a:p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Bookman Old Style" pitchFamily="18" charset="0"/>
              </a:rPr>
              <a:t>по правам</a:t>
            </a:r>
          </a:p>
          <a:p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Bookman Old Style" pitchFamily="18" charset="0"/>
              </a:rPr>
              <a:t>ребенка</a:t>
            </a:r>
            <a:endParaRPr lang="ru-RU" sz="2000" b="1" dirty="0">
              <a:solidFill>
                <a:schemeClr val="tx2">
                  <a:lumMod val="75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1026" name="Picture 2" descr="C:\Users\муха\Desktop\права ребенка\oon.jpe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000100" y="4500570"/>
            <a:ext cx="1643074" cy="1643074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356"/>
            <a:ext cx="8229600" cy="9271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000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Если нарушены ваши </a:t>
            </a:r>
            <a:r>
              <a:rPr lang="ru-RU" sz="4000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права,можно</a:t>
            </a:r>
            <a:r>
              <a:rPr lang="ru-RU" sz="4000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 обратиться</a:t>
            </a:r>
            <a:endParaRPr lang="en-US" sz="4000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60419" name="Picture 3" descr="RY_circle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38" y="2124075"/>
            <a:ext cx="2024062" cy="2025650"/>
          </a:xfrm>
          <a:prstGeom prst="rect">
            <a:avLst/>
          </a:prstGeom>
          <a:noFill/>
        </p:spPr>
      </p:pic>
      <p:pic>
        <p:nvPicPr>
          <p:cNvPr id="60420" name="Picture 4" descr="LB_circle0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2800" y="2106613"/>
            <a:ext cx="2146300" cy="2146300"/>
          </a:xfrm>
          <a:prstGeom prst="rect">
            <a:avLst/>
          </a:prstGeom>
          <a:noFill/>
        </p:spPr>
      </p:pic>
      <p:pic>
        <p:nvPicPr>
          <p:cNvPr id="60421" name="Picture 5" descr="O_chevron001"/>
          <p:cNvPicPr>
            <a:picLocks noChangeAspect="1" noChangeArrowheads="1"/>
          </p:cNvPicPr>
          <p:nvPr/>
        </p:nvPicPr>
        <p:blipFill>
          <a:blip r:embed="rId5">
            <a:lum bright="6000" contrast="42000"/>
            <a:grayscl/>
          </a:blip>
          <a:srcRect/>
          <a:stretch>
            <a:fillRect/>
          </a:stretch>
        </p:blipFill>
        <p:spPr bwMode="auto">
          <a:xfrm>
            <a:off x="3005138" y="2860675"/>
            <a:ext cx="517525" cy="582613"/>
          </a:xfrm>
          <a:prstGeom prst="rect">
            <a:avLst/>
          </a:prstGeom>
          <a:noFill/>
        </p:spPr>
      </p:pic>
      <p:pic>
        <p:nvPicPr>
          <p:cNvPr id="60422" name="Picture 6" descr="O_chevron001"/>
          <p:cNvPicPr>
            <a:picLocks noChangeAspect="1" noChangeArrowheads="1"/>
          </p:cNvPicPr>
          <p:nvPr/>
        </p:nvPicPr>
        <p:blipFill>
          <a:blip r:embed="rId5">
            <a:lum bright="6000" contrast="42000"/>
            <a:grayscl/>
          </a:blip>
          <a:srcRect/>
          <a:stretch>
            <a:fillRect/>
          </a:stretch>
        </p:blipFill>
        <p:spPr bwMode="auto">
          <a:xfrm>
            <a:off x="5783263" y="2782888"/>
            <a:ext cx="517525" cy="582612"/>
          </a:xfrm>
          <a:prstGeom prst="rect">
            <a:avLst/>
          </a:prstGeom>
          <a:noFill/>
        </p:spPr>
      </p:pic>
      <p:pic>
        <p:nvPicPr>
          <p:cNvPr id="60423" name="Picture 7" descr="YG_circle00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62350" y="2130425"/>
            <a:ext cx="2182813" cy="2182813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214414" y="3000372"/>
            <a:ext cx="14574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rgbClr val="FF0000"/>
                </a:solidFill>
                <a:latin typeface="Bookman Old Style" pitchFamily="18" charset="0"/>
              </a:rPr>
              <a:t>К родителям</a:t>
            </a:r>
            <a:endParaRPr lang="ru-RU" sz="14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2928934"/>
            <a:ext cx="16113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rgbClr val="FF0000"/>
                </a:solidFill>
                <a:latin typeface="Bookman Old Style" pitchFamily="18" charset="0"/>
              </a:rPr>
              <a:t>К классному</a:t>
            </a:r>
          </a:p>
          <a:p>
            <a:r>
              <a:rPr lang="ru-RU" sz="1400" b="1" dirty="0" smtClean="0">
                <a:solidFill>
                  <a:srgbClr val="FF0000"/>
                </a:solidFill>
                <a:latin typeface="Bookman Old Style" pitchFamily="18" charset="0"/>
              </a:rPr>
              <a:t>руководителю</a:t>
            </a:r>
            <a:endParaRPr lang="ru-RU" sz="14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643702" y="2786058"/>
            <a:ext cx="160492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rgbClr val="FF0000"/>
                </a:solidFill>
                <a:latin typeface="Bookman Old Style" pitchFamily="18" charset="0"/>
              </a:rPr>
              <a:t>К инспектору </a:t>
            </a:r>
          </a:p>
          <a:p>
            <a:r>
              <a:rPr lang="ru-RU" sz="1400" b="1" dirty="0" smtClean="0">
                <a:solidFill>
                  <a:srgbClr val="FF0000"/>
                </a:solidFill>
                <a:latin typeface="Bookman Old Style" pitchFamily="18" charset="0"/>
              </a:rPr>
              <a:t>по охране</a:t>
            </a:r>
          </a:p>
          <a:p>
            <a:r>
              <a:rPr lang="ru-RU" sz="1400" b="1" dirty="0" smtClean="0">
                <a:solidFill>
                  <a:srgbClr val="FF0000"/>
                </a:solidFill>
                <a:latin typeface="Bookman Old Style" pitchFamily="18" charset="0"/>
              </a:rPr>
              <a:t>прав</a:t>
            </a:r>
          </a:p>
          <a:p>
            <a:r>
              <a:rPr lang="ru-RU" sz="1400" b="1" dirty="0" smtClean="0">
                <a:solidFill>
                  <a:srgbClr val="FF0000"/>
                </a:solidFill>
                <a:latin typeface="Bookman Old Style" pitchFamily="18" charset="0"/>
              </a:rPr>
              <a:t>детства</a:t>
            </a:r>
            <a:endParaRPr lang="ru-RU" sz="14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572264" y="628652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b="1" u="sng" dirty="0">
              <a:solidFill>
                <a:srgbClr val="FF0000"/>
              </a:solidFill>
            </a:endParaRPr>
          </a:p>
        </p:txBody>
      </p:sp>
      <p:sp>
        <p:nvSpPr>
          <p:cNvPr id="18" name="Скругленная прямоугольная выноска 17"/>
          <p:cNvSpPr/>
          <p:nvPr/>
        </p:nvSpPr>
        <p:spPr bwMode="auto">
          <a:xfrm>
            <a:off x="4714876" y="142852"/>
            <a:ext cx="4214842" cy="2255722"/>
          </a:xfrm>
          <a:prstGeom prst="wedgeRoundRectCallout">
            <a:avLst>
              <a:gd name="adj1" fmla="val 4736"/>
              <a:gd name="adj2" fmla="val 61052"/>
              <a:gd name="adj3" fmla="val 16667"/>
            </a:avLst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dirty="0" err="1" smtClean="0">
                <a:solidFill>
                  <a:schemeClr val="tx2">
                    <a:lumMod val="50000"/>
                  </a:schemeClr>
                </a:solidFill>
                <a:latin typeface="Bookman Old Style" pitchFamily="18" charset="0"/>
              </a:rPr>
              <a:t>Шарухина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Bookman Old Style" pitchFamily="18" charset="0"/>
              </a:rPr>
              <a:t> Тамара Федоровна 2-14-71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Bookman Old Style" pitchFamily="18" charset="0"/>
              </a:rPr>
              <a:t>    (Главный специалист</a:t>
            </a:r>
            <a:r>
              <a:rPr kumimoji="0" lang="ru-RU" sz="1000" b="0" i="0" u="none" strike="noStrike" cap="none" normalizeH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Bookman Old Style" pitchFamily="18" charset="0"/>
              </a:rPr>
              <a:t> отдела образования)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Bookman Old Style" pitchFamily="18" charset="0"/>
              </a:rPr>
              <a:t>   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Bookman Old Style" pitchFamily="18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Bookman Old Style" pitchFamily="18" charset="0"/>
              </a:rPr>
              <a:t>Лопаткина Ирина Юрьевна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Bookman Old Style" pitchFamily="18" charset="0"/>
              </a:rPr>
              <a:t>(</a:t>
            </a:r>
            <a:r>
              <a:rPr kumimoji="0" lang="ru-RU" sz="1000" b="0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Bookman Old Style" pitchFamily="18" charset="0"/>
              </a:rPr>
              <a:t>Секретарь комиссии по делам несовершеннолетних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Bookman Old Style" pitchFamily="18" charset="0"/>
              </a:rPr>
              <a:t>)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Bookman Old Style" pitchFamily="18" charset="0"/>
              </a:rPr>
              <a:t>Нестерова Юлия Игоревна 2-14-63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Bookman Old Style" pitchFamily="18" charset="0"/>
              </a:rPr>
              <a:t>(Главный специалист-эксперт территориального отдела 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Bookman Old Style" pitchFamily="18" charset="0"/>
              </a:rPr>
              <a:t>соц.</a:t>
            </a:r>
            <a:r>
              <a:rPr kumimoji="0" lang="ru-RU" sz="1000" b="0" i="0" u="none" strike="noStrike" cap="none" normalizeH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Bookman Old Style" pitchFamily="18" charset="0"/>
              </a:rPr>
              <a:t> </a:t>
            </a:r>
            <a:r>
              <a:rPr lang="ru-RU" sz="1000" dirty="0" smtClean="0">
                <a:solidFill>
                  <a:schemeClr val="tx2">
                    <a:lumMod val="50000"/>
                  </a:schemeClr>
                </a:solidFill>
                <a:latin typeface="Bookman Old Style" pitchFamily="18" charset="0"/>
              </a:rPr>
              <a:t>з</a:t>
            </a:r>
            <a:r>
              <a:rPr kumimoji="0" lang="ru-RU" sz="1000" b="0" i="0" u="none" strike="noStrike" cap="none" normalizeH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Bookman Old Style" pitchFamily="18" charset="0"/>
              </a:rPr>
              <a:t>ащиты населения)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Bookman Old Style" pitchFamily="18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92D050"/>
              </a:solidFill>
              <a:effectLst/>
              <a:latin typeface="Arial" charset="0"/>
            </a:endParaRPr>
          </a:p>
        </p:txBody>
      </p:sp>
      <p:pic>
        <p:nvPicPr>
          <p:cNvPr id="19" name="Picture 6" descr="O_chevron001"/>
          <p:cNvPicPr>
            <a:picLocks noChangeAspect="1" noChangeArrowheads="1"/>
          </p:cNvPicPr>
          <p:nvPr/>
        </p:nvPicPr>
        <p:blipFill>
          <a:blip r:embed="rId5">
            <a:lum bright="6000" contrast="42000"/>
            <a:grayscl/>
          </a:blip>
          <a:srcRect/>
          <a:stretch>
            <a:fillRect/>
          </a:stretch>
        </p:blipFill>
        <p:spPr bwMode="auto">
          <a:xfrm rot="2805117">
            <a:off x="5274221" y="3954394"/>
            <a:ext cx="517525" cy="582612"/>
          </a:xfrm>
          <a:prstGeom prst="rect">
            <a:avLst/>
          </a:prstGeom>
          <a:noFill/>
        </p:spPr>
      </p:pic>
      <p:pic>
        <p:nvPicPr>
          <p:cNvPr id="20" name="Picture 3" descr="RY_circle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4214818"/>
            <a:ext cx="2024062" cy="2025650"/>
          </a:xfrm>
          <a:prstGeom prst="rect">
            <a:avLst/>
          </a:prstGeom>
          <a:noFill/>
        </p:spPr>
      </p:pic>
      <p:sp>
        <p:nvSpPr>
          <p:cNvPr id="21" name="TextBox 20"/>
          <p:cNvSpPr txBox="1"/>
          <p:nvPr/>
        </p:nvSpPr>
        <p:spPr>
          <a:xfrm>
            <a:off x="5786446" y="4929198"/>
            <a:ext cx="16626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rgbClr val="FF0000"/>
                </a:solidFill>
                <a:latin typeface="Bookman Old Style" pitchFamily="18" charset="0"/>
              </a:rPr>
              <a:t>К участковому</a:t>
            </a:r>
          </a:p>
          <a:p>
            <a:r>
              <a:rPr lang="ru-RU" sz="1400" b="1" dirty="0" smtClean="0">
                <a:solidFill>
                  <a:srgbClr val="FF0000"/>
                </a:solidFill>
                <a:latin typeface="Bookman Old Style" pitchFamily="18" charset="0"/>
              </a:rPr>
              <a:t>милиционеру</a:t>
            </a:r>
            <a:endParaRPr lang="ru-RU" sz="14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22" name="Скругленная прямоугольная выноска 21"/>
          <p:cNvSpPr/>
          <p:nvPr/>
        </p:nvSpPr>
        <p:spPr bwMode="auto">
          <a:xfrm>
            <a:off x="5429256" y="3571876"/>
            <a:ext cx="3428992" cy="1071570"/>
          </a:xfrm>
          <a:prstGeom prst="wedgeRoundRectCallout">
            <a:avLst>
              <a:gd name="adj1" fmla="val -15235"/>
              <a:gd name="adj2" fmla="val 72862"/>
              <a:gd name="adj3" fmla="val 16667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Ершов Дмитрий Николаевич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200" i="1" dirty="0" smtClean="0"/>
              <a:t>(Участковый уполномоченный)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Arial" charset="0"/>
              </a:rPr>
              <a:t>Звонить  02</a:t>
            </a:r>
          </a:p>
        </p:txBody>
      </p:sp>
      <p:pic>
        <p:nvPicPr>
          <p:cNvPr id="23" name="Picture 3" descr="RY_circle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4286256"/>
            <a:ext cx="2024062" cy="2025650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2285984" y="5072074"/>
            <a:ext cx="15728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Bookman Old Style" pitchFamily="18" charset="0"/>
              </a:rPr>
              <a:t>А также…</a:t>
            </a:r>
            <a:endParaRPr lang="ru-RU" sz="20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24" name="Picture 6" descr="O_chevron001"/>
          <p:cNvPicPr>
            <a:picLocks noChangeAspect="1" noChangeArrowheads="1"/>
          </p:cNvPicPr>
          <p:nvPr/>
        </p:nvPicPr>
        <p:blipFill>
          <a:blip r:embed="rId5">
            <a:lum bright="6000" contrast="42000"/>
            <a:grayscl/>
          </a:blip>
          <a:srcRect/>
          <a:stretch>
            <a:fillRect/>
          </a:stretch>
        </p:blipFill>
        <p:spPr bwMode="auto">
          <a:xfrm rot="7425105">
            <a:off x="3627642" y="4014757"/>
            <a:ext cx="517525" cy="582612"/>
          </a:xfrm>
          <a:prstGeom prst="rect">
            <a:avLst/>
          </a:prstGeom>
          <a:noFill/>
        </p:spPr>
      </p:pic>
      <p:sp>
        <p:nvSpPr>
          <p:cNvPr id="38" name="Скругленная прямоугольная выноска 37"/>
          <p:cNvSpPr/>
          <p:nvPr/>
        </p:nvSpPr>
        <p:spPr bwMode="auto">
          <a:xfrm>
            <a:off x="357158" y="2857496"/>
            <a:ext cx="4500594" cy="1857388"/>
          </a:xfrm>
          <a:prstGeom prst="wedgeRoundRectCallout">
            <a:avLst>
              <a:gd name="adj1" fmla="val 5147"/>
              <a:gd name="adj2" fmla="val 62500"/>
              <a:gd name="adj3" fmla="val 16667"/>
            </a:avLst>
          </a:prstGeom>
          <a:solidFill>
            <a:srgbClr val="00B0F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/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/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400" b="1" dirty="0" smtClean="0">
              <a:solidFill>
                <a:schemeClr val="tx2">
                  <a:lumMod val="75000"/>
                </a:schemeClr>
              </a:solidFill>
              <a:latin typeface="Bookman Old Style" pitchFamily="18" charset="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400" b="1" dirty="0" smtClean="0">
              <a:solidFill>
                <a:schemeClr val="tx2">
                  <a:lumMod val="75000"/>
                </a:schemeClr>
              </a:solidFill>
              <a:latin typeface="Bookman Old Style" pitchFamily="18" charset="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Bookman Old Style" pitchFamily="18" charset="0"/>
              </a:rPr>
              <a:t>Можно воспользоваться интернетом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Bookman Old Style" pitchFamily="18" charset="0"/>
              </a:rPr>
              <a:t>и задать свои вопросы по данной теме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Bookman Old Style" pitchFamily="18" charset="0"/>
              </a:rPr>
              <a:t>н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Bookman Old Style" pitchFamily="18" charset="0"/>
              </a:rPr>
              <a:t>а сайтах</a:t>
            </a:r>
          </a:p>
          <a:p>
            <a:r>
              <a:rPr lang="en-US" sz="1400" b="1" i="1" u="sng" dirty="0" smtClean="0">
                <a:solidFill>
                  <a:srgbClr val="FF0000"/>
                </a:solidFill>
                <a:latin typeface="Bookman Old Style" pitchFamily="18" charset="0"/>
                <a:hlinkClick r:id="rId7"/>
              </a:rPr>
              <a:t>http://ombudsman-tver.ru/content/sections/2/</a:t>
            </a:r>
            <a:endParaRPr lang="ru-RU" sz="1400" b="1" i="1" u="sng" dirty="0" smtClean="0">
              <a:solidFill>
                <a:srgbClr val="FF0000"/>
              </a:solidFill>
              <a:latin typeface="Bookman Old Style" pitchFamily="18" charset="0"/>
            </a:endParaRPr>
          </a:p>
          <a:p>
            <a:endParaRPr lang="en-US" sz="1400" b="1" i="1" u="sng" dirty="0" smtClean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  <a:p>
            <a:r>
              <a:rPr lang="en-US" sz="1400" b="1" i="1" u="sng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http://www.rfdeti.ru/</a:t>
            </a:r>
            <a:endParaRPr lang="ru-RU" sz="1400" b="1" i="1" u="sng" dirty="0" smtClean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  <a:p>
            <a:endParaRPr lang="ru-RU" b="1" i="1" dirty="0" smtClean="0">
              <a:solidFill>
                <a:schemeClr val="accent6">
                  <a:lumMod val="75000"/>
                </a:schemeClr>
              </a:solidFill>
              <a:latin typeface="Bookman Old Style" pitchFamily="18" charset="0"/>
            </a:endParaRPr>
          </a:p>
          <a:p>
            <a:endParaRPr lang="ru-RU" b="1" i="1" dirty="0" smtClean="0">
              <a:solidFill>
                <a:schemeClr val="accent6">
                  <a:lumMod val="75000"/>
                </a:schemeClr>
              </a:solidFill>
              <a:latin typeface="Bookman Old Style" pitchFamily="18" charset="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8" grpId="0" animBg="1"/>
      <p:bldP spid="22" grpId="0" animBg="1"/>
      <p:bldP spid="3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Спасибо за внимание!</a:t>
            </a:r>
            <a:endParaRPr lang="ru-RU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B:\права ребенка\488735-e8c3a7cd144296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357562"/>
            <a:ext cx="2848901" cy="2809875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5438"/>
            <a:ext cx="3471858" cy="9271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800" spc="50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Возраст</a:t>
            </a:r>
            <a:endParaRPr lang="en-US" sz="4800" spc="50" dirty="0">
              <a:ln w="11430"/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  <p:grpSp>
        <p:nvGrpSpPr>
          <p:cNvPr id="84995" name="Group 3"/>
          <p:cNvGrpSpPr>
            <a:grpSpLocks/>
          </p:cNvGrpSpPr>
          <p:nvPr/>
        </p:nvGrpSpPr>
        <p:grpSpPr bwMode="auto">
          <a:xfrm>
            <a:off x="5214942" y="2285992"/>
            <a:ext cx="2028848" cy="536575"/>
            <a:chOff x="3964" y="2071"/>
            <a:chExt cx="1484" cy="330"/>
          </a:xfrm>
        </p:grpSpPr>
        <p:sp>
          <p:nvSpPr>
            <p:cNvPr id="84996" name="AutoShape 4">
              <a:hlinkClick r:id="rId2" action="ppaction://hlinksldjump"/>
            </p:cNvPr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rgbClr val="DDDDDD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 sz="1000"/>
            </a:p>
          </p:txBody>
        </p:sp>
        <p:sp>
          <p:nvSpPr>
            <p:cNvPr id="84997" name="AutoShape 5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DDDDDD">
                    <a:alpha val="70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 sz="1000"/>
            </a:p>
          </p:txBody>
        </p:sp>
      </p:grpSp>
      <p:grpSp>
        <p:nvGrpSpPr>
          <p:cNvPr id="85000" name="Group 8"/>
          <p:cNvGrpSpPr>
            <a:grpSpLocks/>
          </p:cNvGrpSpPr>
          <p:nvPr/>
        </p:nvGrpSpPr>
        <p:grpSpPr bwMode="auto">
          <a:xfrm>
            <a:off x="428596" y="3857628"/>
            <a:ext cx="2273300" cy="536575"/>
            <a:chOff x="3964" y="2071"/>
            <a:chExt cx="1484" cy="330"/>
          </a:xfrm>
        </p:grpSpPr>
        <p:sp>
          <p:nvSpPr>
            <p:cNvPr id="85001" name="AutoShape 9">
              <a:hlinkClick r:id="rId3" action="ppaction://hlinksldjump"/>
            </p:cNvPr>
            <p:cNvSpPr>
              <a:spLocks noChangeArrowheads="1"/>
            </p:cNvSpPr>
            <p:nvPr/>
          </p:nvSpPr>
          <p:spPr bwMode="lt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folHlink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5002" name="AutoShape 10"/>
            <p:cNvSpPr>
              <a:spLocks noChangeArrowheads="1"/>
            </p:cNvSpPr>
            <p:nvPr/>
          </p:nvSpPr>
          <p:spPr bwMode="lt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folHlink">
                    <a:alpha val="70000"/>
                  </a:scheme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85003" name="Group 11"/>
          <p:cNvGrpSpPr>
            <a:grpSpLocks/>
          </p:cNvGrpSpPr>
          <p:nvPr/>
        </p:nvGrpSpPr>
        <p:grpSpPr bwMode="auto">
          <a:xfrm>
            <a:off x="5899150" y="3841750"/>
            <a:ext cx="2273300" cy="536575"/>
            <a:chOff x="3964" y="2071"/>
            <a:chExt cx="1484" cy="330"/>
          </a:xfrm>
        </p:grpSpPr>
        <p:sp>
          <p:nvSpPr>
            <p:cNvPr id="85004" name="AutoShape 12">
              <a:hlinkClick r:id="rId4" action="ppaction://hlinksldjump"/>
            </p:cNvPr>
            <p:cNvSpPr>
              <a:spLocks noChangeArrowheads="1"/>
            </p:cNvSpPr>
            <p:nvPr/>
          </p:nvSpPr>
          <p:spPr bwMode="lt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5005" name="AutoShape 13"/>
            <p:cNvSpPr>
              <a:spLocks noChangeArrowheads="1"/>
            </p:cNvSpPr>
            <p:nvPr/>
          </p:nvSpPr>
          <p:spPr bwMode="lt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accent2">
                    <a:alpha val="70000"/>
                  </a:scheme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85006" name="Group 14"/>
          <p:cNvGrpSpPr>
            <a:grpSpLocks/>
          </p:cNvGrpSpPr>
          <p:nvPr/>
        </p:nvGrpSpPr>
        <p:grpSpPr bwMode="auto">
          <a:xfrm>
            <a:off x="3071802" y="3857628"/>
            <a:ext cx="2273300" cy="536575"/>
            <a:chOff x="3964" y="2071"/>
            <a:chExt cx="1484" cy="330"/>
          </a:xfrm>
        </p:grpSpPr>
        <p:sp>
          <p:nvSpPr>
            <p:cNvPr id="85007" name="AutoShape 15">
              <a:hlinkClick r:id="rId5" action="ppaction://hlinksldjump"/>
            </p:cNvPr>
            <p:cNvSpPr>
              <a:spLocks noChangeArrowheads="1"/>
            </p:cNvSpPr>
            <p:nvPr/>
          </p:nvSpPr>
          <p:spPr bwMode="lt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5008" name="AutoShape 16"/>
            <p:cNvSpPr>
              <a:spLocks noChangeArrowheads="1"/>
            </p:cNvSpPr>
            <p:nvPr/>
          </p:nvSpPr>
          <p:spPr bwMode="ltGray">
            <a:xfrm>
              <a:off x="4011" y="2115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accent1">
                    <a:alpha val="70000"/>
                  </a:scheme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85009" name="Group 17"/>
          <p:cNvGrpSpPr>
            <a:grpSpLocks/>
          </p:cNvGrpSpPr>
          <p:nvPr/>
        </p:nvGrpSpPr>
        <p:grpSpPr bwMode="auto">
          <a:xfrm>
            <a:off x="1928794" y="2285992"/>
            <a:ext cx="2509850" cy="536575"/>
            <a:chOff x="3964" y="2071"/>
            <a:chExt cx="1484" cy="330"/>
          </a:xfrm>
        </p:grpSpPr>
        <p:sp>
          <p:nvSpPr>
            <p:cNvPr id="85010" name="AutoShape 18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rgbClr val="DDDDDD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 sz="1000"/>
            </a:p>
          </p:txBody>
        </p:sp>
        <p:sp>
          <p:nvSpPr>
            <p:cNvPr id="85011" name="AutoShape 19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DDDDDD">
                    <a:alpha val="70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 sz="1000"/>
            </a:p>
          </p:txBody>
        </p:sp>
      </p:grpSp>
      <p:sp>
        <p:nvSpPr>
          <p:cNvPr id="85015" name="Rectangle 23"/>
          <p:cNvSpPr>
            <a:spLocks noChangeArrowheads="1"/>
          </p:cNvSpPr>
          <p:nvPr/>
        </p:nvSpPr>
        <p:spPr bwMode="ltGray">
          <a:xfrm>
            <a:off x="500034" y="4500570"/>
            <a:ext cx="1085850" cy="126365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r>
              <a:rPr lang="ru-RU" dirty="0" smtClean="0"/>
              <a:t>Тебе </a:t>
            </a:r>
          </a:p>
          <a:p>
            <a:r>
              <a:rPr lang="ru-RU" dirty="0" smtClean="0"/>
              <a:t>1, 5 года.</a:t>
            </a:r>
            <a:endParaRPr lang="ru-RU" dirty="0"/>
          </a:p>
        </p:txBody>
      </p:sp>
      <p:sp>
        <p:nvSpPr>
          <p:cNvPr id="85016" name="Rectangle 24"/>
          <p:cNvSpPr>
            <a:spLocks noChangeArrowheads="1"/>
          </p:cNvSpPr>
          <p:nvPr/>
        </p:nvSpPr>
        <p:spPr bwMode="ltGray">
          <a:xfrm>
            <a:off x="1643042" y="4500570"/>
            <a:ext cx="1085850" cy="126365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r>
              <a:rPr lang="ru-RU" dirty="0" smtClean="0"/>
              <a:t>Тебе</a:t>
            </a:r>
          </a:p>
          <a:p>
            <a:r>
              <a:rPr lang="ru-RU" dirty="0" smtClean="0"/>
              <a:t> 3 года</a:t>
            </a:r>
            <a:endParaRPr lang="ru-RU" dirty="0"/>
          </a:p>
        </p:txBody>
      </p:sp>
      <p:cxnSp>
        <p:nvCxnSpPr>
          <p:cNvPr id="85018" name="AutoShape 26"/>
          <p:cNvCxnSpPr>
            <a:cxnSpLocks noChangeShapeType="1"/>
            <a:stCxn id="85001" idx="0"/>
            <a:endCxn id="85010" idx="2"/>
          </p:cNvCxnSpPr>
          <p:nvPr/>
        </p:nvCxnSpPr>
        <p:spPr bwMode="black">
          <a:xfrm rot="5400000" flipH="1" flipV="1">
            <a:off x="1856952" y="2530862"/>
            <a:ext cx="1035061" cy="1618473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cxnSp>
      <p:cxnSp>
        <p:nvCxnSpPr>
          <p:cNvPr id="85019" name="AutoShape 27"/>
          <p:cNvCxnSpPr>
            <a:cxnSpLocks noChangeShapeType="1"/>
            <a:stCxn id="85004" idx="0"/>
            <a:endCxn id="85010" idx="2"/>
          </p:cNvCxnSpPr>
          <p:nvPr/>
        </p:nvCxnSpPr>
        <p:spPr bwMode="black">
          <a:xfrm rot="16200000" flipV="1">
            <a:off x="4600169" y="1406118"/>
            <a:ext cx="1019183" cy="3852081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cxnSp>
      <p:sp>
        <p:nvSpPr>
          <p:cNvPr id="85021" name="Text Box 29"/>
          <p:cNvSpPr txBox="1">
            <a:spLocks noChangeArrowheads="1"/>
          </p:cNvSpPr>
          <p:nvPr/>
        </p:nvSpPr>
        <p:spPr bwMode="black">
          <a:xfrm>
            <a:off x="5143504" y="2357430"/>
            <a:ext cx="2233637" cy="30777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400" b="1" dirty="0" smtClean="0">
                <a:solidFill>
                  <a:srgbClr val="7030A0"/>
                </a:solidFill>
              </a:rPr>
              <a:t>Совершеннолетний</a:t>
            </a:r>
            <a:endParaRPr lang="en-US" sz="1400" b="1" dirty="0">
              <a:solidFill>
                <a:srgbClr val="7030A0"/>
              </a:solidFill>
            </a:endParaRPr>
          </a:p>
        </p:txBody>
      </p:sp>
      <p:sp>
        <p:nvSpPr>
          <p:cNvPr id="85022" name="Text Box 30">
            <a:hlinkClick r:id="rId4" action="ppaction://hlinksldjump"/>
          </p:cNvPr>
          <p:cNvSpPr txBox="1">
            <a:spLocks noChangeArrowheads="1"/>
          </p:cNvSpPr>
          <p:nvPr/>
        </p:nvSpPr>
        <p:spPr bwMode="black">
          <a:xfrm>
            <a:off x="6000760" y="3929066"/>
            <a:ext cx="2200275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rgbClr val="5F5F5F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 smtClean="0">
                <a:solidFill>
                  <a:srgbClr val="F8F8F8"/>
                </a:solidFill>
              </a:rPr>
              <a:t>От 14 до 18 лет </a:t>
            </a:r>
            <a:endParaRPr lang="en-US" b="1" dirty="0">
              <a:solidFill>
                <a:srgbClr val="F8F8F8"/>
              </a:solidFill>
            </a:endParaRPr>
          </a:p>
        </p:txBody>
      </p:sp>
      <p:sp>
        <p:nvSpPr>
          <p:cNvPr id="85023" name="Text Box 31"/>
          <p:cNvSpPr txBox="1">
            <a:spLocks noChangeArrowheads="1"/>
          </p:cNvSpPr>
          <p:nvPr/>
        </p:nvSpPr>
        <p:spPr bwMode="black">
          <a:xfrm>
            <a:off x="500034" y="3929066"/>
            <a:ext cx="2200275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rgbClr val="5F5F5F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 smtClean="0">
                <a:solidFill>
                  <a:srgbClr val="F8F8F8"/>
                </a:solidFill>
              </a:rPr>
              <a:t>От 0 до 6 лет</a:t>
            </a:r>
            <a:endParaRPr lang="en-US" b="1" dirty="0">
              <a:solidFill>
                <a:srgbClr val="F8F8F8"/>
              </a:solidFill>
            </a:endParaRPr>
          </a:p>
        </p:txBody>
      </p:sp>
      <p:sp>
        <p:nvSpPr>
          <p:cNvPr id="85026" name="Text Box 34"/>
          <p:cNvSpPr txBox="1">
            <a:spLocks noChangeArrowheads="1"/>
          </p:cNvSpPr>
          <p:nvPr/>
        </p:nvSpPr>
        <p:spPr bwMode="black">
          <a:xfrm>
            <a:off x="3143240" y="3929066"/>
            <a:ext cx="2200275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rgbClr val="5F5F5F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 smtClean="0">
                <a:solidFill>
                  <a:srgbClr val="F8F8F8"/>
                </a:solidFill>
              </a:rPr>
              <a:t>От 6 до 14 лет</a:t>
            </a:r>
            <a:endParaRPr lang="en-US" b="1" dirty="0">
              <a:solidFill>
                <a:srgbClr val="F8F8F8"/>
              </a:solidFill>
            </a:endParaRPr>
          </a:p>
        </p:txBody>
      </p:sp>
      <p:sp>
        <p:nvSpPr>
          <p:cNvPr id="85027" name="Rectangle 35"/>
          <p:cNvSpPr>
            <a:spLocks noChangeArrowheads="1"/>
          </p:cNvSpPr>
          <p:nvPr/>
        </p:nvSpPr>
        <p:spPr bwMode="ltGray">
          <a:xfrm>
            <a:off x="3071802" y="4500570"/>
            <a:ext cx="1085850" cy="126365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r>
              <a:rPr lang="ru-RU" dirty="0" smtClean="0"/>
              <a:t>Тебе </a:t>
            </a:r>
          </a:p>
          <a:p>
            <a:r>
              <a:rPr lang="ru-RU" dirty="0" smtClean="0"/>
              <a:t>6 лет.</a:t>
            </a:r>
            <a:endParaRPr lang="ru-RU" dirty="0"/>
          </a:p>
        </p:txBody>
      </p:sp>
      <p:sp>
        <p:nvSpPr>
          <p:cNvPr id="85033" name="Text Box 41"/>
          <p:cNvSpPr txBox="1">
            <a:spLocks noChangeArrowheads="1"/>
          </p:cNvSpPr>
          <p:nvPr/>
        </p:nvSpPr>
        <p:spPr bwMode="black">
          <a:xfrm>
            <a:off x="2000232" y="2357430"/>
            <a:ext cx="2246324" cy="30777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400" b="1" dirty="0" smtClean="0">
                <a:solidFill>
                  <a:srgbClr val="3399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Несовершеннолетний</a:t>
            </a:r>
            <a:endParaRPr lang="en-US" sz="1400" b="1" dirty="0">
              <a:solidFill>
                <a:srgbClr val="3399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cxnSp>
        <p:nvCxnSpPr>
          <p:cNvPr id="85034" name="AutoShape 42"/>
          <p:cNvCxnSpPr>
            <a:cxnSpLocks noChangeShapeType="1"/>
            <a:stCxn id="85013" idx="2"/>
            <a:endCxn id="85010" idx="0"/>
          </p:cNvCxnSpPr>
          <p:nvPr/>
        </p:nvCxnSpPr>
        <p:spPr bwMode="black">
          <a:xfrm rot="5400000">
            <a:off x="3545272" y="1318006"/>
            <a:ext cx="606433" cy="132953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cxnSp>
        <p:nvCxnSpPr>
          <p:cNvPr id="85035" name="AutoShape 43"/>
          <p:cNvCxnSpPr>
            <a:cxnSpLocks noChangeShapeType="1"/>
            <a:stCxn id="85010" idx="2"/>
            <a:endCxn id="85007" idx="0"/>
          </p:cNvCxnSpPr>
          <p:nvPr/>
        </p:nvCxnSpPr>
        <p:spPr bwMode="black">
          <a:xfrm rot="16200000" flipH="1">
            <a:off x="3178555" y="2827730"/>
            <a:ext cx="1035061" cy="1024733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cxnSp>
      <p:cxnSp>
        <p:nvCxnSpPr>
          <p:cNvPr id="45" name="Прямая соединительная линия 44"/>
          <p:cNvCxnSpPr/>
          <p:nvPr/>
        </p:nvCxnSpPr>
        <p:spPr bwMode="auto">
          <a:xfrm>
            <a:off x="4786314" y="1643050"/>
            <a:ext cx="1571636" cy="6429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7" name="Rectangle 7"/>
          <p:cNvSpPr>
            <a:spLocks noChangeArrowheads="1"/>
          </p:cNvSpPr>
          <p:nvPr/>
        </p:nvSpPr>
        <p:spPr bwMode="ltGray">
          <a:xfrm>
            <a:off x="7858148" y="4500570"/>
            <a:ext cx="857256" cy="126365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r>
              <a:rPr lang="ru-RU" dirty="0" smtClean="0"/>
              <a:t>Тебе </a:t>
            </a:r>
          </a:p>
          <a:p>
            <a:r>
              <a:rPr lang="ru-RU" dirty="0" smtClean="0"/>
              <a:t>16 лет.</a:t>
            </a:r>
            <a:endParaRPr lang="ru-RU" dirty="0"/>
          </a:p>
        </p:txBody>
      </p:sp>
      <p:sp>
        <p:nvSpPr>
          <p:cNvPr id="84998" name="Rectangle 6"/>
          <p:cNvSpPr>
            <a:spLocks noChangeArrowheads="1"/>
          </p:cNvSpPr>
          <p:nvPr/>
        </p:nvSpPr>
        <p:spPr bwMode="ltGray">
          <a:xfrm>
            <a:off x="6786578" y="4500570"/>
            <a:ext cx="849336" cy="126365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r>
              <a:rPr lang="ru-RU" dirty="0" smtClean="0"/>
              <a:t>Тебе </a:t>
            </a:r>
          </a:p>
          <a:p>
            <a:r>
              <a:rPr lang="ru-RU" dirty="0" smtClean="0"/>
              <a:t>15 лет.</a:t>
            </a:r>
            <a:endParaRPr lang="ru-RU" dirty="0"/>
          </a:p>
        </p:txBody>
      </p:sp>
      <p:sp>
        <p:nvSpPr>
          <p:cNvPr id="84999" name="Rectangle 7"/>
          <p:cNvSpPr>
            <a:spLocks noChangeArrowheads="1"/>
          </p:cNvSpPr>
          <p:nvPr/>
        </p:nvSpPr>
        <p:spPr bwMode="ltGray">
          <a:xfrm>
            <a:off x="5643570" y="4500570"/>
            <a:ext cx="941403" cy="126365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r>
              <a:rPr lang="ru-RU" dirty="0" smtClean="0"/>
              <a:t>Тебе </a:t>
            </a:r>
          </a:p>
          <a:p>
            <a:r>
              <a:rPr lang="ru-RU" dirty="0" smtClean="0"/>
              <a:t>14 лет</a:t>
            </a:r>
            <a:endParaRPr lang="ru-RU" dirty="0"/>
          </a:p>
        </p:txBody>
      </p:sp>
      <p:sp>
        <p:nvSpPr>
          <p:cNvPr id="85028" name="Rectangle 36"/>
          <p:cNvSpPr>
            <a:spLocks noChangeArrowheads="1"/>
          </p:cNvSpPr>
          <p:nvPr/>
        </p:nvSpPr>
        <p:spPr bwMode="ltGray">
          <a:xfrm>
            <a:off x="4286248" y="4500570"/>
            <a:ext cx="1085850" cy="126365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r>
              <a:rPr lang="ru-RU" dirty="0" smtClean="0"/>
              <a:t>Тебе </a:t>
            </a:r>
          </a:p>
          <a:p>
            <a:r>
              <a:rPr lang="ru-RU" dirty="0" smtClean="0"/>
              <a:t>10 лет</a:t>
            </a:r>
            <a:endParaRPr lang="ru-RU" dirty="0"/>
          </a:p>
        </p:txBody>
      </p:sp>
      <p:sp>
        <p:nvSpPr>
          <p:cNvPr id="51" name="Скругленная прямоугольная выноска 50"/>
          <p:cNvSpPr/>
          <p:nvPr/>
        </p:nvSpPr>
        <p:spPr bwMode="auto">
          <a:xfrm>
            <a:off x="0" y="5816724"/>
            <a:ext cx="2286016" cy="1041276"/>
          </a:xfrm>
          <a:prstGeom prst="wedgeRoundRectCallout">
            <a:avLst>
              <a:gd name="adj1" fmla="val -2420"/>
              <a:gd name="adj2" fmla="val -85253"/>
              <a:gd name="adj3" fmla="val 16667"/>
            </a:avLst>
          </a:prstGeom>
          <a:solidFill>
            <a:srgbClr val="8398D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ru-RU" dirty="0" smtClean="0"/>
              <a:t>+ Имеешь право </a:t>
            </a:r>
          </a:p>
          <a:p>
            <a:r>
              <a:rPr lang="ru-RU" dirty="0" smtClean="0"/>
              <a:t>посещать ясли.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2" name="Скругленная прямоугольная выноска 51"/>
          <p:cNvSpPr/>
          <p:nvPr/>
        </p:nvSpPr>
        <p:spPr bwMode="auto">
          <a:xfrm>
            <a:off x="2214546" y="5786454"/>
            <a:ext cx="2143140" cy="1071546"/>
          </a:xfrm>
          <a:prstGeom prst="wedgeRoundRectCallout">
            <a:avLst>
              <a:gd name="adj1" fmla="val -54695"/>
              <a:gd name="adj2" fmla="val -74642"/>
              <a:gd name="adj3" fmla="val 16667"/>
            </a:avLst>
          </a:prstGeom>
          <a:solidFill>
            <a:srgbClr val="8398D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ru-RU" dirty="0" smtClean="0"/>
              <a:t>+ Имеешь право </a:t>
            </a:r>
          </a:p>
          <a:p>
            <a:r>
              <a:rPr lang="ru-RU" dirty="0" smtClean="0"/>
              <a:t>посещать детский </a:t>
            </a:r>
          </a:p>
          <a:p>
            <a:r>
              <a:rPr lang="ru-RU" dirty="0" smtClean="0"/>
              <a:t>сад.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4" name="Скругленная прямоугольная выноска 53"/>
          <p:cNvSpPr/>
          <p:nvPr/>
        </p:nvSpPr>
        <p:spPr bwMode="auto">
          <a:xfrm>
            <a:off x="3214678" y="1357298"/>
            <a:ext cx="5429288" cy="2470036"/>
          </a:xfrm>
          <a:prstGeom prst="wedgeRoundRectCallout">
            <a:avLst>
              <a:gd name="adj1" fmla="val -21061"/>
              <a:gd name="adj2" fmla="val 82045"/>
              <a:gd name="adj3" fmla="val 16667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ru-RU" sz="1200" b="1" dirty="0" smtClean="0"/>
              <a:t>С этого возраста ты:</a:t>
            </a:r>
          </a:p>
          <a:p>
            <a:pPr algn="l"/>
            <a:r>
              <a:rPr lang="ru-RU" sz="1200" dirty="0" smtClean="0"/>
              <a:t>-даешь согласие на изменение своего имени и фамилии;</a:t>
            </a:r>
          </a:p>
          <a:p>
            <a:pPr algn="l"/>
            <a:r>
              <a:rPr lang="ru-RU" sz="1200" dirty="0" smtClean="0"/>
              <a:t>-даешь согласие на свое усыновление или передачу в приемную семью,</a:t>
            </a:r>
          </a:p>
          <a:p>
            <a:pPr algn="l"/>
            <a:r>
              <a:rPr lang="ru-RU" sz="1200" dirty="0" smtClean="0"/>
              <a:t> либо на восстановление родительских прав своих родителей.</a:t>
            </a:r>
          </a:p>
          <a:p>
            <a:pPr algn="l">
              <a:buFont typeface="Arial" pitchFamily="34" charset="0"/>
              <a:buChar char="•"/>
            </a:pPr>
            <a:r>
              <a:rPr lang="ru-RU" sz="1200" dirty="0" smtClean="0"/>
              <a:t> Выражаешь свое мнение о том, с кем из родителей,</a:t>
            </a:r>
          </a:p>
          <a:p>
            <a:pPr algn="l"/>
            <a:r>
              <a:rPr lang="ru-RU" sz="1200" dirty="0" smtClean="0"/>
              <a:t> ты хотел бы проживать после развода.</a:t>
            </a:r>
          </a:p>
          <a:p>
            <a:pPr algn="l">
              <a:buFont typeface="Arial" pitchFamily="34" charset="0"/>
              <a:buChar char="•"/>
            </a:pPr>
            <a:r>
              <a:rPr lang="ru-RU" sz="1200" dirty="0" smtClean="0"/>
              <a:t> Вправе выражать свое мнение при решении в семье любого вопроса, </a:t>
            </a:r>
          </a:p>
          <a:p>
            <a:pPr algn="l"/>
            <a:r>
              <a:rPr lang="ru-RU" sz="1200" dirty="0" smtClean="0"/>
              <a:t>затрагивающего твои интересы.</a:t>
            </a:r>
          </a:p>
          <a:p>
            <a:pPr algn="l">
              <a:buFont typeface="Arial" pitchFamily="34" charset="0"/>
              <a:buChar char="•"/>
            </a:pPr>
            <a:r>
              <a:rPr lang="ru-RU" sz="1200" dirty="0" smtClean="0"/>
              <a:t> Вправе быть заслушанным в ходе любого судебного </a:t>
            </a:r>
          </a:p>
          <a:p>
            <a:pPr algn="l"/>
            <a:r>
              <a:rPr lang="ru-RU" sz="1200" dirty="0" smtClean="0"/>
              <a:t>или административного разбирательства.</a:t>
            </a:r>
          </a:p>
          <a:p>
            <a:pPr algn="l">
              <a:buFont typeface="Arial" pitchFamily="34" charset="0"/>
              <a:buChar char="•"/>
            </a:pPr>
            <a:r>
              <a:rPr lang="ru-RU" sz="1200" dirty="0" smtClean="0"/>
              <a:t> Можешь вступать в детские общественные объединения.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6" name="Стрелка вправо 55"/>
          <p:cNvSpPr/>
          <p:nvPr/>
        </p:nvSpPr>
        <p:spPr bwMode="auto">
          <a:xfrm>
            <a:off x="5643570" y="5786454"/>
            <a:ext cx="1214446" cy="428628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100" dirty="0" smtClean="0"/>
              <a:t>Важ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но знать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hlinkClick r:id="rId6" action="ppaction://hlinksldjump"/>
              </a:rPr>
              <a:t>…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7" name="Скругленная прямоугольная выноска 56"/>
          <p:cNvSpPr/>
          <p:nvPr/>
        </p:nvSpPr>
        <p:spPr bwMode="auto">
          <a:xfrm>
            <a:off x="4643438" y="5572140"/>
            <a:ext cx="3071834" cy="1285860"/>
          </a:xfrm>
          <a:prstGeom prst="wedgeRoundRectCallout">
            <a:avLst>
              <a:gd name="adj1" fmla="val 30976"/>
              <a:gd name="adj2" fmla="val -66179"/>
              <a:gd name="adj3" fmla="val 16667"/>
            </a:avLst>
          </a:prstGeom>
          <a:solidFill>
            <a:srgbClr val="ECCE18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ru-RU" sz="1600" dirty="0" smtClean="0"/>
              <a:t>+Имеешь право</a:t>
            </a:r>
          </a:p>
          <a:p>
            <a:r>
              <a:rPr lang="ru-RU" sz="1600" dirty="0" smtClean="0"/>
              <a:t> заключать трудовой договор</a:t>
            </a:r>
          </a:p>
          <a:p>
            <a:r>
              <a:rPr lang="ru-RU" sz="1600" dirty="0" smtClean="0"/>
              <a:t> для выполнения легкого труда.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8" name="Скругленная прямоугольная выноска 57"/>
          <p:cNvSpPr/>
          <p:nvPr/>
        </p:nvSpPr>
        <p:spPr bwMode="auto">
          <a:xfrm>
            <a:off x="4071934" y="1857364"/>
            <a:ext cx="5072066" cy="2612912"/>
          </a:xfrm>
          <a:prstGeom prst="wedgeRoundRectCallout">
            <a:avLst>
              <a:gd name="adj1" fmla="val 35121"/>
              <a:gd name="adj2" fmla="val 59624"/>
              <a:gd name="adj3" fmla="val 16667"/>
            </a:avLst>
          </a:prstGeom>
          <a:solidFill>
            <a:srgbClr val="ECCE18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>
              <a:buFont typeface="Wingdings" pitchFamily="2" charset="2"/>
              <a:buChar char="Ø"/>
            </a:pPr>
            <a:r>
              <a:rPr lang="ru-RU" sz="1200" dirty="0" smtClean="0"/>
              <a:t> Ты можешь быть объявлен полностью дееспособным</a:t>
            </a:r>
          </a:p>
          <a:p>
            <a:pPr algn="l"/>
            <a:r>
              <a:rPr lang="ru-RU" sz="1200" dirty="0" smtClean="0"/>
              <a:t> </a:t>
            </a:r>
            <a:r>
              <a:rPr lang="ru-RU" sz="1200" b="1" dirty="0" smtClean="0"/>
              <a:t>(эмансипация), </a:t>
            </a:r>
            <a:r>
              <a:rPr lang="ru-RU" sz="1200" dirty="0" smtClean="0"/>
              <a:t>если работаешь по трудовому договору, </a:t>
            </a:r>
          </a:p>
          <a:p>
            <a:pPr algn="l"/>
            <a:r>
              <a:rPr lang="ru-RU" sz="1200" dirty="0" smtClean="0"/>
              <a:t>в том числе по контракту, или с согласия родителей,</a:t>
            </a:r>
          </a:p>
          <a:p>
            <a:pPr algn="l"/>
            <a:r>
              <a:rPr lang="ru-RU" sz="1200" dirty="0" smtClean="0"/>
              <a:t> усыновителей или попечителя ,</a:t>
            </a:r>
          </a:p>
          <a:p>
            <a:pPr algn="l"/>
            <a:r>
              <a:rPr lang="ru-RU" sz="1200" dirty="0" smtClean="0"/>
              <a:t>занимаешься предпринимательской деятельностью. </a:t>
            </a:r>
          </a:p>
          <a:p>
            <a:pPr algn="l">
              <a:buFont typeface="Wingdings" pitchFamily="2" charset="2"/>
              <a:buChar char="Ø"/>
            </a:pPr>
            <a:r>
              <a:rPr lang="ru-RU" sz="1200" dirty="0" smtClean="0"/>
              <a:t> Можешь быть членом кооператива.</a:t>
            </a:r>
          </a:p>
          <a:p>
            <a:pPr algn="l">
              <a:buFont typeface="Wingdings" pitchFamily="2" charset="2"/>
              <a:buChar char="Ø"/>
            </a:pPr>
            <a:r>
              <a:rPr lang="ru-RU" sz="1200" dirty="0" smtClean="0"/>
              <a:t> Имеешь право на управление мотоциклом,</a:t>
            </a:r>
          </a:p>
          <a:p>
            <a:pPr algn="l"/>
            <a:r>
              <a:rPr lang="ru-RU" sz="1200" dirty="0" smtClean="0"/>
              <a:t> мотороллером и другими </a:t>
            </a:r>
            <a:r>
              <a:rPr lang="ru-RU" sz="1200" dirty="0" err="1" smtClean="0"/>
              <a:t>мототранспортными</a:t>
            </a:r>
            <a:r>
              <a:rPr lang="ru-RU" sz="1200" dirty="0" smtClean="0"/>
              <a:t> средствами.</a:t>
            </a:r>
          </a:p>
          <a:p>
            <a:pPr algn="l">
              <a:buFont typeface="Wingdings" pitchFamily="2" charset="2"/>
              <a:buChar char="Ø"/>
            </a:pPr>
            <a:r>
              <a:rPr lang="ru-RU" sz="1200" dirty="0" smtClean="0"/>
              <a:t> Имеешь право на заключение трудового договора.</a:t>
            </a:r>
          </a:p>
          <a:p>
            <a:pPr algn="l">
              <a:buFont typeface="Wingdings" pitchFamily="2" charset="2"/>
              <a:buChar char="Ø"/>
            </a:pPr>
            <a:r>
              <a:rPr lang="ru-RU" sz="1200" dirty="0" smtClean="0"/>
              <a:t> Можешь вступить в брак, но при наличии уважительных причин</a:t>
            </a:r>
          </a:p>
          <a:p>
            <a:pPr algn="l"/>
            <a:r>
              <a:rPr lang="ru-RU" sz="1200" dirty="0" smtClean="0"/>
              <a:t> (беременность, рождение ребенка)  и с разрешения</a:t>
            </a:r>
          </a:p>
          <a:p>
            <a:pPr algn="l"/>
            <a:r>
              <a:rPr lang="ru-RU" sz="1200" dirty="0" smtClean="0"/>
              <a:t>   органов местного самоуправления.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9" name="Стрелка вправо 58"/>
          <p:cNvSpPr/>
          <p:nvPr/>
        </p:nvSpPr>
        <p:spPr bwMode="auto">
          <a:xfrm>
            <a:off x="7858148" y="5786454"/>
            <a:ext cx="1143008" cy="428628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100" dirty="0" smtClean="0"/>
              <a:t>Важ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но </a:t>
            </a:r>
            <a:r>
              <a:rPr kumimoji="0" lang="ru-RU" sz="11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знать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hlinkClick r:id="rId7" action="ppaction://hlinksldjump"/>
              </a:rPr>
              <a:t>…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85012" name="Group 20"/>
          <p:cNvGrpSpPr>
            <a:grpSpLocks/>
          </p:cNvGrpSpPr>
          <p:nvPr/>
        </p:nvGrpSpPr>
        <p:grpSpPr bwMode="auto">
          <a:xfrm>
            <a:off x="3714744" y="1142984"/>
            <a:ext cx="1597025" cy="536575"/>
            <a:chOff x="3964" y="2071"/>
            <a:chExt cx="1484" cy="330"/>
          </a:xfrm>
        </p:grpSpPr>
        <p:sp>
          <p:nvSpPr>
            <p:cNvPr id="85013" name="AutoShape 21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rgbClr val="DDDDDD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5014" name="AutoShape 22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DDDDDD">
                    <a:alpha val="70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85020" name="Text Box 28"/>
          <p:cNvSpPr txBox="1">
            <a:spLocks noChangeArrowheads="1"/>
          </p:cNvSpPr>
          <p:nvPr/>
        </p:nvSpPr>
        <p:spPr bwMode="black">
          <a:xfrm>
            <a:off x="3786182" y="1214422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 dirty="0" smtClean="0">
                <a:solidFill>
                  <a:srgbClr val="CC0000"/>
                </a:solidFill>
              </a:rPr>
              <a:t>Человек</a:t>
            </a:r>
            <a:endParaRPr lang="en-US" sz="2000" b="1" dirty="0">
              <a:solidFill>
                <a:srgbClr val="CC0000"/>
              </a:solidFill>
            </a:endParaRPr>
          </a:p>
        </p:txBody>
      </p:sp>
      <p:sp>
        <p:nvSpPr>
          <p:cNvPr id="55" name="Скругленная прямоугольная выноска 54"/>
          <p:cNvSpPr/>
          <p:nvPr/>
        </p:nvSpPr>
        <p:spPr bwMode="auto">
          <a:xfrm>
            <a:off x="0" y="357166"/>
            <a:ext cx="6200812" cy="4113110"/>
          </a:xfrm>
          <a:prstGeom prst="wedgeRoundRectCallout">
            <a:avLst>
              <a:gd name="adj1" fmla="val 47282"/>
              <a:gd name="adj2" fmla="val 53325"/>
              <a:gd name="adj3" fmla="val 16667"/>
            </a:avLst>
          </a:prstGeom>
          <a:solidFill>
            <a:srgbClr val="ECCE18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ru-RU" sz="1200" b="1" dirty="0" smtClean="0"/>
              <a:t>С этого возраста: </a:t>
            </a:r>
          </a:p>
          <a:p>
            <a:pPr algn="l"/>
            <a:r>
              <a:rPr lang="ru-RU" sz="1200" b="1" u="sng" dirty="0" smtClean="0"/>
              <a:t>- ты обязан </a:t>
            </a:r>
            <a:r>
              <a:rPr lang="ru-RU" sz="1200" dirty="0" smtClean="0"/>
              <a:t>иметь паспорт гражданина Российской Федерации.</a:t>
            </a:r>
          </a:p>
          <a:p>
            <a:pPr algn="l"/>
            <a:r>
              <a:rPr lang="ru-RU" sz="1200" dirty="0" smtClean="0"/>
              <a:t> - ты даешь письменное согласие для выхода из гражданства</a:t>
            </a:r>
          </a:p>
          <a:p>
            <a:pPr algn="l"/>
            <a:r>
              <a:rPr lang="ru-RU" sz="1200" dirty="0" smtClean="0"/>
              <a:t> российской федерации вместе с родителями.</a:t>
            </a:r>
          </a:p>
          <a:p>
            <a:pPr algn="l"/>
            <a:r>
              <a:rPr lang="ru-RU" sz="1200" dirty="0" smtClean="0"/>
              <a:t>- Можешь выбирать себе место жительства (с согласия родителей).</a:t>
            </a:r>
          </a:p>
          <a:p>
            <a:pPr algn="l">
              <a:buFontTx/>
              <a:buChar char="-"/>
            </a:pPr>
            <a:r>
              <a:rPr lang="ru-RU" sz="1200" dirty="0" smtClean="0"/>
              <a:t>С письменного согласия родителей (усыновителей или опекунов)</a:t>
            </a:r>
          </a:p>
          <a:p>
            <a:pPr algn="l"/>
            <a:r>
              <a:rPr lang="ru-RU" sz="1200" dirty="0" smtClean="0"/>
              <a:t> вправе совершать любые сделки.</a:t>
            </a:r>
          </a:p>
          <a:p>
            <a:pPr algn="l"/>
            <a:r>
              <a:rPr lang="ru-RU" sz="1200" dirty="0" smtClean="0"/>
              <a:t>- Вправе распоряжаться своими заработком, стипендией и иными доходами.</a:t>
            </a:r>
          </a:p>
          <a:p>
            <a:pPr algn="l">
              <a:buFontTx/>
              <a:buChar char="-"/>
            </a:pPr>
            <a:r>
              <a:rPr lang="ru-RU" sz="1200" dirty="0" smtClean="0"/>
              <a:t>Можешь осуществлять права автора произведения науки, </a:t>
            </a:r>
          </a:p>
          <a:p>
            <a:pPr algn="l"/>
            <a:r>
              <a:rPr lang="ru-RU" sz="1200" dirty="0" smtClean="0"/>
              <a:t>литературы или искусства, изобретения или иного охраняемого законом</a:t>
            </a:r>
          </a:p>
          <a:p>
            <a:pPr algn="l"/>
            <a:r>
              <a:rPr lang="ru-RU" sz="1200" dirty="0" smtClean="0"/>
              <a:t> результата своей интеллектуальной деятельности.</a:t>
            </a:r>
          </a:p>
          <a:p>
            <a:pPr algn="l"/>
            <a:r>
              <a:rPr lang="ru-RU" sz="1200" dirty="0" smtClean="0"/>
              <a:t>- Имеешь право вносить вклады в кредитные учреждения и распоряжаться ими.</a:t>
            </a:r>
          </a:p>
          <a:p>
            <a:pPr algn="l">
              <a:buFontTx/>
              <a:buChar char="-"/>
            </a:pPr>
            <a:r>
              <a:rPr lang="ru-RU" sz="1200" dirty="0" smtClean="0"/>
              <a:t>Допускается поступление на работу для выполнения</a:t>
            </a:r>
          </a:p>
          <a:p>
            <a:pPr algn="l"/>
            <a:r>
              <a:rPr lang="ru-RU" sz="1200" u="sng" dirty="0" smtClean="0"/>
              <a:t> в свободное от учебы время </a:t>
            </a:r>
            <a:r>
              <a:rPr lang="ru-RU" sz="1200" dirty="0" smtClean="0"/>
              <a:t>легкого труда (с согласия одного из родителей).</a:t>
            </a:r>
          </a:p>
          <a:p>
            <a:pPr algn="l"/>
            <a:r>
              <a:rPr lang="ru-RU" sz="1200" dirty="0" smtClean="0"/>
              <a:t>- Имеешь право требовать отмены усыновления.</a:t>
            </a:r>
          </a:p>
          <a:p>
            <a:pPr algn="l"/>
            <a:r>
              <a:rPr lang="ru-RU" sz="1200" dirty="0" smtClean="0"/>
              <a:t>- Имеешь право управлять велосипедом при движении по дорогам.</a:t>
            </a:r>
          </a:p>
          <a:p>
            <a:pPr algn="l"/>
            <a:r>
              <a:rPr lang="ru-RU" sz="1200" dirty="0" smtClean="0"/>
              <a:t>- Можешь вступать в молодежные общественные объединения.</a:t>
            </a:r>
          </a:p>
          <a:p>
            <a:pPr algn="l">
              <a:buFontTx/>
              <a:buChar char="-"/>
            </a:pPr>
            <a:r>
              <a:rPr lang="ru-RU" sz="1200" dirty="0" smtClean="0"/>
              <a:t>В зависимости от того, в каком субъекте нашей страны ты проживаешь,</a:t>
            </a:r>
          </a:p>
          <a:p>
            <a:pPr algn="l"/>
            <a:r>
              <a:rPr lang="ru-RU" sz="1200" dirty="0" smtClean="0"/>
              <a:t> имеешь право вступать в брак.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3" name="Скругленная прямоугольная выноска 52"/>
          <p:cNvSpPr/>
          <p:nvPr/>
        </p:nvSpPr>
        <p:spPr bwMode="auto">
          <a:xfrm>
            <a:off x="-214346" y="1357298"/>
            <a:ext cx="5286380" cy="2612912"/>
          </a:xfrm>
          <a:prstGeom prst="wedgeRoundRectCallout">
            <a:avLst>
              <a:gd name="adj1" fmla="val 22506"/>
              <a:gd name="adj2" fmla="val 76258"/>
              <a:gd name="adj3" fmla="val 16667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ru-RU" sz="1200" b="1" dirty="0" smtClean="0"/>
              <a:t>С 6 лет 6 месяцев </a:t>
            </a:r>
            <a:r>
              <a:rPr lang="ru-RU" sz="1200" dirty="0" smtClean="0"/>
              <a:t>ты вправе посещать школу </a:t>
            </a:r>
          </a:p>
          <a:p>
            <a:pPr algn="l"/>
            <a:r>
              <a:rPr lang="ru-RU" sz="1200" dirty="0" smtClean="0"/>
              <a:t>(по заявлению родителей, усыновителей или опекунов</a:t>
            </a:r>
          </a:p>
          <a:p>
            <a:pPr algn="l"/>
            <a:r>
              <a:rPr lang="ru-RU" sz="1200" dirty="0" smtClean="0"/>
              <a:t> и с разрешения учредителя образовательного учреждения</a:t>
            </a:r>
          </a:p>
          <a:p>
            <a:pPr algn="l"/>
            <a:r>
              <a:rPr lang="ru-RU" sz="1200" dirty="0" smtClean="0"/>
              <a:t> ты можешь начать обучение в более раннем возрасте)</a:t>
            </a:r>
          </a:p>
          <a:p>
            <a:pPr algn="l"/>
            <a:r>
              <a:rPr lang="ru-RU" sz="1200" b="1" dirty="0" smtClean="0"/>
              <a:t>Ты вправе самостоятельно заключать</a:t>
            </a:r>
            <a:r>
              <a:rPr lang="ru-RU" sz="1200" dirty="0" smtClean="0"/>
              <a:t>:</a:t>
            </a:r>
          </a:p>
          <a:p>
            <a:pPr algn="l"/>
            <a:r>
              <a:rPr lang="ru-RU" sz="1200" dirty="0" smtClean="0"/>
              <a:t>- мелкие бытовые сделки;</a:t>
            </a:r>
          </a:p>
          <a:p>
            <a:pPr algn="l">
              <a:buFontTx/>
              <a:buChar char="-"/>
            </a:pPr>
            <a:r>
              <a:rPr lang="ru-RU" sz="1200" dirty="0" smtClean="0"/>
              <a:t>сделки, направленные на безвозмездное получение выгоды,</a:t>
            </a:r>
          </a:p>
          <a:p>
            <a:pPr algn="l">
              <a:buFontTx/>
              <a:buChar char="-"/>
            </a:pPr>
            <a:r>
              <a:rPr lang="ru-RU" sz="1200" dirty="0" smtClean="0"/>
              <a:t> не требующие нотариального удостоверения или государственной</a:t>
            </a:r>
          </a:p>
          <a:p>
            <a:pPr algn="l">
              <a:buFontTx/>
              <a:buChar char="-"/>
            </a:pPr>
            <a:r>
              <a:rPr lang="ru-RU" sz="1200" dirty="0" smtClean="0"/>
              <a:t> регистрации;</a:t>
            </a:r>
          </a:p>
          <a:p>
            <a:pPr algn="l">
              <a:buFontTx/>
              <a:buChar char="-"/>
            </a:pPr>
            <a:r>
              <a:rPr lang="ru-RU" sz="1200" dirty="0" smtClean="0"/>
              <a:t>сделки по распоряжению средствами,</a:t>
            </a:r>
          </a:p>
          <a:p>
            <a:pPr algn="l">
              <a:buFontTx/>
              <a:buChar char="-"/>
            </a:pPr>
            <a:r>
              <a:rPr lang="ru-RU" sz="1200" dirty="0" smtClean="0"/>
              <a:t> предоставленными законными представителями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9" name="Управляющая кнопка: назад 48">
            <a:hlinkClick r:id="rId8" action="ppaction://hlinksldjump" highlightClick="1"/>
          </p:cNvPr>
          <p:cNvSpPr/>
          <p:nvPr/>
        </p:nvSpPr>
        <p:spPr bwMode="auto">
          <a:xfrm>
            <a:off x="8143900" y="6286520"/>
            <a:ext cx="714348" cy="357190"/>
          </a:xfrm>
          <a:prstGeom prst="actionButtonBackPrevious">
            <a:avLst/>
          </a:prstGeom>
          <a:solidFill>
            <a:srgbClr val="40C04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5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5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5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5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85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85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5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85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85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4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850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85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85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02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85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85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85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02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850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84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84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022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849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998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849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999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85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028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85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027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850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016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850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015"/>
                  </p:tgtEl>
                </p:cond>
              </p:nextCondLst>
            </p:seq>
          </p:childTnLst>
        </p:cTn>
      </p:par>
    </p:tnLst>
    <p:bldLst>
      <p:bldP spid="84994" grpId="0"/>
      <p:bldP spid="85015" grpId="0" animBg="1"/>
      <p:bldP spid="85016" grpId="0" animBg="1"/>
      <p:bldP spid="85021" grpId="0"/>
      <p:bldP spid="85027" grpId="0" animBg="1"/>
      <p:bldP spid="85033" grpId="0"/>
      <p:bldP spid="47" grpId="0" animBg="1"/>
      <p:bldP spid="84998" grpId="0" animBg="1"/>
      <p:bldP spid="84999" grpId="0" animBg="1"/>
      <p:bldP spid="85028" grpId="0" animBg="1"/>
      <p:bldP spid="51" grpId="0" animBg="1"/>
      <p:bldP spid="52" grpId="0" animBg="1"/>
      <p:bldP spid="54" grpId="0" animBg="1"/>
      <p:bldP spid="56" grpId="0" animBg="1"/>
      <p:bldP spid="57" grpId="0" animBg="1"/>
      <p:bldP spid="58" grpId="0" animBg="1"/>
      <p:bldP spid="59" grpId="1" animBg="1"/>
      <p:bldP spid="55" grpId="0" animBg="1"/>
      <p:bldP spid="5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14282" y="857232"/>
            <a:ext cx="8501122" cy="557075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l"/>
            <a:r>
              <a:rPr lang="ru-RU" sz="2400" b="1" spc="50" dirty="0" smtClean="0">
                <a:ln w="11430"/>
                <a:solidFill>
                  <a:srgbClr val="00CC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</a:t>
            </a:r>
            <a:r>
              <a:rPr lang="ru-RU" sz="3200" b="1" spc="50" dirty="0" smtClean="0">
                <a:ln w="11430"/>
                <a:solidFill>
                  <a:srgbClr val="00CC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Возраст: от 0 месяцев до 6 лет</a:t>
            </a:r>
          </a:p>
          <a:p>
            <a:endParaRPr lang="ru-RU" b="1" spc="50" dirty="0" smtClean="0">
              <a:ln w="11430"/>
              <a:solidFill>
                <a:srgbClr val="00CC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l"/>
            <a:r>
              <a:rPr lang="ru-RU" b="1" spc="50" dirty="0" smtClean="0">
                <a:ln w="11430"/>
                <a:solidFill>
                  <a:srgbClr val="00CC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Тебя называют</a:t>
            </a:r>
            <a:r>
              <a:rPr lang="ru-RU" b="1" spc="50" dirty="0" smtClean="0">
                <a:ln w="11430"/>
                <a:solidFill>
                  <a:srgbClr val="FF99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: ребенок</a:t>
            </a:r>
          </a:p>
          <a:p>
            <a:pPr algn="l"/>
            <a:r>
              <a:rPr lang="ru-RU" b="1" spc="50" dirty="0" smtClean="0">
                <a:ln w="11430"/>
                <a:solidFill>
                  <a:srgbClr val="00CC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Твоя дееспособность: </a:t>
            </a:r>
            <a:r>
              <a:rPr lang="ru-RU" spc="50" dirty="0" smtClean="0">
                <a:ln w="11430"/>
                <a:solidFill>
                  <a:srgbClr val="00CC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вообще </a:t>
            </a:r>
            <a:r>
              <a:rPr lang="ru-RU" spc="50" dirty="0" smtClean="0">
                <a:ln w="11430"/>
                <a:solidFill>
                  <a:srgbClr val="FF99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недееспособный</a:t>
            </a:r>
            <a:r>
              <a:rPr lang="ru-RU" b="1" spc="50" dirty="0" smtClean="0">
                <a:ln w="11430"/>
                <a:solidFill>
                  <a:srgbClr val="00CC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это объясняется тем, что ребенок в силу своих малых лет, не может понимать и отвечать за свои поступки.</a:t>
            </a:r>
          </a:p>
          <a:p>
            <a:pPr algn="l"/>
            <a:endParaRPr lang="ru-RU" b="1" spc="50" dirty="0" smtClean="0">
              <a:ln w="11430"/>
              <a:solidFill>
                <a:srgbClr val="00CC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l"/>
            <a:r>
              <a:rPr lang="ru-RU" b="1" spc="50" dirty="0" smtClean="0">
                <a:ln w="11430"/>
                <a:solidFill>
                  <a:srgbClr val="00CC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Ты родился:</a:t>
            </a:r>
          </a:p>
          <a:p>
            <a:pPr algn="l"/>
            <a:r>
              <a:rPr lang="ru-RU" b="1" spc="50" dirty="0" smtClean="0">
                <a:ln w="11430"/>
                <a:solidFill>
                  <a:srgbClr val="00CC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Ты приобретаешь </a:t>
            </a:r>
            <a:r>
              <a:rPr lang="ru-RU" b="1" spc="50" dirty="0" smtClean="0">
                <a:ln w="11430"/>
                <a:solidFill>
                  <a:srgbClr val="FF99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право на гражданство.</a:t>
            </a:r>
          </a:p>
          <a:p>
            <a:pPr algn="l"/>
            <a:r>
              <a:rPr lang="ru-RU" b="1" spc="50" dirty="0" smtClean="0">
                <a:ln w="11430"/>
                <a:solidFill>
                  <a:srgbClr val="00CC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Обладаешь правоспособностью по гражданскому праву.</a:t>
            </a:r>
          </a:p>
          <a:p>
            <a:pPr algn="l"/>
            <a:r>
              <a:rPr lang="ru-RU" b="1" spc="50" dirty="0" smtClean="0">
                <a:ln w="11430"/>
                <a:solidFill>
                  <a:srgbClr val="00CC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Имеешь </a:t>
            </a:r>
            <a:r>
              <a:rPr lang="ru-RU" b="1" spc="50" dirty="0" smtClean="0">
                <a:ln w="11430"/>
                <a:solidFill>
                  <a:srgbClr val="FF99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право на имя, отчество и фамилию</a:t>
            </a:r>
            <a:r>
              <a:rPr lang="ru-RU" b="1" spc="50" dirty="0" smtClean="0">
                <a:ln w="11430"/>
                <a:solidFill>
                  <a:srgbClr val="00CC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</a:p>
          <a:p>
            <a:pPr algn="l"/>
            <a:r>
              <a:rPr lang="ru-RU" b="1" spc="50" dirty="0" smtClean="0">
                <a:ln w="11430"/>
                <a:solidFill>
                  <a:srgbClr val="00CC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Имеешь </a:t>
            </a:r>
            <a:r>
              <a:rPr lang="ru-RU" b="1" spc="50" dirty="0" smtClean="0">
                <a:ln w="11430"/>
                <a:solidFill>
                  <a:srgbClr val="FF99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право жить и воспитываться в семье, знать своих родителей, получать от них защиту своих прав и законных интересов.</a:t>
            </a:r>
          </a:p>
          <a:p>
            <a:pPr algn="l"/>
            <a:r>
              <a:rPr lang="ru-RU" b="1" spc="50" dirty="0" smtClean="0">
                <a:ln w="11430"/>
                <a:solidFill>
                  <a:srgbClr val="00CC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 твое имя может быть открыт счет в банке.</a:t>
            </a:r>
          </a:p>
          <a:p>
            <a:pPr algn="l"/>
            <a:endParaRPr lang="ru-RU" b="1" spc="50" dirty="0" smtClean="0">
              <a:ln w="11430"/>
              <a:solidFill>
                <a:srgbClr val="00CC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l"/>
            <a:endParaRPr lang="ru-RU" b="1" spc="50" dirty="0" smtClean="0">
              <a:ln w="11430"/>
              <a:solidFill>
                <a:srgbClr val="00CC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l"/>
            <a:endParaRPr lang="ru-RU" b="1" spc="50" dirty="0" smtClean="0">
              <a:ln w="11430"/>
              <a:solidFill>
                <a:srgbClr val="00CC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l"/>
            <a:endParaRPr lang="ru-RU" b="1" spc="50" dirty="0" smtClean="0">
              <a:ln w="11430"/>
              <a:solidFill>
                <a:srgbClr val="00CC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 bwMode="auto">
          <a:xfrm>
            <a:off x="8072462" y="6072206"/>
            <a:ext cx="714348" cy="357190"/>
          </a:xfrm>
          <a:prstGeom prst="actionButtonBackPrevious">
            <a:avLst/>
          </a:prstGeom>
          <a:solidFill>
            <a:srgbClr val="40C04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57158" y="1571612"/>
            <a:ext cx="8358246" cy="44627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ru-RU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  <a:p>
            <a:r>
              <a:rPr lang="ru-RU" sz="2000" b="1" spc="50" dirty="0" smtClean="0">
                <a:ln w="11430"/>
                <a:solidFill>
                  <a:srgbClr val="3399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Тебя называют: </a:t>
            </a:r>
            <a:r>
              <a:rPr lang="ru-RU" sz="2000" b="1" spc="50" dirty="0" smtClean="0">
                <a:ln w="11430"/>
                <a:solidFill>
                  <a:srgbClr val="FF66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ребенок или малолетний</a:t>
            </a:r>
            <a:r>
              <a:rPr lang="ru-RU" sz="2000" b="1" spc="50" dirty="0" smtClean="0">
                <a:ln w="11430"/>
                <a:solidFill>
                  <a:srgbClr val="3399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.</a:t>
            </a:r>
          </a:p>
          <a:p>
            <a:r>
              <a:rPr lang="ru-RU" sz="2000" b="1" spc="50" dirty="0" smtClean="0">
                <a:ln w="11430"/>
                <a:solidFill>
                  <a:srgbClr val="3399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Твоя дееспособность: у тебя </a:t>
            </a:r>
            <a:r>
              <a:rPr lang="ru-RU" sz="2000" b="1" spc="50" dirty="0" smtClean="0">
                <a:ln w="11430"/>
                <a:solidFill>
                  <a:srgbClr val="FF66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частичная дееспособность</a:t>
            </a:r>
            <a:r>
              <a:rPr lang="ru-RU" sz="2000" b="1" spc="50" dirty="0" smtClean="0">
                <a:ln w="11430"/>
                <a:solidFill>
                  <a:srgbClr val="3399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, то есть ты можешь совершать не все сделки, а только те, которые необходимы тебе каждый день, то есть мелкие бытовые сделки. Это означает, что ты можешь покупать в магазине любые продукты, канцелярские товар, иные вещи и предметы. Также, ты можешь совершать сделки, направленные на получение выгоды, не требующие нотариального удостоверения либо государственной регистрации. В случае, если ты не можешь заключить сделку от твоего имени могут выступить родители, усыновители или опекуны.</a:t>
            </a:r>
            <a:endParaRPr lang="ru-RU" sz="2000" b="1" spc="50" dirty="0">
              <a:ln w="11430"/>
              <a:solidFill>
                <a:srgbClr val="33996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4348" y="571480"/>
            <a:ext cx="56845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spc="50" dirty="0" smtClean="0">
                <a:ln w="11430"/>
                <a:solidFill>
                  <a:srgbClr val="3399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Возраст: от 6 лет до 14 лет</a:t>
            </a:r>
          </a:p>
        </p:txBody>
      </p:sp>
      <p:sp>
        <p:nvSpPr>
          <p:cNvPr id="5" name="Управляющая кнопка: назад 4">
            <a:hlinkClick r:id="rId2" action="ppaction://hlinksldjump" highlightClick="1"/>
          </p:cNvPr>
          <p:cNvSpPr/>
          <p:nvPr/>
        </p:nvSpPr>
        <p:spPr bwMode="auto">
          <a:xfrm>
            <a:off x="8072462" y="6072206"/>
            <a:ext cx="785818" cy="428628"/>
          </a:xfrm>
          <a:prstGeom prst="actionButtonBackPrevious">
            <a:avLst/>
          </a:prstGeom>
          <a:solidFill>
            <a:srgbClr val="00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357166"/>
            <a:ext cx="8286808" cy="544764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l"/>
            <a:r>
              <a:rPr lang="ru-RU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Возраст: от 14 лет до 18 лет</a:t>
            </a:r>
          </a:p>
          <a:p>
            <a:pPr algn="l"/>
            <a:endParaRPr lang="ru-RU" sz="2000" b="1" spc="50" dirty="0" smtClean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l"/>
            <a:r>
              <a:rPr lang="ru-RU" sz="20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Тебя называют: </a:t>
            </a:r>
            <a:r>
              <a:rPr lang="ru-RU" sz="2000" b="1" spc="50" dirty="0" smtClean="0">
                <a:ln w="11430"/>
                <a:solidFill>
                  <a:srgbClr val="F127D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ребенок или несовершеннолетний</a:t>
            </a:r>
            <a:r>
              <a:rPr lang="ru-RU" sz="20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</a:p>
          <a:p>
            <a:pPr algn="l"/>
            <a:r>
              <a:rPr lang="ru-RU" sz="20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Твоя дееспособность: ты </a:t>
            </a:r>
            <a:r>
              <a:rPr lang="ru-RU" sz="2000" b="1" spc="50" dirty="0" smtClean="0">
                <a:ln w="11430"/>
                <a:solidFill>
                  <a:srgbClr val="F127D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набрал уже некоторый жизненный опыт, можешь осознавать и отвечать за свои поступки</a:t>
            </a:r>
            <a:r>
              <a:rPr lang="ru-RU" sz="20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 Поэтому закон дает тебе </a:t>
            </a:r>
            <a:r>
              <a:rPr lang="ru-RU" sz="2000" b="1" spc="50" dirty="0" smtClean="0">
                <a:ln w="11430"/>
                <a:solidFill>
                  <a:srgbClr val="F20C4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право самостоятельно распоряжаться своими заработком, стипендией и иными доходами, совершать мелкие бытовые и некоторые другие сделки</a:t>
            </a:r>
            <a:r>
              <a:rPr lang="ru-RU" sz="20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 </a:t>
            </a:r>
          </a:p>
          <a:p>
            <a:pPr algn="l"/>
            <a:r>
              <a:rPr lang="ru-RU" sz="20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Ты можешь </a:t>
            </a:r>
            <a:r>
              <a:rPr lang="ru-RU" sz="2000" b="1" spc="50" dirty="0" smtClean="0">
                <a:ln w="11430"/>
                <a:solidFill>
                  <a:srgbClr val="F20C4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вносить вклады в кредитные учреждения и распоряжаться и осуществлять авторские права</a:t>
            </a:r>
            <a:r>
              <a:rPr lang="ru-RU" sz="20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 </a:t>
            </a:r>
          </a:p>
          <a:p>
            <a:pPr algn="l"/>
            <a:r>
              <a:rPr lang="ru-RU" sz="20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Также ты можешь </a:t>
            </a:r>
            <a:r>
              <a:rPr lang="ru-RU" sz="2000" b="1" spc="50" dirty="0" smtClean="0">
                <a:ln w="11430"/>
                <a:solidFill>
                  <a:srgbClr val="F20C4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осуществлять права автора </a:t>
            </a:r>
            <a:r>
              <a:rPr lang="ru-RU" sz="20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произведения науки, литературы или искусства, изобретения или иного охраняемого законом результата своей интеллектуальной деятельности. </a:t>
            </a:r>
            <a:r>
              <a:rPr lang="ru-RU" sz="2000" b="1" spc="50" dirty="0" smtClean="0">
                <a:ln w="11430"/>
                <a:solidFill>
                  <a:srgbClr val="F127D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Остальные</a:t>
            </a:r>
            <a:r>
              <a:rPr lang="ru-RU" sz="20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же сделки ты можешь осуществлять </a:t>
            </a:r>
            <a:r>
              <a:rPr lang="ru-RU" sz="2000" b="1" spc="50" dirty="0" smtClean="0">
                <a:ln w="11430"/>
                <a:solidFill>
                  <a:srgbClr val="F127D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 письменного согласия родителей, усыновителей, опекунов.</a:t>
            </a:r>
            <a:endParaRPr lang="ru-RU" sz="2000" b="1" spc="50" dirty="0">
              <a:ln w="11430"/>
              <a:solidFill>
                <a:srgbClr val="F127D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 bwMode="auto">
          <a:xfrm>
            <a:off x="8072462" y="6072206"/>
            <a:ext cx="785818" cy="428628"/>
          </a:xfrm>
          <a:prstGeom prst="actionButtonBackPrevious">
            <a:avLst/>
          </a:prstGeom>
          <a:solidFill>
            <a:srgbClr val="00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285728"/>
            <a:ext cx="9144064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  <a:latin typeface="Bookman Old Style" pitchFamily="18" charset="0"/>
              </a:rPr>
              <a:t>Помни, что с этого возраста:</a:t>
            </a:r>
          </a:p>
          <a:p>
            <a:pPr algn="l"/>
            <a:endParaRPr lang="ru-RU" b="1" dirty="0" smtClean="0">
              <a:solidFill>
                <a:srgbClr val="FF0000"/>
              </a:solidFill>
              <a:latin typeface="Bookman Old Style" pitchFamily="18" charset="0"/>
            </a:endParaRPr>
          </a:p>
          <a:p>
            <a:pPr algn="l">
              <a:buFont typeface="Wingdings" pitchFamily="2" charset="2"/>
              <a:buChar char="Ø"/>
            </a:pPr>
            <a:r>
              <a:rPr lang="ru-RU" sz="1600" dirty="0" smtClean="0"/>
              <a:t> ты самостоятельно несешь имущественную ответственность по совершенным тобой сделкам.</a:t>
            </a:r>
          </a:p>
          <a:p>
            <a:pPr algn="l">
              <a:buFont typeface="Wingdings" pitchFamily="2" charset="2"/>
              <a:buChar char="Ø"/>
            </a:pPr>
            <a:r>
              <a:rPr lang="ru-RU" sz="1600" dirty="0" smtClean="0"/>
              <a:t> Подлежишь уголовной ответственности за некоторые преступления:</a:t>
            </a:r>
          </a:p>
          <a:p>
            <a:pPr algn="l">
              <a:buFont typeface="Wingdings" pitchFamily="2" charset="2"/>
              <a:buChar char="§"/>
            </a:pPr>
            <a:r>
              <a:rPr lang="ru-RU" sz="1600" dirty="0" smtClean="0"/>
              <a:t> убийство</a:t>
            </a:r>
          </a:p>
          <a:p>
            <a:pPr algn="l">
              <a:buFont typeface="Wingdings" pitchFamily="2" charset="2"/>
              <a:buChar char="§"/>
            </a:pPr>
            <a:r>
              <a:rPr lang="ru-RU" sz="1600" dirty="0" smtClean="0"/>
              <a:t> умышленное причинение тяжкого вреда здоровью</a:t>
            </a:r>
          </a:p>
          <a:p>
            <a:pPr algn="l">
              <a:buFont typeface="Wingdings" pitchFamily="2" charset="2"/>
              <a:buChar char="§"/>
            </a:pPr>
            <a:r>
              <a:rPr lang="ru-RU" sz="1600" dirty="0" smtClean="0"/>
              <a:t> умышленное причинение средней тяжести вреда здоровью</a:t>
            </a:r>
          </a:p>
          <a:p>
            <a:pPr algn="l">
              <a:buFont typeface="Wingdings" pitchFamily="2" charset="2"/>
              <a:buChar char="§"/>
            </a:pPr>
            <a:r>
              <a:rPr lang="ru-RU" sz="1600" dirty="0" smtClean="0"/>
              <a:t> похищение человека, изнасилование</a:t>
            </a:r>
          </a:p>
          <a:p>
            <a:pPr algn="l">
              <a:buFont typeface="Wingdings" pitchFamily="2" charset="2"/>
              <a:buChar char="§"/>
            </a:pPr>
            <a:r>
              <a:rPr lang="ru-RU" sz="1600" dirty="0" smtClean="0"/>
              <a:t> насильственные действия сексуального характера</a:t>
            </a:r>
          </a:p>
          <a:p>
            <a:pPr algn="l">
              <a:buFont typeface="Wingdings" pitchFamily="2" charset="2"/>
              <a:buChar char="§"/>
            </a:pPr>
            <a:r>
              <a:rPr lang="ru-RU" sz="1600" dirty="0" smtClean="0"/>
              <a:t> кража,  грабеж,   разбой,  вымогательство</a:t>
            </a:r>
          </a:p>
          <a:p>
            <a:pPr algn="l">
              <a:buFont typeface="Wingdings" pitchFamily="2" charset="2"/>
              <a:buChar char="§"/>
            </a:pPr>
            <a:r>
              <a:rPr lang="ru-RU" sz="1600" dirty="0" smtClean="0"/>
              <a:t> неправомерное завладение автомобилем либо иным транспортным  средством без цели хищения</a:t>
            </a:r>
          </a:p>
          <a:p>
            <a:pPr algn="l">
              <a:buFont typeface="Wingdings" pitchFamily="2" charset="2"/>
              <a:buChar char="§"/>
            </a:pPr>
            <a:r>
              <a:rPr lang="ru-RU" sz="1600" dirty="0" smtClean="0"/>
              <a:t> умышленно уничтожение или повреждение имущества при отягчающих обстоятельствах</a:t>
            </a:r>
          </a:p>
          <a:p>
            <a:pPr algn="l">
              <a:buFont typeface="Wingdings" pitchFamily="2" charset="2"/>
              <a:buChar char="§"/>
            </a:pPr>
            <a:r>
              <a:rPr lang="ru-RU" sz="1600" dirty="0" smtClean="0"/>
              <a:t> террористический акт</a:t>
            </a:r>
          </a:p>
          <a:p>
            <a:pPr algn="l">
              <a:buFont typeface="Wingdings" pitchFamily="2" charset="2"/>
              <a:buChar char="§"/>
            </a:pPr>
            <a:r>
              <a:rPr lang="ru-RU" sz="1600" dirty="0" smtClean="0"/>
              <a:t> захват заложника</a:t>
            </a:r>
          </a:p>
          <a:p>
            <a:pPr algn="l">
              <a:buFont typeface="Wingdings" pitchFamily="2" charset="2"/>
              <a:buChar char="§"/>
            </a:pPr>
            <a:r>
              <a:rPr lang="ru-RU" sz="1600" dirty="0" smtClean="0"/>
              <a:t> заведомо ложное сообщение об акте терроризма</a:t>
            </a:r>
          </a:p>
          <a:p>
            <a:pPr algn="l">
              <a:buFont typeface="Wingdings" pitchFamily="2" charset="2"/>
              <a:buChar char="§"/>
            </a:pPr>
            <a:r>
              <a:rPr lang="ru-RU" sz="1600" dirty="0" smtClean="0"/>
              <a:t> хулиганство при отягчающих обстоятельствах</a:t>
            </a:r>
          </a:p>
          <a:p>
            <a:pPr algn="l">
              <a:buFont typeface="Wingdings" pitchFamily="2" charset="2"/>
              <a:buChar char="§"/>
            </a:pPr>
            <a:r>
              <a:rPr lang="ru-RU" sz="1600" dirty="0" smtClean="0"/>
              <a:t> вандализм</a:t>
            </a:r>
          </a:p>
          <a:p>
            <a:pPr algn="l">
              <a:buFont typeface="Wingdings" pitchFamily="2" charset="2"/>
              <a:buChar char="§"/>
            </a:pPr>
            <a:r>
              <a:rPr lang="ru-RU" sz="1600" dirty="0" smtClean="0"/>
              <a:t> хищение либо вымогательство оружия, боеприпасов, взрывчатых веществ и взрывчатых устройств</a:t>
            </a:r>
          </a:p>
          <a:p>
            <a:pPr algn="l">
              <a:buFont typeface="Wingdings" pitchFamily="2" charset="2"/>
              <a:buChar char="§"/>
            </a:pPr>
            <a:r>
              <a:rPr lang="ru-RU" sz="1600" dirty="0" smtClean="0"/>
              <a:t> хищение либо вымогательство наркотических средств или психотропных веществ</a:t>
            </a:r>
          </a:p>
          <a:p>
            <a:pPr algn="l">
              <a:buFont typeface="Wingdings" pitchFamily="2" charset="2"/>
              <a:buChar char="§"/>
            </a:pPr>
            <a:r>
              <a:rPr lang="ru-RU" sz="1600" dirty="0" smtClean="0"/>
              <a:t> приведение в негодность транспортных средств или путей сообщения.</a:t>
            </a:r>
            <a:endParaRPr lang="ru-RU" sz="1600" dirty="0"/>
          </a:p>
        </p:txBody>
      </p:sp>
      <p:sp>
        <p:nvSpPr>
          <p:cNvPr id="4" name="Управляющая кнопка: назад 3">
            <a:hlinkClick r:id="rId2" action="ppaction://hlinksldjump" highlightClick="1"/>
          </p:cNvPr>
          <p:cNvSpPr/>
          <p:nvPr/>
        </p:nvSpPr>
        <p:spPr bwMode="auto">
          <a:xfrm>
            <a:off x="8286776" y="6215082"/>
            <a:ext cx="642942" cy="428628"/>
          </a:xfrm>
          <a:prstGeom prst="actionButtonBackPrevious">
            <a:avLst/>
          </a:prstGeom>
          <a:solidFill>
            <a:srgbClr val="00B0F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857232"/>
            <a:ext cx="7286676" cy="477053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spc="50" dirty="0" smtClean="0">
                <a:ln w="11430"/>
                <a:solidFill>
                  <a:srgbClr val="F20C4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Помни, что  с этого момента:</a:t>
            </a:r>
          </a:p>
          <a:p>
            <a:endParaRPr lang="ru-RU" sz="32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ты подлежишь </a:t>
            </a:r>
            <a:r>
              <a:rPr lang="ru-RU" sz="4000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административной ответственности</a:t>
            </a: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; несешь </a:t>
            </a:r>
            <a:r>
              <a:rPr lang="ru-RU" sz="4000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уголовную ответственность </a:t>
            </a: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 любые преступления.</a:t>
            </a:r>
            <a:endParaRPr lang="ru-RU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 bwMode="auto">
          <a:xfrm>
            <a:off x="8072462" y="6072206"/>
            <a:ext cx="785818" cy="428628"/>
          </a:xfrm>
          <a:prstGeom prst="actionButtonBackPrevious">
            <a:avLst/>
          </a:prstGeom>
          <a:solidFill>
            <a:srgbClr val="00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8662" y="928670"/>
            <a:ext cx="7215238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Bookman Old Style" pitchFamily="18" charset="0"/>
              </a:rPr>
              <a:t>Тебе исполнилось 18 лет!</a:t>
            </a:r>
          </a:p>
          <a:p>
            <a:endParaRPr lang="ru-RU" dirty="0" smtClean="0"/>
          </a:p>
          <a:p>
            <a:r>
              <a:rPr lang="ru-RU" sz="3200" b="1" dirty="0" smtClean="0">
                <a:solidFill>
                  <a:srgbClr val="0070C0"/>
                </a:solidFill>
                <a:latin typeface="Bookman Old Style" pitchFamily="18" charset="0"/>
              </a:rPr>
              <a:t>Поздравляем! Ты теперь </a:t>
            </a:r>
            <a:r>
              <a:rPr lang="ru-RU" sz="3200" b="1" u="sng" dirty="0" smtClean="0">
                <a:solidFill>
                  <a:srgbClr val="0070C0"/>
                </a:solidFill>
                <a:latin typeface="Bookman Old Style" pitchFamily="18" charset="0"/>
              </a:rPr>
              <a:t>совершеннолетний</a:t>
            </a:r>
            <a:r>
              <a:rPr lang="ru-RU" sz="3200" b="1" dirty="0" smtClean="0">
                <a:solidFill>
                  <a:srgbClr val="0070C0"/>
                </a:solidFill>
                <a:latin typeface="Bookman Old Style" pitchFamily="18" charset="0"/>
              </a:rPr>
              <a:t>, а это значит, что ты становишься </a:t>
            </a:r>
            <a:r>
              <a:rPr lang="ru-RU" sz="3200" b="1" u="sng" dirty="0" smtClean="0">
                <a:solidFill>
                  <a:srgbClr val="0070C0"/>
                </a:solidFill>
                <a:latin typeface="Bookman Old Style" pitchFamily="18" charset="0"/>
              </a:rPr>
              <a:t>полностью дееспособным </a:t>
            </a:r>
            <a:r>
              <a:rPr lang="ru-RU" sz="3200" b="1" dirty="0" smtClean="0">
                <a:solidFill>
                  <a:srgbClr val="0070C0"/>
                </a:solidFill>
                <a:latin typeface="Bookman Old Style" pitchFamily="18" charset="0"/>
              </a:rPr>
              <a:t>и можешь своими действиями приобретать любые права и налагать на себя любые обязанности.</a:t>
            </a:r>
            <a:endParaRPr lang="ru-RU" sz="3200" b="1" dirty="0">
              <a:solidFill>
                <a:srgbClr val="0070C0"/>
              </a:solidFill>
              <a:latin typeface="Bookman Old Style" pitchFamily="18" charset="0"/>
            </a:endParaRP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 bwMode="auto">
          <a:xfrm>
            <a:off x="8286776" y="6215082"/>
            <a:ext cx="714348" cy="500042"/>
          </a:xfrm>
          <a:prstGeom prst="actionButtonBackPrevious">
            <a:avLst/>
          </a:prstGeom>
          <a:solidFill>
            <a:srgbClr val="00B0F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2976" y="357166"/>
            <a:ext cx="3021020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600" b="1" spc="50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Ты и семья!</a:t>
            </a:r>
            <a:endParaRPr lang="ru-RU" sz="3600" b="1" spc="50" dirty="0">
              <a:ln w="11430"/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AutoShape 8"/>
          <p:cNvSpPr>
            <a:spLocks noChangeArrowheads="1"/>
          </p:cNvSpPr>
          <p:nvPr/>
        </p:nvSpPr>
        <p:spPr bwMode="gray">
          <a:xfrm>
            <a:off x="5072066" y="4857760"/>
            <a:ext cx="3106736" cy="487360"/>
          </a:xfrm>
          <a:prstGeom prst="roundRect">
            <a:avLst>
              <a:gd name="adj" fmla="val 7574"/>
            </a:avLst>
          </a:prstGeom>
          <a:gradFill rotWithShape="1">
            <a:gsLst>
              <a:gs pos="0">
                <a:schemeClr val="accent1">
                  <a:gamma/>
                  <a:shade val="69804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69804"/>
                  <a:invGamma/>
                </a:schemeClr>
              </a:gs>
            </a:gsLst>
            <a:lin ang="5400000" scaled="1"/>
          </a:gradFill>
          <a:ln w="28575" cap="rnd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buFont typeface="Wingdings" pitchFamily="2" charset="2"/>
              <a:buNone/>
            </a:pPr>
            <a:r>
              <a:rPr lang="ru-RU" sz="1400" b="1" dirty="0" smtClean="0">
                <a:solidFill>
                  <a:srgbClr val="F8F8F8"/>
                </a:solidFill>
                <a:latin typeface="Bookman Old Style" pitchFamily="18" charset="0"/>
              </a:rPr>
              <a:t>Имущественные права. </a:t>
            </a:r>
            <a:endParaRPr lang="en-US" sz="1400" b="1" dirty="0">
              <a:solidFill>
                <a:srgbClr val="F8F8F8"/>
              </a:solidFill>
              <a:latin typeface="Bookman Old Style" pitchFamily="18" charset="0"/>
            </a:endParaRPr>
          </a:p>
        </p:txBody>
      </p:sp>
      <p:sp>
        <p:nvSpPr>
          <p:cNvPr id="5" name="AutoShape 8"/>
          <p:cNvSpPr>
            <a:spLocks noChangeArrowheads="1"/>
          </p:cNvSpPr>
          <p:nvPr/>
        </p:nvSpPr>
        <p:spPr bwMode="gray">
          <a:xfrm>
            <a:off x="2714612" y="4071942"/>
            <a:ext cx="3106736" cy="487360"/>
          </a:xfrm>
          <a:prstGeom prst="roundRect">
            <a:avLst>
              <a:gd name="adj" fmla="val 7574"/>
            </a:avLst>
          </a:prstGeom>
          <a:gradFill rotWithShape="1">
            <a:gsLst>
              <a:gs pos="0">
                <a:schemeClr val="accent1">
                  <a:gamma/>
                  <a:shade val="69804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69804"/>
                  <a:invGamma/>
                </a:schemeClr>
              </a:gs>
            </a:gsLst>
            <a:lin ang="5400000" scaled="1"/>
          </a:gradFill>
          <a:ln w="28575" cap="rnd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buFont typeface="Wingdings" pitchFamily="2" charset="2"/>
              <a:buNone/>
            </a:pPr>
            <a:r>
              <a:rPr lang="ru-RU" sz="1400" b="1" dirty="0" smtClean="0">
                <a:solidFill>
                  <a:srgbClr val="F8F8F8"/>
                </a:solidFill>
                <a:latin typeface="Bookman Old Style" pitchFamily="18" charset="0"/>
              </a:rPr>
              <a:t>Право на имя, </a:t>
            </a:r>
          </a:p>
          <a:p>
            <a:pPr eaLnBrk="0" hangingPunct="0">
              <a:buFont typeface="Wingdings" pitchFamily="2" charset="2"/>
              <a:buNone/>
            </a:pPr>
            <a:r>
              <a:rPr lang="ru-RU" sz="1400" b="1" dirty="0" smtClean="0">
                <a:solidFill>
                  <a:srgbClr val="F8F8F8"/>
                </a:solidFill>
                <a:latin typeface="Bookman Old Style" pitchFamily="18" charset="0"/>
              </a:rPr>
              <a:t>отчество и фамилию.</a:t>
            </a:r>
            <a:endParaRPr lang="en-US" sz="1400" b="1" dirty="0">
              <a:solidFill>
                <a:srgbClr val="F8F8F8"/>
              </a:solidFill>
              <a:latin typeface="Bookman Old Style" pitchFamily="18" charset="0"/>
            </a:endParaRPr>
          </a:p>
        </p:txBody>
      </p:sp>
      <p:sp>
        <p:nvSpPr>
          <p:cNvPr id="6" name="AutoShape 8"/>
          <p:cNvSpPr>
            <a:spLocks noChangeArrowheads="1"/>
          </p:cNvSpPr>
          <p:nvPr/>
        </p:nvSpPr>
        <p:spPr bwMode="gray">
          <a:xfrm>
            <a:off x="428596" y="1500174"/>
            <a:ext cx="3106736" cy="487360"/>
          </a:xfrm>
          <a:prstGeom prst="roundRect">
            <a:avLst>
              <a:gd name="adj" fmla="val 7574"/>
            </a:avLst>
          </a:prstGeom>
          <a:gradFill rotWithShape="1">
            <a:gsLst>
              <a:gs pos="0">
                <a:schemeClr val="accent1">
                  <a:gamma/>
                  <a:shade val="69804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69804"/>
                  <a:invGamma/>
                </a:schemeClr>
              </a:gs>
            </a:gsLst>
            <a:lin ang="5400000" scaled="1"/>
          </a:gradFill>
          <a:ln w="28575" cap="rnd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buFont typeface="Wingdings" pitchFamily="2" charset="2"/>
              <a:buNone/>
            </a:pPr>
            <a:r>
              <a:rPr lang="ru-RU" sz="1400" b="1" dirty="0" smtClean="0">
                <a:solidFill>
                  <a:srgbClr val="F8F8F8"/>
                </a:solidFill>
                <a:latin typeface="Bookman Old Style" pitchFamily="18" charset="0"/>
              </a:rPr>
              <a:t>Право знать своих родителей</a:t>
            </a:r>
            <a:endParaRPr lang="en-US" sz="1400" b="1" dirty="0">
              <a:solidFill>
                <a:srgbClr val="F8F8F8"/>
              </a:solidFill>
              <a:latin typeface="Bookman Old Style" pitchFamily="18" charset="0"/>
            </a:endParaRPr>
          </a:p>
        </p:txBody>
      </p:sp>
      <p:sp>
        <p:nvSpPr>
          <p:cNvPr id="7" name="AutoShape 8"/>
          <p:cNvSpPr>
            <a:spLocks noChangeArrowheads="1"/>
          </p:cNvSpPr>
          <p:nvPr/>
        </p:nvSpPr>
        <p:spPr bwMode="gray">
          <a:xfrm>
            <a:off x="714348" y="3357562"/>
            <a:ext cx="3106736" cy="487360"/>
          </a:xfrm>
          <a:prstGeom prst="roundRect">
            <a:avLst>
              <a:gd name="adj" fmla="val 7574"/>
            </a:avLst>
          </a:prstGeom>
          <a:gradFill rotWithShape="1">
            <a:gsLst>
              <a:gs pos="0">
                <a:schemeClr val="accent1">
                  <a:gamma/>
                  <a:shade val="69804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69804"/>
                  <a:invGamma/>
                </a:schemeClr>
              </a:gs>
            </a:gsLst>
            <a:lin ang="5400000" scaled="1"/>
          </a:gradFill>
          <a:ln w="28575" cap="rnd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buFont typeface="Wingdings" pitchFamily="2" charset="2"/>
              <a:buNone/>
            </a:pPr>
            <a:r>
              <a:rPr lang="ru-RU" sz="1400" b="1" dirty="0" smtClean="0">
                <a:solidFill>
                  <a:srgbClr val="F8F8F8"/>
                </a:solidFill>
                <a:latin typeface="Bookman Old Style" pitchFamily="18" charset="0"/>
              </a:rPr>
              <a:t>Право выражать свое мнение.</a:t>
            </a:r>
            <a:endParaRPr lang="en-US" sz="1400" b="1" dirty="0">
              <a:solidFill>
                <a:srgbClr val="F8F8F8"/>
              </a:solidFill>
              <a:latin typeface="Bookman Old Style" pitchFamily="18" charset="0"/>
            </a:endParaRPr>
          </a:p>
        </p:txBody>
      </p:sp>
      <p:sp>
        <p:nvSpPr>
          <p:cNvPr id="8" name="AutoShape 8"/>
          <p:cNvSpPr>
            <a:spLocks noChangeArrowheads="1"/>
          </p:cNvSpPr>
          <p:nvPr/>
        </p:nvSpPr>
        <p:spPr bwMode="gray">
          <a:xfrm>
            <a:off x="5072066" y="2786058"/>
            <a:ext cx="3106736" cy="487360"/>
          </a:xfrm>
          <a:prstGeom prst="roundRect">
            <a:avLst>
              <a:gd name="adj" fmla="val 7574"/>
            </a:avLst>
          </a:prstGeom>
          <a:gradFill rotWithShape="1">
            <a:gsLst>
              <a:gs pos="0">
                <a:schemeClr val="accent1">
                  <a:gamma/>
                  <a:shade val="69804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69804"/>
                  <a:invGamma/>
                </a:schemeClr>
              </a:gs>
            </a:gsLst>
            <a:lin ang="5400000" scaled="1"/>
          </a:gradFill>
          <a:ln w="28575" cap="rnd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buFont typeface="Wingdings" pitchFamily="2" charset="2"/>
              <a:buNone/>
            </a:pPr>
            <a:r>
              <a:rPr lang="ru-RU" sz="1400" b="1" dirty="0" smtClean="0">
                <a:solidFill>
                  <a:srgbClr val="F8F8F8"/>
                </a:solidFill>
                <a:latin typeface="Bookman Old Style" pitchFamily="18" charset="0"/>
              </a:rPr>
              <a:t>Право на воспитание своими </a:t>
            </a:r>
          </a:p>
          <a:p>
            <a:pPr eaLnBrk="0" hangingPunct="0">
              <a:buFont typeface="Wingdings" pitchFamily="2" charset="2"/>
              <a:buNone/>
            </a:pPr>
            <a:r>
              <a:rPr lang="ru-RU" sz="1400" b="1" dirty="0" smtClean="0">
                <a:solidFill>
                  <a:srgbClr val="F8F8F8"/>
                </a:solidFill>
                <a:latin typeface="Bookman Old Style" pitchFamily="18" charset="0"/>
              </a:rPr>
              <a:t>родителями.</a:t>
            </a:r>
            <a:endParaRPr lang="en-US" sz="1400" b="1" dirty="0">
              <a:solidFill>
                <a:srgbClr val="F8F8F8"/>
              </a:solidFill>
              <a:latin typeface="Bookman Old Style" pitchFamily="18" charset="0"/>
            </a:endParaRPr>
          </a:p>
        </p:txBody>
      </p:sp>
      <p:sp>
        <p:nvSpPr>
          <p:cNvPr id="9" name="AutoShape 8"/>
          <p:cNvSpPr>
            <a:spLocks noChangeArrowheads="1"/>
          </p:cNvSpPr>
          <p:nvPr/>
        </p:nvSpPr>
        <p:spPr bwMode="gray">
          <a:xfrm>
            <a:off x="2714612" y="2143116"/>
            <a:ext cx="3106736" cy="487360"/>
          </a:xfrm>
          <a:prstGeom prst="roundRect">
            <a:avLst>
              <a:gd name="adj" fmla="val 7574"/>
            </a:avLst>
          </a:prstGeom>
          <a:gradFill rotWithShape="1">
            <a:gsLst>
              <a:gs pos="0">
                <a:schemeClr val="accent1">
                  <a:gamma/>
                  <a:shade val="69804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69804"/>
                  <a:invGamma/>
                </a:schemeClr>
              </a:gs>
            </a:gsLst>
            <a:lin ang="5400000" scaled="1"/>
          </a:gradFill>
          <a:ln w="28575" cap="rnd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buFont typeface="Wingdings" pitchFamily="2" charset="2"/>
              <a:buNone/>
            </a:pPr>
            <a:r>
              <a:rPr lang="ru-RU" sz="1400" b="1" dirty="0" smtClean="0">
                <a:solidFill>
                  <a:srgbClr val="F8F8F8"/>
                </a:solidFill>
                <a:latin typeface="Bookman Old Style" pitchFamily="18" charset="0"/>
              </a:rPr>
              <a:t>Право на заботу родителей</a:t>
            </a:r>
            <a:r>
              <a:rPr lang="ru-RU" sz="3200" b="1" dirty="0" smtClean="0">
                <a:solidFill>
                  <a:srgbClr val="F8F8F8"/>
                </a:solidFill>
                <a:latin typeface="Bookman Old Style" pitchFamily="18" charset="0"/>
              </a:rPr>
              <a:t> </a:t>
            </a:r>
            <a:endParaRPr lang="en-US" sz="3200" b="1" dirty="0">
              <a:solidFill>
                <a:srgbClr val="F8F8F8"/>
              </a:solidFill>
              <a:latin typeface="Bookman Old Style" pitchFamily="18" charset="0"/>
            </a:endParaRPr>
          </a:p>
        </p:txBody>
      </p:sp>
      <p:sp>
        <p:nvSpPr>
          <p:cNvPr id="10" name="Управляющая кнопка: назад 9">
            <a:hlinkClick r:id="rId2" action="ppaction://hlinksldjump" highlightClick="1"/>
          </p:cNvPr>
          <p:cNvSpPr/>
          <p:nvPr/>
        </p:nvSpPr>
        <p:spPr bwMode="auto">
          <a:xfrm>
            <a:off x="7858148" y="6143644"/>
            <a:ext cx="1000132" cy="470936"/>
          </a:xfrm>
          <a:prstGeom prst="actionButtonBackPrevious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7" name="AutoShape 13"/>
          <p:cNvSpPr>
            <a:spLocks noChangeArrowheads="1"/>
          </p:cNvSpPr>
          <p:nvPr/>
        </p:nvSpPr>
        <p:spPr bwMode="gray">
          <a:xfrm>
            <a:off x="285720" y="2000240"/>
            <a:ext cx="5214974" cy="4000528"/>
          </a:xfrm>
          <a:prstGeom prst="roundRect">
            <a:avLst>
              <a:gd name="adj" fmla="val 4639"/>
            </a:avLst>
          </a:prstGeom>
          <a:gradFill rotWithShape="1">
            <a:gsLst>
              <a:gs pos="0">
                <a:srgbClr val="D7D7D7">
                  <a:gamma/>
                  <a:tint val="4314"/>
                  <a:invGamma/>
                </a:srgbClr>
              </a:gs>
              <a:gs pos="100000">
                <a:srgbClr val="D7D7D7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pPr algn="l">
              <a:buFont typeface="Wingdings" pitchFamily="2" charset="2"/>
              <a:buChar char="Ø"/>
              <a:defRPr/>
            </a:pPr>
            <a:r>
              <a:rPr lang="ru-RU" sz="1100" dirty="0" smtClean="0"/>
              <a:t> право получить образование бесплатно;</a:t>
            </a:r>
          </a:p>
          <a:p>
            <a:pPr algn="l">
              <a:buFont typeface="Wingdings" pitchFamily="2" charset="2"/>
              <a:buChar char="Ø"/>
              <a:defRPr/>
            </a:pPr>
            <a:r>
              <a:rPr lang="ru-RU" sz="1100" dirty="0" smtClean="0"/>
              <a:t> право выбрать школу ,где будешь учиться,</a:t>
            </a:r>
          </a:p>
          <a:p>
            <a:pPr algn="l">
              <a:buFont typeface="Wingdings" pitchFamily="2" charset="2"/>
              <a:buChar char="Ø"/>
              <a:defRPr/>
            </a:pPr>
            <a:r>
              <a:rPr lang="ru-RU" sz="1100" dirty="0" smtClean="0"/>
              <a:t> ты можешь получать знания в школе,</a:t>
            </a:r>
          </a:p>
          <a:p>
            <a:pPr algn="l">
              <a:defRPr/>
            </a:pPr>
            <a:r>
              <a:rPr lang="ru-RU" sz="1100" dirty="0" smtClean="0"/>
              <a:t>    а можешь обучаться дома.</a:t>
            </a:r>
          </a:p>
          <a:p>
            <a:pPr algn="l">
              <a:defRPr/>
            </a:pPr>
            <a:r>
              <a:rPr lang="en-US" sz="1100" i="1" dirty="0" smtClean="0"/>
              <a:t>(</a:t>
            </a:r>
            <a:r>
              <a:rPr lang="ru-RU" sz="1100" i="1" dirty="0" smtClean="0"/>
              <a:t>Даже если ты будешь обучаться самостоятельно,</a:t>
            </a:r>
          </a:p>
          <a:p>
            <a:pPr algn="l">
              <a:defRPr/>
            </a:pPr>
            <a:r>
              <a:rPr lang="ru-RU" sz="1100" i="1" dirty="0" smtClean="0"/>
              <a:t> тебе будет необходимо сдать экзамены в школе</a:t>
            </a:r>
            <a:r>
              <a:rPr lang="en-US" sz="1100" i="1" dirty="0" smtClean="0"/>
              <a:t>)</a:t>
            </a:r>
            <a:endParaRPr lang="ru-RU" sz="1100" i="1" dirty="0" smtClean="0"/>
          </a:p>
          <a:p>
            <a:pPr algn="l">
              <a:buFont typeface="Wingdings" pitchFamily="2" charset="2"/>
              <a:buChar char="Ø"/>
              <a:defRPr/>
            </a:pPr>
            <a:r>
              <a:rPr lang="en-US" sz="1100" dirty="0" smtClean="0"/>
              <a:t> </a:t>
            </a:r>
            <a:r>
              <a:rPr lang="ru-RU" sz="1100" dirty="0" smtClean="0"/>
              <a:t>право обучаться по общей учебной программе,</a:t>
            </a:r>
          </a:p>
          <a:p>
            <a:pPr algn="l">
              <a:buFont typeface="Wingdings" pitchFamily="2" charset="2"/>
              <a:buChar char="Ø"/>
              <a:defRPr/>
            </a:pPr>
            <a:r>
              <a:rPr lang="ru-RU" sz="1100" dirty="0" smtClean="0"/>
              <a:t> если ты имеешь возможность досрочно выучить какой- либо предмет,</a:t>
            </a:r>
          </a:p>
          <a:p>
            <a:pPr algn="l">
              <a:defRPr/>
            </a:pPr>
            <a:r>
              <a:rPr lang="ru-RU" sz="1100" dirty="0" smtClean="0"/>
              <a:t> </a:t>
            </a:r>
            <a:r>
              <a:rPr lang="en-US" sz="1100" dirty="0" smtClean="0"/>
              <a:t>   </a:t>
            </a:r>
            <a:r>
              <a:rPr lang="ru-RU" sz="1100" dirty="0" smtClean="0"/>
              <a:t>ты имеешь право на ускоренный курс обучения.</a:t>
            </a:r>
          </a:p>
          <a:p>
            <a:pPr algn="l">
              <a:defRPr/>
            </a:pPr>
            <a:r>
              <a:rPr lang="en-US" sz="1100" i="1" dirty="0" smtClean="0"/>
              <a:t>  </a:t>
            </a:r>
            <a:r>
              <a:rPr lang="ru-RU" sz="1100" i="1" dirty="0" smtClean="0"/>
              <a:t>( О том, каким образом, можно заниматься по индивидуальной программе,</a:t>
            </a:r>
          </a:p>
          <a:p>
            <a:pPr algn="l">
              <a:defRPr/>
            </a:pPr>
            <a:r>
              <a:rPr lang="en-US" sz="1100" i="1" dirty="0" smtClean="0"/>
              <a:t>    </a:t>
            </a:r>
            <a:r>
              <a:rPr lang="ru-RU" sz="1100" i="1" dirty="0" smtClean="0"/>
              <a:t>должно быть записано в Уставе школе)</a:t>
            </a:r>
          </a:p>
          <a:p>
            <a:pPr algn="l">
              <a:buFont typeface="Wingdings" pitchFamily="2" charset="2"/>
              <a:buChar char="Ø"/>
              <a:defRPr/>
            </a:pPr>
            <a:r>
              <a:rPr lang="en-US" sz="1100" dirty="0" smtClean="0"/>
              <a:t> </a:t>
            </a:r>
            <a:r>
              <a:rPr lang="ru-RU" sz="1100" dirty="0" smtClean="0"/>
              <a:t> право бесплатно пользоваться библиотекой;</a:t>
            </a:r>
          </a:p>
          <a:p>
            <a:pPr algn="l">
              <a:buFont typeface="Wingdings" pitchFamily="2" charset="2"/>
              <a:buChar char="Ø"/>
              <a:defRPr/>
            </a:pPr>
            <a:r>
              <a:rPr lang="en-US" sz="1100" dirty="0" smtClean="0"/>
              <a:t> </a:t>
            </a:r>
            <a:r>
              <a:rPr lang="ru-RU" sz="1100" dirty="0" smtClean="0"/>
              <a:t>право участвовать в управлении школы,</a:t>
            </a:r>
          </a:p>
          <a:p>
            <a:pPr algn="l">
              <a:buFont typeface="Wingdings" pitchFamily="2" charset="2"/>
              <a:buChar char="Ø"/>
              <a:defRPr/>
            </a:pPr>
            <a:r>
              <a:rPr lang="ru-RU" sz="1100" dirty="0" smtClean="0"/>
              <a:t>К</a:t>
            </a:r>
            <a:r>
              <a:rPr lang="en-US" sz="1100" dirty="0" smtClean="0"/>
              <a:t> </a:t>
            </a:r>
            <a:r>
              <a:rPr lang="ru-RU" sz="1100" dirty="0" err="1" smtClean="0"/>
              <a:t>аким</a:t>
            </a:r>
            <a:r>
              <a:rPr lang="ru-RU" sz="1100" dirty="0" smtClean="0"/>
              <a:t> образом ты можешь участвовать в управлении школы</a:t>
            </a:r>
            <a:endParaRPr lang="en-US" sz="1100" dirty="0" smtClean="0"/>
          </a:p>
          <a:p>
            <a:pPr algn="l">
              <a:defRPr/>
            </a:pPr>
            <a:r>
              <a:rPr lang="en-US" sz="1100" dirty="0" smtClean="0"/>
              <a:t>   </a:t>
            </a:r>
            <a:r>
              <a:rPr lang="ru-RU" sz="1100" dirty="0" smtClean="0"/>
              <a:t> ты можешь узнать, прочитав Устав твоей школы;</a:t>
            </a:r>
          </a:p>
          <a:p>
            <a:pPr algn="l">
              <a:buFont typeface="Wingdings" pitchFamily="2" charset="2"/>
              <a:buChar char="Ø"/>
              <a:defRPr/>
            </a:pPr>
            <a:r>
              <a:rPr lang="en-US" sz="1100" dirty="0" smtClean="0"/>
              <a:t> </a:t>
            </a:r>
            <a:r>
              <a:rPr lang="ru-RU" sz="1100" dirty="0" smtClean="0"/>
              <a:t>право на уважение твоего человеческого достоинства,</a:t>
            </a:r>
          </a:p>
          <a:p>
            <a:pPr algn="l">
              <a:buFont typeface="Wingdings" pitchFamily="2" charset="2"/>
              <a:buChar char="Ø"/>
              <a:defRPr/>
            </a:pPr>
            <a:r>
              <a:rPr lang="en-US" sz="1100" dirty="0" smtClean="0"/>
              <a:t> </a:t>
            </a:r>
            <a:r>
              <a:rPr lang="ru-RU" sz="1100" dirty="0" smtClean="0"/>
              <a:t>на свободу совести, информации, </a:t>
            </a:r>
            <a:endParaRPr lang="en-US" sz="1100" dirty="0" smtClean="0"/>
          </a:p>
          <a:p>
            <a:pPr algn="l">
              <a:defRPr/>
            </a:pPr>
            <a:r>
              <a:rPr lang="en-US" sz="1100" dirty="0" smtClean="0"/>
              <a:t>     </a:t>
            </a:r>
            <a:r>
              <a:rPr lang="ru-RU" sz="1100" dirty="0" smtClean="0"/>
              <a:t>на свободное выражение твоих мнений и убеждений;</a:t>
            </a:r>
            <a:endParaRPr lang="ru-RU" sz="1100" dirty="0"/>
          </a:p>
        </p:txBody>
      </p:sp>
      <p:sp>
        <p:nvSpPr>
          <p:cNvPr id="6151" name="AutoShape 14"/>
          <p:cNvSpPr>
            <a:spLocks noChangeArrowheads="1"/>
          </p:cNvSpPr>
          <p:nvPr/>
        </p:nvSpPr>
        <p:spPr bwMode="ltGray">
          <a:xfrm>
            <a:off x="500034" y="1571612"/>
            <a:ext cx="2355850" cy="523875"/>
          </a:xfrm>
          <a:prstGeom prst="roundRect">
            <a:avLst>
              <a:gd name="adj" fmla="val 16667"/>
            </a:avLst>
          </a:prstGeom>
          <a:solidFill>
            <a:schemeClr val="hlink"/>
          </a:solidFill>
          <a:ln w="38100" algn="ctr">
            <a:solidFill>
              <a:srgbClr val="FFFFFF">
                <a:alpha val="70195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6152" name="AutoShape 15"/>
          <p:cNvSpPr>
            <a:spLocks noChangeArrowheads="1"/>
          </p:cNvSpPr>
          <p:nvPr/>
        </p:nvSpPr>
        <p:spPr bwMode="ltGray">
          <a:xfrm>
            <a:off x="571472" y="1500174"/>
            <a:ext cx="2273300" cy="125413"/>
          </a:xfrm>
          <a:prstGeom prst="roundRect">
            <a:avLst>
              <a:gd name="adj" fmla="val 28356"/>
            </a:avLst>
          </a:prstGeom>
          <a:gradFill rotWithShape="1">
            <a:gsLst>
              <a:gs pos="0">
                <a:srgbClr val="FFFFFF">
                  <a:alpha val="70000"/>
                </a:srgbClr>
              </a:gs>
              <a:gs pos="100000">
                <a:schemeClr val="hlink">
                  <a:alpha val="70000"/>
                </a:scheme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" name="Заголовок 13"/>
          <p:cNvSpPr>
            <a:spLocks noGrp="1"/>
          </p:cNvSpPr>
          <p:nvPr>
            <p:ph type="title"/>
          </p:nvPr>
        </p:nvSpPr>
        <p:spPr>
          <a:xfrm>
            <a:off x="928662" y="357166"/>
            <a:ext cx="4829180" cy="70788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Ты и школа!</a:t>
            </a:r>
            <a:endParaRPr lang="ru-RU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14348" y="1571612"/>
            <a:ext cx="185018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chemeClr val="bg1">
                    <a:lumMod val="40000"/>
                    <a:lumOff val="60000"/>
                  </a:schemeClr>
                </a:solidFill>
                <a:latin typeface="Bookman Old Style" pitchFamily="18" charset="0"/>
              </a:rPr>
              <a:t>Твои права:</a:t>
            </a:r>
            <a:endParaRPr lang="ru-RU" sz="2000" b="1" dirty="0">
              <a:solidFill>
                <a:schemeClr val="bg1">
                  <a:lumMod val="40000"/>
                  <a:lumOff val="6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1267" name="AutoShape 3"/>
          <p:cNvSpPr>
            <a:spLocks noChangeArrowheads="1"/>
          </p:cNvSpPr>
          <p:nvPr/>
        </p:nvSpPr>
        <p:spPr bwMode="gray">
          <a:xfrm>
            <a:off x="3428992" y="2000240"/>
            <a:ext cx="3500462" cy="4000528"/>
          </a:xfrm>
          <a:prstGeom prst="roundRect">
            <a:avLst>
              <a:gd name="adj" fmla="val 4639"/>
            </a:avLst>
          </a:prstGeom>
          <a:gradFill rotWithShape="1">
            <a:gsLst>
              <a:gs pos="0">
                <a:srgbClr val="D7D7D7">
                  <a:gamma/>
                  <a:tint val="4314"/>
                  <a:invGamma/>
                </a:srgbClr>
              </a:gs>
              <a:gs pos="100000">
                <a:srgbClr val="D7D7D7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pPr algn="l">
              <a:buFont typeface="Wingdings" pitchFamily="2" charset="2"/>
              <a:buChar char="Ø"/>
              <a:defRPr/>
            </a:pPr>
            <a:r>
              <a:rPr lang="ru-RU" sz="1200" dirty="0" smtClean="0"/>
              <a:t> соблюдать устав общеобразовательного </a:t>
            </a:r>
            <a:endParaRPr lang="en-US" sz="1200" dirty="0" smtClean="0"/>
          </a:p>
          <a:p>
            <a:pPr algn="l">
              <a:defRPr/>
            </a:pPr>
            <a:r>
              <a:rPr lang="ru-RU" sz="1200" dirty="0" smtClean="0"/>
              <a:t>    учреждения (</a:t>
            </a:r>
            <a:r>
              <a:rPr lang="ru-RU" sz="1200" i="1" dirty="0" smtClean="0"/>
              <a:t>кстати, из этого следует,</a:t>
            </a:r>
            <a:endParaRPr lang="en-US" sz="1200" i="1" dirty="0" smtClean="0"/>
          </a:p>
          <a:p>
            <a:pPr algn="l">
              <a:defRPr/>
            </a:pPr>
            <a:r>
              <a:rPr lang="ru-RU" sz="1200" i="1" dirty="0" smtClean="0"/>
              <a:t>    что каждый ученик должен быть </a:t>
            </a:r>
            <a:endParaRPr lang="en-US" sz="1200" i="1" dirty="0" smtClean="0"/>
          </a:p>
          <a:p>
            <a:pPr algn="l">
              <a:defRPr/>
            </a:pPr>
            <a:r>
              <a:rPr lang="ru-RU" sz="1200" i="1" dirty="0" smtClean="0"/>
              <a:t>    ознакомлен с этим документом);</a:t>
            </a:r>
          </a:p>
          <a:p>
            <a:pPr algn="l">
              <a:buFont typeface="Wingdings" pitchFamily="2" charset="2"/>
              <a:buChar char="Ø"/>
              <a:defRPr/>
            </a:pPr>
            <a:r>
              <a:rPr lang="ru-RU" sz="1200" dirty="0" smtClean="0"/>
              <a:t> добросовестно учиться;</a:t>
            </a:r>
          </a:p>
          <a:p>
            <a:pPr algn="l">
              <a:buFont typeface="Wingdings" pitchFamily="2" charset="2"/>
              <a:buChar char="Ø"/>
              <a:defRPr/>
            </a:pPr>
            <a:r>
              <a:rPr lang="ru-RU" sz="1200" dirty="0" smtClean="0"/>
              <a:t> бережно относиться к имуществу школы;</a:t>
            </a:r>
          </a:p>
          <a:p>
            <a:pPr algn="l">
              <a:buFont typeface="Wingdings" pitchFamily="2" charset="2"/>
              <a:buChar char="Ø"/>
              <a:defRPr/>
            </a:pPr>
            <a:r>
              <a:rPr lang="en-US" sz="1200" dirty="0" smtClean="0"/>
              <a:t> </a:t>
            </a:r>
            <a:r>
              <a:rPr lang="ru-RU" sz="1200" dirty="0" smtClean="0"/>
              <a:t>уважать честь и достоинство других </a:t>
            </a:r>
            <a:endParaRPr lang="en-US" sz="1200" dirty="0" smtClean="0"/>
          </a:p>
          <a:p>
            <a:pPr algn="l">
              <a:defRPr/>
            </a:pPr>
            <a:r>
              <a:rPr lang="ru-RU" sz="1200" dirty="0" smtClean="0"/>
              <a:t>    учеников и работников школы;</a:t>
            </a:r>
          </a:p>
          <a:p>
            <a:pPr algn="l">
              <a:buFont typeface="Wingdings" pitchFamily="2" charset="2"/>
              <a:buChar char="Ø"/>
              <a:defRPr/>
            </a:pPr>
            <a:r>
              <a:rPr lang="ru-RU" sz="1200" dirty="0" smtClean="0"/>
              <a:t> выполнять требования работников школы </a:t>
            </a:r>
            <a:endParaRPr lang="en-US" sz="1200" dirty="0" smtClean="0"/>
          </a:p>
          <a:p>
            <a:pPr algn="l">
              <a:defRPr/>
            </a:pPr>
            <a:r>
              <a:rPr lang="ru-RU" sz="1200" dirty="0" smtClean="0"/>
              <a:t>    по соблюдению правил внутреннего </a:t>
            </a:r>
            <a:endParaRPr lang="en-US" sz="1200" dirty="0" smtClean="0"/>
          </a:p>
          <a:p>
            <a:pPr algn="l">
              <a:defRPr/>
            </a:pPr>
            <a:r>
              <a:rPr lang="ru-RU" sz="1200" dirty="0" smtClean="0"/>
              <a:t>    распорядка.</a:t>
            </a:r>
            <a:endParaRPr lang="ru-RU" sz="1200" dirty="0"/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500430" y="1500174"/>
            <a:ext cx="2355850" cy="595313"/>
            <a:chOff x="2000" y="1252"/>
            <a:chExt cx="1484" cy="375"/>
          </a:xfrm>
        </p:grpSpPr>
        <p:sp>
          <p:nvSpPr>
            <p:cNvPr id="6154" name="AutoShape 10"/>
            <p:cNvSpPr>
              <a:spLocks noChangeArrowheads="1"/>
            </p:cNvSpPr>
            <p:nvPr/>
          </p:nvSpPr>
          <p:spPr bwMode="ltGray">
            <a:xfrm>
              <a:off x="2000" y="1297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folHlink"/>
            </a:solidFill>
            <a:ln w="38100" algn="ctr">
              <a:solidFill>
                <a:srgbClr val="FFFFFF">
                  <a:alpha val="70195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155" name="AutoShape 11"/>
            <p:cNvSpPr>
              <a:spLocks noChangeArrowheads="1"/>
            </p:cNvSpPr>
            <p:nvPr/>
          </p:nvSpPr>
          <p:spPr bwMode="ltGray">
            <a:xfrm>
              <a:off x="2045" y="1252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folHlink">
                    <a:alpha val="70000"/>
                  </a:scheme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6" name="Прямоугольник 15"/>
          <p:cNvSpPr/>
          <p:nvPr/>
        </p:nvSpPr>
        <p:spPr>
          <a:xfrm>
            <a:off x="3571868" y="1643050"/>
            <a:ext cx="229742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>
                <a:solidFill>
                  <a:schemeClr val="bg1">
                    <a:lumMod val="40000"/>
                    <a:lumOff val="60000"/>
                  </a:schemeClr>
                </a:solidFill>
                <a:latin typeface="Bookman Old Style" pitchFamily="18" charset="0"/>
              </a:rPr>
              <a:t>Твои обязанности:</a:t>
            </a:r>
            <a:endParaRPr lang="ru-RU" sz="1600" b="1" dirty="0">
              <a:solidFill>
                <a:schemeClr val="bg1">
                  <a:lumMod val="40000"/>
                  <a:lumOff val="6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1268" name="AutoShape 4"/>
          <p:cNvSpPr>
            <a:spLocks noChangeArrowheads="1"/>
          </p:cNvSpPr>
          <p:nvPr/>
        </p:nvSpPr>
        <p:spPr bwMode="gray">
          <a:xfrm>
            <a:off x="6357950" y="2000240"/>
            <a:ext cx="2587625" cy="4000528"/>
          </a:xfrm>
          <a:prstGeom prst="roundRect">
            <a:avLst>
              <a:gd name="adj" fmla="val 4639"/>
            </a:avLst>
          </a:prstGeom>
          <a:gradFill rotWithShape="1">
            <a:gsLst>
              <a:gs pos="0">
                <a:srgbClr val="D7D7D7">
                  <a:gamma/>
                  <a:tint val="4314"/>
                  <a:invGamma/>
                </a:srgbClr>
              </a:gs>
              <a:gs pos="100000">
                <a:srgbClr val="D7D7D7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pPr algn="l">
              <a:buFont typeface="Wingdings" pitchFamily="2" charset="2"/>
              <a:buChar char="Ø"/>
              <a:defRPr/>
            </a:pPr>
            <a:r>
              <a:rPr lang="ru-RU" sz="1200" dirty="0" smtClean="0"/>
              <a:t> выполнять устав</a:t>
            </a:r>
          </a:p>
          <a:p>
            <a:pPr algn="l">
              <a:defRPr/>
            </a:pPr>
            <a:r>
              <a:rPr lang="ru-RU" sz="1200" dirty="0" smtClean="0"/>
              <a:t>   общеобразовательного </a:t>
            </a:r>
          </a:p>
          <a:p>
            <a:pPr algn="l">
              <a:defRPr/>
            </a:pPr>
            <a:r>
              <a:rPr lang="ru-RU" sz="1200" dirty="0" smtClean="0"/>
              <a:t>    учреждения;</a:t>
            </a:r>
          </a:p>
          <a:p>
            <a:pPr algn="l">
              <a:buFont typeface="Wingdings" pitchFamily="2" charset="2"/>
              <a:buChar char="Ø"/>
              <a:defRPr/>
            </a:pPr>
            <a:r>
              <a:rPr lang="ru-RU" sz="1200" dirty="0" smtClean="0"/>
              <a:t>  соблюдать должностные</a:t>
            </a:r>
          </a:p>
          <a:p>
            <a:pPr algn="l">
              <a:defRPr/>
            </a:pPr>
            <a:r>
              <a:rPr lang="ru-RU" sz="1200" dirty="0" smtClean="0"/>
              <a:t>      инструкции, правила </a:t>
            </a:r>
          </a:p>
          <a:p>
            <a:pPr algn="l">
              <a:defRPr/>
            </a:pPr>
            <a:r>
              <a:rPr lang="ru-RU" sz="1200" dirty="0" smtClean="0"/>
              <a:t>      внутреннего распорядка;</a:t>
            </a:r>
          </a:p>
          <a:p>
            <a:pPr algn="l">
              <a:buFont typeface="Wingdings" pitchFamily="2" charset="2"/>
              <a:buChar char="Ø"/>
              <a:defRPr/>
            </a:pPr>
            <a:r>
              <a:rPr lang="ru-RU" sz="1200" dirty="0" smtClean="0"/>
              <a:t>  охранять жизнь</a:t>
            </a:r>
          </a:p>
          <a:p>
            <a:pPr algn="l">
              <a:defRPr/>
            </a:pPr>
            <a:r>
              <a:rPr lang="ru-RU" sz="1200" dirty="0" smtClean="0"/>
              <a:t>     и здоровье детей;</a:t>
            </a:r>
          </a:p>
          <a:p>
            <a:pPr algn="l">
              <a:buFont typeface="Wingdings" pitchFamily="2" charset="2"/>
              <a:buChar char="Ø"/>
              <a:defRPr/>
            </a:pPr>
            <a:r>
              <a:rPr lang="ru-RU" sz="1200" dirty="0" smtClean="0"/>
              <a:t> защищать ребенка от всех форм </a:t>
            </a:r>
          </a:p>
          <a:p>
            <a:pPr algn="l">
              <a:defRPr/>
            </a:pPr>
            <a:r>
              <a:rPr lang="ru-RU" sz="1200" dirty="0" smtClean="0"/>
              <a:t>     физического и психического</a:t>
            </a:r>
          </a:p>
          <a:p>
            <a:pPr algn="l">
              <a:defRPr/>
            </a:pPr>
            <a:r>
              <a:rPr lang="ru-RU" sz="1200" dirty="0" smtClean="0"/>
              <a:t>     насилия;</a:t>
            </a:r>
          </a:p>
          <a:p>
            <a:pPr algn="l">
              <a:buFont typeface="Wingdings" pitchFamily="2" charset="2"/>
              <a:buChar char="Ø"/>
              <a:defRPr/>
            </a:pPr>
            <a:r>
              <a:rPr lang="ru-RU" sz="1200" dirty="0" smtClean="0"/>
              <a:t>  обладать профессиональными</a:t>
            </a:r>
          </a:p>
          <a:p>
            <a:pPr algn="l">
              <a:defRPr/>
            </a:pPr>
            <a:r>
              <a:rPr lang="ru-RU" sz="1200" dirty="0" smtClean="0"/>
              <a:t>       умениями, </a:t>
            </a:r>
          </a:p>
          <a:p>
            <a:pPr algn="l">
              <a:defRPr/>
            </a:pPr>
            <a:r>
              <a:rPr lang="ru-RU" sz="1200" dirty="0" smtClean="0"/>
              <a:t> постоянно их совершенствовать.</a:t>
            </a:r>
            <a:endParaRPr lang="ru-RU" sz="1200" dirty="0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6500826" y="1571612"/>
            <a:ext cx="2355850" cy="523875"/>
            <a:chOff x="3964" y="2071"/>
            <a:chExt cx="1484" cy="330"/>
          </a:xfrm>
        </p:grpSpPr>
        <p:sp>
          <p:nvSpPr>
            <p:cNvPr id="6156" name="AutoShape 6"/>
            <p:cNvSpPr>
              <a:spLocks noChangeArrowheads="1"/>
            </p:cNvSpPr>
            <p:nvPr/>
          </p:nvSpPr>
          <p:spPr bwMode="lt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38100" algn="ctr">
              <a:solidFill>
                <a:srgbClr val="FFFFFF">
                  <a:alpha val="70195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157" name="AutoShape 7"/>
            <p:cNvSpPr>
              <a:spLocks noChangeArrowheads="1"/>
            </p:cNvSpPr>
            <p:nvPr/>
          </p:nvSpPr>
          <p:spPr bwMode="lt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accent2">
                    <a:alpha val="70000"/>
                  </a:scheme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7" name="Прямоугольник 16"/>
          <p:cNvSpPr/>
          <p:nvPr/>
        </p:nvSpPr>
        <p:spPr>
          <a:xfrm>
            <a:off x="6500826" y="1643050"/>
            <a:ext cx="238879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smtClean="0">
                <a:solidFill>
                  <a:schemeClr val="bg1">
                    <a:lumMod val="40000"/>
                    <a:lumOff val="60000"/>
                  </a:schemeClr>
                </a:solidFill>
                <a:latin typeface="Bookman Old Style" pitchFamily="18" charset="0"/>
              </a:rPr>
              <a:t>Обязанности педагога</a:t>
            </a:r>
            <a:endParaRPr lang="ru-RU" sz="1400" b="1" dirty="0">
              <a:solidFill>
                <a:schemeClr val="bg1">
                  <a:lumMod val="40000"/>
                  <a:lumOff val="6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8" name="Управляющая кнопка: назад 17">
            <a:hlinkClick r:id="rId2" action="ppaction://hlinksldjump" highlightClick="1"/>
          </p:cNvPr>
          <p:cNvSpPr/>
          <p:nvPr/>
        </p:nvSpPr>
        <p:spPr bwMode="auto">
          <a:xfrm>
            <a:off x="8072462" y="6143644"/>
            <a:ext cx="857224" cy="500042"/>
          </a:xfrm>
          <a:prstGeom prst="actionButtonBackPrevious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5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2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1277" grpId="0" animBg="1"/>
      <p:bldP spid="15" grpId="0"/>
      <p:bldP spid="11267" grpId="0" animBg="1"/>
      <p:bldP spid="16" grpId="0"/>
      <p:bldP spid="11268" grpId="0" animBg="1"/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5918" y="428604"/>
            <a:ext cx="2696572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Ты и труд!</a:t>
            </a:r>
            <a:endParaRPr lang="ru-RU" sz="3200" b="1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1071546"/>
            <a:ext cx="84296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1400" b="1" dirty="0" smtClean="0">
                <a:solidFill>
                  <a:srgbClr val="0070C0"/>
                </a:solidFill>
                <a:latin typeface="Bookman Old Style" pitchFamily="18" charset="0"/>
              </a:rPr>
              <a:t>Каждый человек имеет право свободно распоряжаться своими способностями к труду.</a:t>
            </a:r>
            <a:endParaRPr lang="ru-RU" sz="1400" b="1" dirty="0">
              <a:solidFill>
                <a:srgbClr val="0070C0"/>
              </a:solidFill>
              <a:latin typeface="Bookman Old Style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1643050"/>
            <a:ext cx="80724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1400" b="1" dirty="0" smtClean="0">
                <a:solidFill>
                  <a:srgbClr val="0070C0"/>
                </a:solidFill>
                <a:latin typeface="Bookman Old Style" pitchFamily="18" charset="0"/>
              </a:rPr>
              <a:t> По общему правилу, если тебе нет еще 16 лет, то ты не можешь быть принят на работу.</a:t>
            </a:r>
            <a:endParaRPr lang="ru-RU" sz="1400" b="1" dirty="0">
              <a:solidFill>
                <a:srgbClr val="0070C0"/>
              </a:solidFill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0034" y="2285991"/>
            <a:ext cx="80010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1400" b="1" dirty="0" smtClean="0">
                <a:solidFill>
                  <a:srgbClr val="0070C0"/>
                </a:solidFill>
                <a:latin typeface="Bookman Old Style" pitchFamily="18" charset="0"/>
              </a:rPr>
              <a:t>Если тебе от 14 до 18 лет, и ты очень хочешь устроиться на работу, то государство может предоставить тебе услуги по организации твоего временного трудоустройства в свободное от учебы время, для этого тебе необходимо обратиться в государственную службу занятости населения</a:t>
            </a:r>
            <a:endParaRPr lang="ru-RU" sz="1400" b="1" dirty="0">
              <a:solidFill>
                <a:srgbClr val="0070C0"/>
              </a:solidFill>
              <a:latin typeface="Bookman Old Style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85720" y="3286124"/>
            <a:ext cx="8643998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1200" b="1" dirty="0" smtClean="0">
                <a:solidFill>
                  <a:srgbClr val="C00000"/>
                </a:solidFill>
                <a:latin typeface="Bookman Old Style" pitchFamily="18" charset="0"/>
              </a:rPr>
              <a:t>Но из всех правил есть свои исключения, так, если тебе:</a:t>
            </a:r>
          </a:p>
          <a:p>
            <a:pPr algn="l"/>
            <a:r>
              <a:rPr lang="ru-RU" sz="1200" b="1" dirty="0" smtClean="0">
                <a:solidFill>
                  <a:srgbClr val="C00000"/>
                </a:solidFill>
                <a:latin typeface="Bookman Old Style" pitchFamily="18" charset="0"/>
              </a:rPr>
              <a:t>- </a:t>
            </a:r>
            <a:r>
              <a:rPr lang="ru-RU" sz="1400" b="1" dirty="0" smtClean="0">
                <a:solidFill>
                  <a:srgbClr val="C00000"/>
                </a:solidFill>
                <a:latin typeface="Bookman Old Style" pitchFamily="18" charset="0"/>
              </a:rPr>
              <a:t>15</a:t>
            </a:r>
            <a:r>
              <a:rPr lang="ru-RU" sz="1200" b="1" dirty="0" smtClean="0">
                <a:latin typeface="Bookman Old Style" pitchFamily="18" charset="0"/>
              </a:rPr>
              <a:t> и ты учишься в школе или в ином учебном заведении, то ты можешь выполнять легкий труд, но только, если он не вредит твоему здоровью и не мешает твоей успеваемости в школе или в ином учебном заведении. </a:t>
            </a:r>
          </a:p>
          <a:p>
            <a:pPr algn="l"/>
            <a:r>
              <a:rPr lang="ru-RU" sz="1400" b="1" dirty="0" smtClean="0">
                <a:solidFill>
                  <a:srgbClr val="C00000"/>
                </a:solidFill>
                <a:latin typeface="Bookman Old Style" pitchFamily="18" charset="0"/>
              </a:rPr>
              <a:t>- 14</a:t>
            </a:r>
            <a:r>
              <a:rPr lang="ru-RU" sz="1200" b="1" dirty="0" smtClean="0">
                <a:latin typeface="Bookman Old Style" pitchFamily="18" charset="0"/>
              </a:rPr>
              <a:t>, то ты также может выполнять легкий труд, но только с согласия твоих родителей (попечителей) и органов опеки и попечительства. </a:t>
            </a:r>
          </a:p>
          <a:p>
            <a:pPr algn="l"/>
            <a:r>
              <a:rPr lang="ru-RU" sz="1200" b="1" dirty="0" smtClean="0">
                <a:latin typeface="Bookman Old Style" pitchFamily="18" charset="0"/>
              </a:rPr>
              <a:t>- Если тебе </a:t>
            </a:r>
            <a:r>
              <a:rPr lang="ru-RU" sz="1400" b="1" dirty="0" smtClean="0">
                <a:solidFill>
                  <a:srgbClr val="C00000"/>
                </a:solidFill>
                <a:latin typeface="Bookman Old Style" pitchFamily="18" charset="0"/>
              </a:rPr>
              <a:t>нет еще 14</a:t>
            </a:r>
            <a:r>
              <a:rPr lang="ru-RU" sz="1200" b="1" dirty="0" smtClean="0">
                <a:latin typeface="Bookman Old Style" pitchFamily="18" charset="0"/>
              </a:rPr>
              <a:t>, но тебе очень хочется работать, то единственное место, где ты можешь устроиться (и то, с согласия родителей (опекунов), органов опеки и попечительства и, если данная работа не будет наносить ущерба твоему здоровью и нравственному развитию) - это в организациях кинематографии, театрах, театральных и концертных организациях, цирках. Кроме того, трудовой договор (документ, в котором указаны все твои права и обязанности, в связи с выполняемой работой) будут подписывать твои родители (опекуны).</a:t>
            </a:r>
          </a:p>
          <a:p>
            <a:pPr algn="l"/>
            <a:endParaRPr lang="ru-RU" sz="1200" b="1" dirty="0" smtClean="0">
              <a:latin typeface="Bookman Old Style" pitchFamily="18" charset="0"/>
            </a:endParaRPr>
          </a:p>
          <a:p>
            <a:pPr algn="l"/>
            <a:r>
              <a:rPr lang="ru-RU" sz="1200" b="1" dirty="0" smtClean="0">
                <a:latin typeface="Bookman Old Style" pitchFamily="18" charset="0"/>
              </a:rPr>
              <a:t>Кроме того</a:t>
            </a:r>
            <a:r>
              <a:rPr lang="ru-RU" sz="1200" b="1" dirty="0" smtClean="0">
                <a:solidFill>
                  <a:srgbClr val="C00000"/>
                </a:solidFill>
                <a:latin typeface="Bookman Old Style" pitchFamily="18" charset="0"/>
              </a:rPr>
              <a:t>, чтобы ты был принят на работу, ты должен пройти обязательный предварительный медицинский осмотр.</a:t>
            </a:r>
            <a:endParaRPr lang="ru-RU" sz="12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7" name="Управляющая кнопка: назад 6">
            <a:hlinkClick r:id="rId2" action="ppaction://hlinksldjump" highlightClick="1"/>
          </p:cNvPr>
          <p:cNvSpPr/>
          <p:nvPr/>
        </p:nvSpPr>
        <p:spPr bwMode="auto">
          <a:xfrm>
            <a:off x="8286776" y="6215082"/>
            <a:ext cx="714348" cy="500042"/>
          </a:xfrm>
          <a:prstGeom prst="actionButtonBackPrevious">
            <a:avLst/>
          </a:prstGeom>
          <a:solidFill>
            <a:srgbClr val="00B0F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4414" y="500042"/>
            <a:ext cx="3220753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Ты и деньги!</a:t>
            </a:r>
            <a:endParaRPr lang="ru-RU" sz="32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4282" y="1142985"/>
            <a:ext cx="8786874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1400" b="1" dirty="0" smtClean="0">
                <a:solidFill>
                  <a:srgbClr val="7030A0"/>
                </a:solidFill>
                <a:latin typeface="Bookman Old Style" pitchFamily="18" charset="0"/>
              </a:rPr>
              <a:t>1. </a:t>
            </a:r>
            <a:r>
              <a:rPr lang="ru-RU" sz="1400" b="1" dirty="0" smtClean="0">
                <a:solidFill>
                  <a:srgbClr val="C00000"/>
                </a:solidFill>
                <a:latin typeface="Bookman Old Style" pitchFamily="18" charset="0"/>
              </a:rPr>
              <a:t>до 6 лет </a:t>
            </a:r>
            <a:r>
              <a:rPr lang="ru-RU" sz="1400" b="1" dirty="0" smtClean="0">
                <a:solidFill>
                  <a:srgbClr val="7030A0"/>
                </a:solidFill>
                <a:latin typeface="Bookman Old Style" pitchFamily="18" charset="0"/>
              </a:rPr>
              <a:t>всеми твоими действиями руководят родители (опекуны) </a:t>
            </a:r>
          </a:p>
          <a:p>
            <a:pPr algn="l"/>
            <a:endParaRPr lang="ru-RU" sz="1400" b="1" dirty="0" smtClean="0">
              <a:solidFill>
                <a:srgbClr val="7030A0"/>
              </a:solidFill>
              <a:latin typeface="Bookman Old Style" pitchFamily="18" charset="0"/>
            </a:endParaRPr>
          </a:p>
          <a:p>
            <a:pPr algn="l"/>
            <a:r>
              <a:rPr lang="ru-RU" sz="1400" b="1" dirty="0" smtClean="0">
                <a:solidFill>
                  <a:srgbClr val="7030A0"/>
                </a:solidFill>
                <a:latin typeface="Bookman Old Style" pitchFamily="18" charset="0"/>
              </a:rPr>
              <a:t>2. </a:t>
            </a:r>
            <a:r>
              <a:rPr lang="ru-RU" sz="1400" b="1" dirty="0" smtClean="0">
                <a:solidFill>
                  <a:srgbClr val="C00000"/>
                </a:solidFill>
                <a:latin typeface="Bookman Old Style" pitchFamily="18" charset="0"/>
              </a:rPr>
              <a:t>от 6 до 14 лет</a:t>
            </a:r>
            <a:r>
              <a:rPr lang="ru-RU" sz="1400" b="1" dirty="0" smtClean="0">
                <a:solidFill>
                  <a:srgbClr val="7030A0"/>
                </a:solidFill>
                <a:latin typeface="Bookman Old Style" pitchFamily="18" charset="0"/>
              </a:rPr>
              <a:t>, ты наделяешься некоторыми возможностями:</a:t>
            </a:r>
          </a:p>
          <a:p>
            <a:pPr algn="l"/>
            <a:r>
              <a:rPr lang="ru-RU" sz="1400" b="1" dirty="0" smtClean="0">
                <a:solidFill>
                  <a:srgbClr val="7030A0"/>
                </a:solidFill>
                <a:latin typeface="Bookman Old Style" pitchFamily="18" charset="0"/>
              </a:rPr>
              <a:t>а) ты можешь совершать так называемые мелкие бытовые сделки*. Это значит, что ты можешь пойти в магазин и купить, например, хлеб, молоко или книгу, т.е. совершить покупки, направленные на удовлетворение твоих потребностей в еде, одежде, и не связанные с большой тратой денег.</a:t>
            </a:r>
            <a:endParaRPr lang="ru-RU" sz="1400" b="1" dirty="0">
              <a:solidFill>
                <a:srgbClr val="7030A0"/>
              </a:solidFill>
              <a:latin typeface="Bookman Old Style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5720" y="2786059"/>
            <a:ext cx="8286808" cy="271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1400" b="1" dirty="0" smtClean="0">
                <a:solidFill>
                  <a:srgbClr val="7030A0"/>
                </a:solidFill>
                <a:latin typeface="Bookman Old Style" pitchFamily="18" charset="0"/>
              </a:rPr>
              <a:t>б) как сказано в законодательстве, ты можешь «совершать сделки, направленные на безвозмездное получение выгоды», ну а если говорить проще, то ты можешь получать подарки от дедушки, бабушки, родителей (опекунов) (это называется договором дарения).</a:t>
            </a:r>
          </a:p>
          <a:p>
            <a:pPr algn="l"/>
            <a:r>
              <a:rPr lang="ru-RU" sz="1400" b="1" dirty="0" smtClean="0">
                <a:solidFill>
                  <a:srgbClr val="7030A0"/>
                </a:solidFill>
                <a:latin typeface="Bookman Old Style" pitchFamily="18" charset="0"/>
              </a:rPr>
              <a:t>в) также твои родители могут передать тебе деньги, чтобы ты расплатился, например, за коммунальные платежи, за ремонт обуви, т.е. ты можешь распоряжаться деньгами только по поручению родителей (законных представителей).</a:t>
            </a:r>
          </a:p>
          <a:p>
            <a:pPr algn="l"/>
            <a:r>
              <a:rPr lang="ru-RU" sz="1400" b="1" dirty="0" smtClean="0">
                <a:solidFill>
                  <a:srgbClr val="7030A0"/>
                </a:solidFill>
                <a:latin typeface="Bookman Old Style" pitchFamily="18" charset="0"/>
              </a:rPr>
              <a:t>Имущественную ответственность за твои действия или за вред, причиненный тобой (например, если ты разбил окно в школе) несут твои родители (законные представители). Ну а какую ответственность перед родителями будешь нести ты, решать уже им.</a:t>
            </a:r>
            <a:endParaRPr lang="ru-RU" sz="1400" b="1" dirty="0">
              <a:solidFill>
                <a:srgbClr val="7030A0"/>
              </a:solidFill>
              <a:latin typeface="Bookman Old Style" pitchFamily="18" charset="0"/>
            </a:endParaRPr>
          </a:p>
        </p:txBody>
      </p:sp>
      <p:sp>
        <p:nvSpPr>
          <p:cNvPr id="5" name="Управляющая кнопка: назад 4">
            <a:hlinkClick r:id="rId2" action="ppaction://hlinksldjump" highlightClick="1"/>
          </p:cNvPr>
          <p:cNvSpPr/>
          <p:nvPr/>
        </p:nvSpPr>
        <p:spPr bwMode="auto">
          <a:xfrm>
            <a:off x="8143900" y="6286520"/>
            <a:ext cx="785818" cy="428628"/>
          </a:xfrm>
          <a:prstGeom prst="actionButtonBackPrevious">
            <a:avLst/>
          </a:prstGeom>
          <a:solidFill>
            <a:srgbClr val="00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pc="50" dirty="0" smtClean="0">
                <a:ln w="11430"/>
                <a:solidFill>
                  <a:srgbClr val="F20C4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Ты и милиция!</a:t>
            </a:r>
            <a:endParaRPr lang="en-US" spc="50" dirty="0">
              <a:ln w="11430"/>
              <a:solidFill>
                <a:srgbClr val="F20C4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79875" name="Picture 3" descr="light_shadow_m"/>
          <p:cNvPicPr>
            <a:picLocks noChangeAspect="1" noChangeArrowheads="1"/>
          </p:cNvPicPr>
          <p:nvPr/>
        </p:nvPicPr>
        <p:blipFill>
          <a:blip r:embed="rId2">
            <a:lum bright="-48000" contrast="-24000"/>
          </a:blip>
          <a:srcRect/>
          <a:stretch>
            <a:fillRect/>
          </a:stretch>
        </p:blipFill>
        <p:spPr bwMode="auto">
          <a:xfrm rot="-3118864">
            <a:off x="1345406" y="3810794"/>
            <a:ext cx="3255963" cy="441325"/>
          </a:xfrm>
          <a:prstGeom prst="rect">
            <a:avLst/>
          </a:prstGeom>
          <a:noFill/>
        </p:spPr>
      </p:pic>
      <p:sp>
        <p:nvSpPr>
          <p:cNvPr id="79876" name="Freeform 4"/>
          <p:cNvSpPr>
            <a:spLocks/>
          </p:cNvSpPr>
          <p:nvPr/>
        </p:nvSpPr>
        <p:spPr bwMode="gray">
          <a:xfrm>
            <a:off x="1887538" y="3041650"/>
            <a:ext cx="2097087" cy="2016125"/>
          </a:xfrm>
          <a:custGeom>
            <a:avLst/>
            <a:gdLst/>
            <a:ahLst/>
            <a:cxnLst>
              <a:cxn ang="0">
                <a:pos x="763" y="102"/>
              </a:cxn>
              <a:cxn ang="0">
                <a:pos x="1209" y="244"/>
              </a:cxn>
              <a:cxn ang="0">
                <a:pos x="1325" y="314"/>
              </a:cxn>
              <a:cxn ang="0">
                <a:pos x="843" y="267"/>
              </a:cxn>
              <a:cxn ang="0">
                <a:pos x="305" y="1479"/>
              </a:cxn>
              <a:cxn ang="0">
                <a:pos x="0" y="1303"/>
              </a:cxn>
              <a:cxn ang="0">
                <a:pos x="763" y="102"/>
              </a:cxn>
            </a:cxnLst>
            <a:rect l="0" t="0" r="r" b="b"/>
            <a:pathLst>
              <a:path w="1335" h="1479">
                <a:moveTo>
                  <a:pt x="763" y="102"/>
                </a:moveTo>
                <a:cubicBezTo>
                  <a:pt x="920" y="0"/>
                  <a:pt x="1137" y="178"/>
                  <a:pt x="1209" y="244"/>
                </a:cubicBezTo>
                <a:cubicBezTo>
                  <a:pt x="1281" y="310"/>
                  <a:pt x="1335" y="312"/>
                  <a:pt x="1325" y="314"/>
                </a:cubicBezTo>
                <a:cubicBezTo>
                  <a:pt x="1262" y="339"/>
                  <a:pt x="1010" y="74"/>
                  <a:pt x="843" y="267"/>
                </a:cubicBezTo>
                <a:cubicBezTo>
                  <a:pt x="554" y="534"/>
                  <a:pt x="389" y="1337"/>
                  <a:pt x="305" y="1479"/>
                </a:cubicBezTo>
                <a:lnTo>
                  <a:pt x="0" y="1303"/>
                </a:lnTo>
                <a:cubicBezTo>
                  <a:pt x="76" y="1074"/>
                  <a:pt x="398" y="270"/>
                  <a:pt x="763" y="102"/>
                </a:cubicBezTo>
                <a:close/>
              </a:path>
            </a:pathLst>
          </a:custGeom>
          <a:gradFill rotWithShape="1">
            <a:gsLst>
              <a:gs pos="0">
                <a:srgbClr val="B2B2B2"/>
              </a:gs>
              <a:gs pos="100000">
                <a:srgbClr val="B2B2B2">
                  <a:gamma/>
                  <a:shade val="0"/>
                  <a:invGamma/>
                </a:srgbClr>
              </a:gs>
            </a:gsLst>
            <a:lin ang="0" scaled="1"/>
          </a:gradFill>
          <a:ln w="9525" cap="flat" cmpd="sng">
            <a:noFill/>
            <a:prstDash val="solid"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9877" name="Freeform 5"/>
          <p:cNvSpPr>
            <a:spLocks/>
          </p:cNvSpPr>
          <p:nvPr/>
        </p:nvSpPr>
        <p:spPr bwMode="gray">
          <a:xfrm flipH="1">
            <a:off x="4979988" y="3087688"/>
            <a:ext cx="2097087" cy="2016125"/>
          </a:xfrm>
          <a:custGeom>
            <a:avLst/>
            <a:gdLst/>
            <a:ahLst/>
            <a:cxnLst>
              <a:cxn ang="0">
                <a:pos x="763" y="102"/>
              </a:cxn>
              <a:cxn ang="0">
                <a:pos x="1209" y="244"/>
              </a:cxn>
              <a:cxn ang="0">
                <a:pos x="1325" y="314"/>
              </a:cxn>
              <a:cxn ang="0">
                <a:pos x="843" y="267"/>
              </a:cxn>
              <a:cxn ang="0">
                <a:pos x="305" y="1479"/>
              </a:cxn>
              <a:cxn ang="0">
                <a:pos x="0" y="1303"/>
              </a:cxn>
              <a:cxn ang="0">
                <a:pos x="763" y="102"/>
              </a:cxn>
            </a:cxnLst>
            <a:rect l="0" t="0" r="r" b="b"/>
            <a:pathLst>
              <a:path w="1335" h="1479">
                <a:moveTo>
                  <a:pt x="763" y="102"/>
                </a:moveTo>
                <a:cubicBezTo>
                  <a:pt x="920" y="0"/>
                  <a:pt x="1137" y="178"/>
                  <a:pt x="1209" y="244"/>
                </a:cubicBezTo>
                <a:cubicBezTo>
                  <a:pt x="1281" y="310"/>
                  <a:pt x="1335" y="312"/>
                  <a:pt x="1325" y="314"/>
                </a:cubicBezTo>
                <a:cubicBezTo>
                  <a:pt x="1262" y="339"/>
                  <a:pt x="1010" y="74"/>
                  <a:pt x="843" y="267"/>
                </a:cubicBezTo>
                <a:cubicBezTo>
                  <a:pt x="554" y="534"/>
                  <a:pt x="389" y="1337"/>
                  <a:pt x="305" y="1479"/>
                </a:cubicBezTo>
                <a:lnTo>
                  <a:pt x="0" y="1303"/>
                </a:lnTo>
                <a:cubicBezTo>
                  <a:pt x="76" y="1074"/>
                  <a:pt x="398" y="270"/>
                  <a:pt x="763" y="102"/>
                </a:cubicBezTo>
                <a:close/>
              </a:path>
            </a:pathLst>
          </a:custGeom>
          <a:gradFill rotWithShape="1">
            <a:gsLst>
              <a:gs pos="0">
                <a:srgbClr val="B2B2B2"/>
              </a:gs>
              <a:gs pos="100000">
                <a:srgbClr val="B2B2B2">
                  <a:gamma/>
                  <a:shade val="0"/>
                  <a:invGamma/>
                </a:srgbClr>
              </a:gs>
            </a:gsLst>
            <a:lin ang="0" scaled="1"/>
          </a:gradFill>
          <a:ln w="9525" cap="flat" cmpd="sng">
            <a:noFill/>
            <a:prstDash val="solid"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9879" name="Freeform 7"/>
          <p:cNvSpPr>
            <a:spLocks/>
          </p:cNvSpPr>
          <p:nvPr/>
        </p:nvSpPr>
        <p:spPr bwMode="gray">
          <a:xfrm>
            <a:off x="4202113" y="3036888"/>
            <a:ext cx="625475" cy="2103437"/>
          </a:xfrm>
          <a:custGeom>
            <a:avLst/>
            <a:gdLst/>
            <a:ahLst/>
            <a:cxnLst>
              <a:cxn ang="0">
                <a:pos x="229" y="318"/>
              </a:cxn>
              <a:cxn ang="0">
                <a:pos x="80" y="240"/>
              </a:cxn>
              <a:cxn ang="0">
                <a:pos x="10" y="1542"/>
              </a:cxn>
              <a:cxn ang="0">
                <a:pos x="362" y="1525"/>
              </a:cxn>
              <a:cxn ang="0">
                <a:pos x="229" y="318"/>
              </a:cxn>
            </a:cxnLst>
            <a:rect l="0" t="0" r="r" b="b"/>
            <a:pathLst>
              <a:path w="398" h="1542">
                <a:moveTo>
                  <a:pt x="229" y="318"/>
                </a:moveTo>
                <a:cubicBezTo>
                  <a:pt x="169" y="114"/>
                  <a:pt x="110" y="0"/>
                  <a:pt x="80" y="240"/>
                </a:cubicBezTo>
                <a:cubicBezTo>
                  <a:pt x="50" y="480"/>
                  <a:pt x="0" y="1379"/>
                  <a:pt x="10" y="1542"/>
                </a:cubicBezTo>
                <a:lnTo>
                  <a:pt x="362" y="1525"/>
                </a:lnTo>
                <a:cubicBezTo>
                  <a:pt x="398" y="1321"/>
                  <a:pt x="289" y="522"/>
                  <a:pt x="229" y="318"/>
                </a:cubicBezTo>
                <a:close/>
              </a:path>
            </a:pathLst>
          </a:custGeom>
          <a:gradFill rotWithShape="1">
            <a:gsLst>
              <a:gs pos="0">
                <a:srgbClr val="B2B2B2"/>
              </a:gs>
              <a:gs pos="100000">
                <a:srgbClr val="B2B2B2">
                  <a:gamma/>
                  <a:shade val="0"/>
                  <a:invGamma/>
                </a:srgbClr>
              </a:gs>
            </a:gsLst>
            <a:lin ang="0" scaled="1"/>
          </a:gradFill>
          <a:ln w="9525" cap="flat" cmpd="sng">
            <a:noFill/>
            <a:prstDash val="solid"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9883" name="Oval 11"/>
          <p:cNvSpPr>
            <a:spLocks noChangeArrowheads="1"/>
          </p:cNvSpPr>
          <p:nvPr/>
        </p:nvSpPr>
        <p:spPr bwMode="gray">
          <a:xfrm>
            <a:off x="990600" y="4438650"/>
            <a:ext cx="1749425" cy="1733550"/>
          </a:xfrm>
          <a:prstGeom prst="ellipse">
            <a:avLst/>
          </a:prstGeom>
          <a:gradFill rotWithShape="1">
            <a:gsLst>
              <a:gs pos="0">
                <a:srgbClr val="B2B2B2"/>
              </a:gs>
              <a:gs pos="100000">
                <a:srgbClr val="B2B2B2">
                  <a:gamma/>
                  <a:tint val="0"/>
                  <a:invGamma/>
                </a:srgbClr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9884" name="Oval 12"/>
          <p:cNvSpPr>
            <a:spLocks noChangeArrowheads="1"/>
          </p:cNvSpPr>
          <p:nvPr/>
        </p:nvSpPr>
        <p:spPr bwMode="gray">
          <a:xfrm>
            <a:off x="1065213" y="4518025"/>
            <a:ext cx="1595437" cy="1582738"/>
          </a:xfrm>
          <a:prstGeom prst="ellipse">
            <a:avLst/>
          </a:prstGeom>
          <a:gradFill rotWithShape="1">
            <a:gsLst>
              <a:gs pos="0">
                <a:srgbClr val="DDDDDD"/>
              </a:gs>
              <a:gs pos="50000">
                <a:srgbClr val="DDDDDD">
                  <a:gamma/>
                  <a:tint val="26667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79885" name="Picture 13" descr="circuler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gray">
          <a:xfrm>
            <a:off x="1214414" y="4572008"/>
            <a:ext cx="1492250" cy="1457325"/>
          </a:xfrm>
          <a:prstGeom prst="rect">
            <a:avLst/>
          </a:prstGeom>
          <a:noFill/>
        </p:spPr>
      </p:pic>
      <p:sp>
        <p:nvSpPr>
          <p:cNvPr id="79886" name="Oval 14"/>
          <p:cNvSpPr>
            <a:spLocks noChangeArrowheads="1"/>
          </p:cNvSpPr>
          <p:nvPr/>
        </p:nvSpPr>
        <p:spPr bwMode="ltGray">
          <a:xfrm>
            <a:off x="1142976" y="4572008"/>
            <a:ext cx="1482725" cy="1460500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26275"/>
                  <a:invGamma/>
                  <a:alpha val="89999"/>
                </a:schemeClr>
              </a:gs>
              <a:gs pos="50000">
                <a:schemeClr val="accent1">
                  <a:alpha val="45000"/>
                </a:schemeClr>
              </a:gs>
              <a:gs pos="100000">
                <a:schemeClr val="accent1">
                  <a:gamma/>
                  <a:shade val="26275"/>
                  <a:invGamma/>
                  <a:alpha val="89999"/>
                </a:scheme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1400" b="1" dirty="0" smtClean="0">
                <a:solidFill>
                  <a:srgbClr val="FF0000"/>
                </a:solidFill>
              </a:rPr>
              <a:t>Подозреваемый</a:t>
            </a:r>
          </a:p>
          <a:p>
            <a:endParaRPr lang="ru-RU" sz="1400" b="1" dirty="0" smtClean="0">
              <a:solidFill>
                <a:srgbClr val="FF0000"/>
              </a:solidFill>
            </a:endParaRPr>
          </a:p>
          <a:p>
            <a:r>
              <a:rPr lang="ru-RU" sz="1400" b="1" dirty="0" smtClean="0">
                <a:solidFill>
                  <a:srgbClr val="FF0000"/>
                </a:solidFill>
              </a:rPr>
              <a:t>(</a:t>
            </a:r>
            <a:r>
              <a:rPr lang="ru-RU" sz="1400" dirty="0" smtClean="0">
                <a:solidFill>
                  <a:srgbClr val="FF0000"/>
                </a:solidFill>
              </a:rPr>
              <a:t>задержанный)</a:t>
            </a:r>
          </a:p>
        </p:txBody>
      </p:sp>
      <p:sp>
        <p:nvSpPr>
          <p:cNvPr id="79888" name="Oval 16"/>
          <p:cNvSpPr>
            <a:spLocks noChangeArrowheads="1"/>
          </p:cNvSpPr>
          <p:nvPr/>
        </p:nvSpPr>
        <p:spPr bwMode="gray">
          <a:xfrm>
            <a:off x="6083300" y="4438650"/>
            <a:ext cx="1747838" cy="1733550"/>
          </a:xfrm>
          <a:prstGeom prst="ellipse">
            <a:avLst/>
          </a:prstGeom>
          <a:gradFill rotWithShape="1">
            <a:gsLst>
              <a:gs pos="0">
                <a:srgbClr val="B2B2B2"/>
              </a:gs>
              <a:gs pos="100000">
                <a:srgbClr val="B2B2B2">
                  <a:gamma/>
                  <a:tint val="0"/>
                  <a:invGamma/>
                </a:srgbClr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9889" name="Oval 17"/>
          <p:cNvSpPr>
            <a:spLocks noChangeArrowheads="1"/>
          </p:cNvSpPr>
          <p:nvPr/>
        </p:nvSpPr>
        <p:spPr bwMode="gray">
          <a:xfrm>
            <a:off x="6156325" y="4518025"/>
            <a:ext cx="1597025" cy="1582738"/>
          </a:xfrm>
          <a:prstGeom prst="ellipse">
            <a:avLst/>
          </a:prstGeom>
          <a:gradFill rotWithShape="1">
            <a:gsLst>
              <a:gs pos="0">
                <a:srgbClr val="DDDDDD"/>
              </a:gs>
              <a:gs pos="50000">
                <a:srgbClr val="DDDDDD">
                  <a:gamma/>
                  <a:tint val="26667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79890" name="Picture 18" descr="circuler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gray">
          <a:xfrm>
            <a:off x="6215063" y="4575175"/>
            <a:ext cx="1490662" cy="1457325"/>
          </a:xfrm>
          <a:prstGeom prst="rect">
            <a:avLst/>
          </a:prstGeom>
          <a:noFill/>
        </p:spPr>
      </p:pic>
      <p:sp>
        <p:nvSpPr>
          <p:cNvPr id="79891" name="Oval 19"/>
          <p:cNvSpPr>
            <a:spLocks noChangeArrowheads="1"/>
          </p:cNvSpPr>
          <p:nvPr/>
        </p:nvSpPr>
        <p:spPr bwMode="gray">
          <a:xfrm>
            <a:off x="6215074" y="4575175"/>
            <a:ext cx="1481126" cy="1460500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26275"/>
                  <a:invGamma/>
                  <a:alpha val="89999"/>
                </a:schemeClr>
              </a:gs>
              <a:gs pos="50000">
                <a:schemeClr val="folHlink">
                  <a:alpha val="45000"/>
                </a:schemeClr>
              </a:gs>
              <a:gs pos="100000">
                <a:schemeClr val="folHlink">
                  <a:gamma/>
                  <a:shade val="26275"/>
                  <a:invGamma/>
                  <a:alpha val="89999"/>
                </a:scheme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1400" dirty="0" err="1" smtClean="0">
                <a:solidFill>
                  <a:srgbClr val="002060"/>
                </a:solidFill>
                <a:latin typeface="Bookman Old Style" pitchFamily="18" charset="0"/>
              </a:rPr>
              <a:t>СВИДЕТЕЛь</a:t>
            </a:r>
            <a:r>
              <a:rPr lang="ru-RU" sz="1400" dirty="0" smtClean="0">
                <a:solidFill>
                  <a:srgbClr val="002060"/>
                </a:solidFill>
                <a:latin typeface="Bookman Old Style" pitchFamily="18" charset="0"/>
              </a:rPr>
              <a:t>:</a:t>
            </a:r>
            <a:endParaRPr lang="ru-RU" sz="1400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grpSp>
        <p:nvGrpSpPr>
          <p:cNvPr id="79893" name="Group 21"/>
          <p:cNvGrpSpPr>
            <a:grpSpLocks/>
          </p:cNvGrpSpPr>
          <p:nvPr/>
        </p:nvGrpSpPr>
        <p:grpSpPr bwMode="auto">
          <a:xfrm rot="-1297425" flipH="1" flipV="1">
            <a:off x="6327775" y="5715000"/>
            <a:ext cx="1293813" cy="309563"/>
            <a:chOff x="2532" y="1051"/>
            <a:chExt cx="893" cy="246"/>
          </a:xfrm>
        </p:grpSpPr>
        <p:grpSp>
          <p:nvGrpSpPr>
            <p:cNvPr id="79894" name="Group 22"/>
            <p:cNvGrpSpPr>
              <a:grpSpLocks/>
            </p:cNvGrpSpPr>
            <p:nvPr/>
          </p:nvGrpSpPr>
          <p:grpSpPr bwMode="auto">
            <a:xfrm>
              <a:off x="2532" y="1051"/>
              <a:ext cx="743" cy="185"/>
              <a:chOff x="1565" y="2568"/>
              <a:chExt cx="1118" cy="279"/>
            </a:xfrm>
          </p:grpSpPr>
          <p:sp>
            <p:nvSpPr>
              <p:cNvPr id="79895" name="AutoShape 23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9896" name="AutoShape 24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9897" name="AutoShape 25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9898" name="AutoShape 26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79899" name="Group 27"/>
            <p:cNvGrpSpPr>
              <a:grpSpLocks/>
            </p:cNvGrpSpPr>
            <p:nvPr/>
          </p:nvGrpSpPr>
          <p:grpSpPr bwMode="auto">
            <a:xfrm rot="1353540">
              <a:off x="2682" y="1111"/>
              <a:ext cx="743" cy="186"/>
              <a:chOff x="1565" y="2568"/>
              <a:chExt cx="1118" cy="279"/>
            </a:xfrm>
          </p:grpSpPr>
          <p:sp>
            <p:nvSpPr>
              <p:cNvPr id="79900" name="AutoShape 28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9901" name="AutoShape 29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9902" name="AutoShape 30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9903" name="AutoShape 31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sp>
        <p:nvSpPr>
          <p:cNvPr id="79904" name="Oval 32"/>
          <p:cNvSpPr>
            <a:spLocks noChangeArrowheads="1"/>
          </p:cNvSpPr>
          <p:nvPr/>
        </p:nvSpPr>
        <p:spPr bwMode="gray">
          <a:xfrm>
            <a:off x="3611563" y="4438650"/>
            <a:ext cx="1747837" cy="1733550"/>
          </a:xfrm>
          <a:prstGeom prst="ellipse">
            <a:avLst/>
          </a:prstGeom>
          <a:gradFill rotWithShape="1">
            <a:gsLst>
              <a:gs pos="0">
                <a:srgbClr val="B2B2B2"/>
              </a:gs>
              <a:gs pos="100000">
                <a:srgbClr val="B2B2B2">
                  <a:gamma/>
                  <a:tint val="0"/>
                  <a:invGamma/>
                </a:srgbClr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9905" name="Oval 33"/>
          <p:cNvSpPr>
            <a:spLocks noChangeArrowheads="1"/>
          </p:cNvSpPr>
          <p:nvPr/>
        </p:nvSpPr>
        <p:spPr bwMode="gray">
          <a:xfrm>
            <a:off x="3684588" y="4518025"/>
            <a:ext cx="1597025" cy="1582738"/>
          </a:xfrm>
          <a:prstGeom prst="ellipse">
            <a:avLst/>
          </a:prstGeom>
          <a:gradFill rotWithShape="1">
            <a:gsLst>
              <a:gs pos="0">
                <a:srgbClr val="DDDDDD"/>
              </a:gs>
              <a:gs pos="50000">
                <a:srgbClr val="DDDDDD">
                  <a:gamma/>
                  <a:tint val="26667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79906" name="Picture 34" descr="circuler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gray">
          <a:xfrm>
            <a:off x="3743325" y="4575175"/>
            <a:ext cx="1490663" cy="1457325"/>
          </a:xfrm>
          <a:prstGeom prst="rect">
            <a:avLst/>
          </a:prstGeom>
          <a:noFill/>
        </p:spPr>
      </p:pic>
      <p:sp>
        <p:nvSpPr>
          <p:cNvPr id="79907" name="Oval 35"/>
          <p:cNvSpPr>
            <a:spLocks noChangeArrowheads="1"/>
          </p:cNvSpPr>
          <p:nvPr/>
        </p:nvSpPr>
        <p:spPr bwMode="gray">
          <a:xfrm>
            <a:off x="3743325" y="4575175"/>
            <a:ext cx="1481138" cy="1460500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26275"/>
                  <a:invGamma/>
                  <a:alpha val="89999"/>
                </a:schemeClr>
              </a:gs>
              <a:gs pos="50000">
                <a:schemeClr val="hlink">
                  <a:alpha val="45000"/>
                </a:schemeClr>
              </a:gs>
              <a:gs pos="100000">
                <a:schemeClr val="hlink">
                  <a:gamma/>
                  <a:shade val="26275"/>
                  <a:invGamma/>
                  <a:alpha val="89999"/>
                </a:scheme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b="1" dirty="0" smtClean="0">
                <a:solidFill>
                  <a:schemeClr val="accent5">
                    <a:lumMod val="25000"/>
                  </a:schemeClr>
                </a:solidFill>
                <a:latin typeface="Bookman Old Style" pitchFamily="18" charset="0"/>
              </a:rPr>
              <a:t>Советы</a:t>
            </a:r>
          </a:p>
          <a:p>
            <a:r>
              <a:rPr lang="ru-RU" b="1" dirty="0" smtClean="0">
                <a:solidFill>
                  <a:schemeClr val="accent5">
                    <a:lumMod val="25000"/>
                  </a:schemeClr>
                </a:solidFill>
                <a:latin typeface="Bookman Old Style" pitchFamily="18" charset="0"/>
              </a:rPr>
              <a:t>каждому</a:t>
            </a:r>
            <a:endParaRPr lang="ru-RU" b="1" dirty="0">
              <a:solidFill>
                <a:schemeClr val="accent5">
                  <a:lumMod val="25000"/>
                </a:schemeClr>
              </a:solidFill>
              <a:latin typeface="Bookman Old Style" pitchFamily="18" charset="0"/>
            </a:endParaRPr>
          </a:p>
        </p:txBody>
      </p:sp>
      <p:grpSp>
        <p:nvGrpSpPr>
          <p:cNvPr id="79909" name="Group 37"/>
          <p:cNvGrpSpPr>
            <a:grpSpLocks/>
          </p:cNvGrpSpPr>
          <p:nvPr/>
        </p:nvGrpSpPr>
        <p:grpSpPr bwMode="auto">
          <a:xfrm rot="-1297425" flipH="1" flipV="1">
            <a:off x="3856038" y="5715000"/>
            <a:ext cx="1293812" cy="309563"/>
            <a:chOff x="2532" y="1051"/>
            <a:chExt cx="893" cy="246"/>
          </a:xfrm>
        </p:grpSpPr>
        <p:grpSp>
          <p:nvGrpSpPr>
            <p:cNvPr id="79910" name="Group 38"/>
            <p:cNvGrpSpPr>
              <a:grpSpLocks/>
            </p:cNvGrpSpPr>
            <p:nvPr/>
          </p:nvGrpSpPr>
          <p:grpSpPr bwMode="auto">
            <a:xfrm>
              <a:off x="2532" y="1051"/>
              <a:ext cx="743" cy="185"/>
              <a:chOff x="1565" y="2568"/>
              <a:chExt cx="1118" cy="279"/>
            </a:xfrm>
          </p:grpSpPr>
          <p:sp>
            <p:nvSpPr>
              <p:cNvPr id="79911" name="AutoShape 39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9912" name="AutoShape 40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9913" name="AutoShape 41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9914" name="AutoShape 42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79915" name="Group 43"/>
            <p:cNvGrpSpPr>
              <a:grpSpLocks/>
            </p:cNvGrpSpPr>
            <p:nvPr/>
          </p:nvGrpSpPr>
          <p:grpSpPr bwMode="auto">
            <a:xfrm rot="1353540">
              <a:off x="2682" y="1111"/>
              <a:ext cx="743" cy="186"/>
              <a:chOff x="1565" y="2568"/>
              <a:chExt cx="1118" cy="279"/>
            </a:xfrm>
          </p:grpSpPr>
          <p:sp>
            <p:nvSpPr>
              <p:cNvPr id="79916" name="AutoShape 44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9917" name="AutoShape 45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9918" name="AutoShape 46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9919" name="AutoShape 47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grpSp>
        <p:nvGrpSpPr>
          <p:cNvPr id="79925" name="Group 53"/>
          <p:cNvGrpSpPr>
            <a:grpSpLocks/>
          </p:cNvGrpSpPr>
          <p:nvPr/>
        </p:nvGrpSpPr>
        <p:grpSpPr bwMode="auto">
          <a:xfrm rot="-1297425" flipH="1" flipV="1">
            <a:off x="1223963" y="5715000"/>
            <a:ext cx="1293812" cy="309563"/>
            <a:chOff x="2532" y="1051"/>
            <a:chExt cx="893" cy="246"/>
          </a:xfrm>
        </p:grpSpPr>
        <p:grpSp>
          <p:nvGrpSpPr>
            <p:cNvPr id="79926" name="Group 54"/>
            <p:cNvGrpSpPr>
              <a:grpSpLocks/>
            </p:cNvGrpSpPr>
            <p:nvPr/>
          </p:nvGrpSpPr>
          <p:grpSpPr bwMode="auto">
            <a:xfrm>
              <a:off x="2532" y="1051"/>
              <a:ext cx="743" cy="185"/>
              <a:chOff x="1565" y="2568"/>
              <a:chExt cx="1118" cy="279"/>
            </a:xfrm>
          </p:grpSpPr>
          <p:sp>
            <p:nvSpPr>
              <p:cNvPr id="79927" name="AutoShape 55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9928" name="AutoShape 56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9929" name="AutoShape 57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9930" name="AutoShape 58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79931" name="Group 59"/>
            <p:cNvGrpSpPr>
              <a:grpSpLocks/>
            </p:cNvGrpSpPr>
            <p:nvPr/>
          </p:nvGrpSpPr>
          <p:grpSpPr bwMode="auto">
            <a:xfrm rot="1353540">
              <a:off x="2682" y="1111"/>
              <a:ext cx="743" cy="186"/>
              <a:chOff x="1565" y="2568"/>
              <a:chExt cx="1118" cy="279"/>
            </a:xfrm>
          </p:grpSpPr>
          <p:sp>
            <p:nvSpPr>
              <p:cNvPr id="79932" name="AutoShape 60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9933" name="AutoShape 61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9934" name="AutoShape 62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9935" name="AutoShape 63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grpSp>
        <p:nvGrpSpPr>
          <p:cNvPr id="79937" name="Group 65"/>
          <p:cNvGrpSpPr>
            <a:grpSpLocks/>
          </p:cNvGrpSpPr>
          <p:nvPr/>
        </p:nvGrpSpPr>
        <p:grpSpPr bwMode="auto">
          <a:xfrm>
            <a:off x="1857356" y="1495425"/>
            <a:ext cx="5286412" cy="617538"/>
            <a:chOff x="1596" y="1167"/>
            <a:chExt cx="2448" cy="389"/>
          </a:xfrm>
        </p:grpSpPr>
        <p:sp>
          <p:nvSpPr>
            <p:cNvPr id="79938" name="AutoShape 66"/>
            <p:cNvSpPr>
              <a:spLocks noChangeArrowheads="1"/>
            </p:cNvSpPr>
            <p:nvPr/>
          </p:nvSpPr>
          <p:spPr bwMode="gray">
            <a:xfrm>
              <a:off x="1596" y="1167"/>
              <a:ext cx="2448" cy="389"/>
            </a:xfrm>
            <a:prstGeom prst="roundRect">
              <a:avLst>
                <a:gd name="adj" fmla="val 50000"/>
              </a:avLst>
            </a:prstGeom>
            <a:solidFill>
              <a:srgbClr val="FCFCFC">
                <a:alpha val="89999"/>
              </a:srgbClr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9939" name="AutoShape 67"/>
            <p:cNvSpPr>
              <a:spLocks noChangeArrowheads="1"/>
            </p:cNvSpPr>
            <p:nvPr/>
          </p:nvSpPr>
          <p:spPr bwMode="gray">
            <a:xfrm>
              <a:off x="1632" y="1200"/>
              <a:ext cx="2371" cy="32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tx2">
                    <a:gamma/>
                    <a:shade val="72549"/>
                    <a:invGamma/>
                  </a:schemeClr>
                </a:gs>
                <a:gs pos="50000">
                  <a:schemeClr val="tx2">
                    <a:alpha val="89999"/>
                  </a:schemeClr>
                </a:gs>
                <a:gs pos="100000">
                  <a:schemeClr val="tx2">
                    <a:gamma/>
                    <a:shade val="72549"/>
                    <a:invGamma/>
                  </a:scheme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>
                <a:solidFill>
                  <a:schemeClr val="bg1"/>
                </a:solidFill>
                <a:latin typeface="Symbol" pitchFamily="18" charset="2"/>
              </a:endParaRPr>
            </a:p>
          </p:txBody>
        </p:sp>
      </p:grpSp>
      <p:pic>
        <p:nvPicPr>
          <p:cNvPr id="79941" name="Picture 69" descr="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85852" y="4572008"/>
            <a:ext cx="1169988" cy="512763"/>
          </a:xfrm>
          <a:prstGeom prst="rect">
            <a:avLst/>
          </a:prstGeom>
          <a:noFill/>
        </p:spPr>
      </p:pic>
      <p:pic>
        <p:nvPicPr>
          <p:cNvPr id="79942" name="Picture 70" descr="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9058" y="4643446"/>
            <a:ext cx="1169988" cy="512763"/>
          </a:xfrm>
          <a:prstGeom prst="rect">
            <a:avLst/>
          </a:prstGeom>
          <a:noFill/>
        </p:spPr>
      </p:pic>
      <p:pic>
        <p:nvPicPr>
          <p:cNvPr id="79943" name="Picture 71" descr="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64288" y="4591050"/>
            <a:ext cx="1169987" cy="512763"/>
          </a:xfrm>
          <a:prstGeom prst="rect">
            <a:avLst/>
          </a:prstGeom>
          <a:noFill/>
        </p:spPr>
      </p:pic>
      <p:sp>
        <p:nvSpPr>
          <p:cNvPr id="64" name="Прямоугольник 63"/>
          <p:cNvSpPr/>
          <p:nvPr/>
        </p:nvSpPr>
        <p:spPr>
          <a:xfrm>
            <a:off x="2214546" y="1643050"/>
            <a:ext cx="47219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>
                    <a:lumMod val="20000"/>
                    <a:lumOff val="80000"/>
                  </a:schemeClr>
                </a:solidFill>
              </a:rPr>
              <a:t>Милиция - правоохранительный орган.</a:t>
            </a:r>
            <a:endParaRPr lang="ru-RU" b="1" dirty="0">
              <a:solidFill>
                <a:schemeClr val="bg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1071538" y="5143512"/>
            <a:ext cx="121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0" name="Скругленная прямоугольная выноска 59"/>
          <p:cNvSpPr/>
          <p:nvPr/>
        </p:nvSpPr>
        <p:spPr bwMode="auto">
          <a:xfrm>
            <a:off x="0" y="642918"/>
            <a:ext cx="6286512" cy="4000528"/>
          </a:xfrm>
          <a:prstGeom prst="wedgeRoundRectCallou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28600" indent="-228600" algn="l">
              <a:buAutoNum type="arabicPeriod"/>
            </a:pPr>
            <a:r>
              <a:rPr lang="ru-RU" sz="1200" dirty="0" smtClean="0"/>
              <a:t>Веди себя вежливо и корректно, даже если так случится, </a:t>
            </a:r>
          </a:p>
          <a:p>
            <a:pPr marL="228600" indent="-228600" algn="l"/>
            <a:r>
              <a:rPr lang="ru-RU" sz="1200" dirty="0" smtClean="0"/>
              <a:t>что милиционер ведет себя грубо.</a:t>
            </a:r>
          </a:p>
          <a:p>
            <a:pPr algn="l"/>
            <a:r>
              <a:rPr lang="ru-RU" sz="1200" dirty="0" smtClean="0"/>
              <a:t>2. Никогда не вступай в конфликт с дознавателем или следователем.</a:t>
            </a:r>
          </a:p>
          <a:p>
            <a:pPr algn="l"/>
            <a:r>
              <a:rPr lang="ru-RU" sz="1200" dirty="0" smtClean="0"/>
              <a:t>3. Пытайся выяснить, четко задавая вопросы, на каком основании</a:t>
            </a:r>
          </a:p>
          <a:p>
            <a:pPr algn="l"/>
            <a:r>
              <a:rPr lang="ru-RU" sz="1200" dirty="0" smtClean="0"/>
              <a:t> тебя задержали.</a:t>
            </a:r>
          </a:p>
          <a:p>
            <a:pPr algn="l"/>
            <a:r>
              <a:rPr lang="ru-RU" sz="1200" dirty="0" smtClean="0"/>
              <a:t>4. Если ты считаешь, что тебя задержали незаконно, то предупреди милиционера,</a:t>
            </a:r>
          </a:p>
          <a:p>
            <a:pPr algn="l"/>
            <a:r>
              <a:rPr lang="ru-RU" sz="1200" dirty="0" smtClean="0"/>
              <a:t> что будешь обжаловать его действия (ты имеешь на это право в порядке</a:t>
            </a:r>
          </a:p>
          <a:p>
            <a:pPr algn="l"/>
            <a:r>
              <a:rPr lang="ru-RU" sz="1200" dirty="0" smtClean="0"/>
              <a:t> ст. 125 Уголовно-процессуального Кодекса РФ).</a:t>
            </a:r>
          </a:p>
          <a:p>
            <a:pPr algn="l"/>
            <a:r>
              <a:rPr lang="ru-RU" sz="1200" dirty="0" smtClean="0"/>
              <a:t>5. Требуй немедленно сообщить родителям о том, что тебя задержали.</a:t>
            </a:r>
          </a:p>
          <a:p>
            <a:pPr algn="l"/>
            <a:r>
              <a:rPr lang="ru-RU" sz="1200" dirty="0" smtClean="0"/>
              <a:t>6. После прихода в милицию требуй составления протокола о задержании,</a:t>
            </a:r>
          </a:p>
          <a:p>
            <a:pPr algn="l"/>
            <a:r>
              <a:rPr lang="ru-RU" sz="1200" dirty="0" smtClean="0"/>
              <a:t> в который ты можешь вписать свои возражения, если они у тебя будут. </a:t>
            </a:r>
          </a:p>
          <a:p>
            <a:pPr algn="l"/>
            <a:r>
              <a:rPr lang="ru-RU" sz="1200" dirty="0" smtClean="0"/>
              <a:t>7. Никогда не сообщай то, в чем ты не уверен, не выдумывай то, чего не было.</a:t>
            </a:r>
          </a:p>
          <a:p>
            <a:pPr algn="l"/>
            <a:r>
              <a:rPr lang="ru-RU" sz="1200" dirty="0" smtClean="0"/>
              <a:t>8. Никогда не подписывай пустые листы</a:t>
            </a:r>
          </a:p>
          <a:p>
            <a:pPr algn="l"/>
            <a:r>
              <a:rPr lang="ru-RU" sz="1200" dirty="0" smtClean="0"/>
              <a:t>9. Ты имеешь право отказаться от подписания протокола, </a:t>
            </a:r>
          </a:p>
          <a:p>
            <a:pPr algn="l"/>
            <a:r>
              <a:rPr lang="ru-RU" sz="1200" dirty="0" smtClean="0"/>
              <a:t>указав причины отказа (причины могут быть следующие: </a:t>
            </a:r>
          </a:p>
          <a:p>
            <a:pPr algn="l"/>
            <a:r>
              <a:rPr lang="ru-RU" sz="1200" dirty="0" smtClean="0"/>
              <a:t>«я отказываюсь подписать протокол, так как в нем написана неправда»,</a:t>
            </a:r>
          </a:p>
          <a:p>
            <a:pPr algn="l"/>
            <a:r>
              <a:rPr lang="ru-RU" sz="1200" dirty="0" smtClean="0"/>
              <a:t> «я отказываюсь подписать протокол, так как мне не разъяснили мои права» и т.п.)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1" name="Скругленная прямоугольная выноска 60"/>
          <p:cNvSpPr/>
          <p:nvPr/>
        </p:nvSpPr>
        <p:spPr bwMode="auto">
          <a:xfrm rot="10800000" flipV="1">
            <a:off x="4454811" y="714356"/>
            <a:ext cx="4689189" cy="3214712"/>
          </a:xfrm>
          <a:prstGeom prst="wedgeRoundRectCallout">
            <a:avLst>
              <a:gd name="adj1" fmla="val -12851"/>
              <a:gd name="adj2" fmla="val 88745"/>
              <a:gd name="adj3" fmla="val 16667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28600" indent="-228600" algn="l">
              <a:buAutoNum type="arabicPeriod"/>
            </a:pPr>
            <a:r>
              <a:rPr lang="ru-RU" sz="1200" b="1" dirty="0" smtClean="0"/>
              <a:t>ты можешь отказаться свидетельствовать против </a:t>
            </a:r>
          </a:p>
          <a:p>
            <a:pPr marL="228600" indent="-228600" algn="l"/>
            <a:r>
              <a:rPr lang="ru-RU" sz="1200" b="1" dirty="0" smtClean="0"/>
              <a:t>себя и своих близких</a:t>
            </a:r>
          </a:p>
          <a:p>
            <a:pPr algn="l"/>
            <a:r>
              <a:rPr lang="ru-RU" sz="1200" b="1" dirty="0" smtClean="0"/>
              <a:t>2. ты можешь явиться на допрос с родителем</a:t>
            </a:r>
          </a:p>
          <a:p>
            <a:pPr algn="l"/>
            <a:r>
              <a:rPr lang="ru-RU" sz="1200" b="1" dirty="0" smtClean="0"/>
              <a:t> (или другим законным представителем) </a:t>
            </a:r>
          </a:p>
          <a:p>
            <a:pPr algn="l"/>
            <a:r>
              <a:rPr lang="ru-RU" sz="1200" b="1" dirty="0" smtClean="0"/>
              <a:t>3. если тебе нет 14 лет, то при твоем допросе </a:t>
            </a:r>
          </a:p>
          <a:p>
            <a:pPr algn="l"/>
            <a:r>
              <a:rPr lang="ru-RU" sz="1200" b="1" dirty="0" smtClean="0"/>
              <a:t>ОБЯЗАТЕЛЬНО должен присутствовать педагог.</a:t>
            </a:r>
          </a:p>
          <a:p>
            <a:pPr algn="l"/>
            <a:endParaRPr lang="ru-RU" sz="1200" b="1" dirty="0" smtClean="0"/>
          </a:p>
          <a:p>
            <a:pPr algn="l"/>
            <a:r>
              <a:rPr lang="ru-RU" sz="1200" b="1" dirty="0" smtClean="0"/>
              <a:t>Знай, что в случаи твоего задержания и доставления </a:t>
            </a:r>
          </a:p>
          <a:p>
            <a:pPr algn="l"/>
            <a:r>
              <a:rPr lang="ru-RU" sz="1200" b="1" dirty="0" smtClean="0"/>
              <a:t>в отделение милиции, возбуждения уголовного дела и т.д. </a:t>
            </a:r>
          </a:p>
          <a:p>
            <a:pPr algn="l"/>
            <a:r>
              <a:rPr lang="ru-RU" sz="1200" b="1" dirty="0" smtClean="0"/>
              <a:t>должны соблюдаться все процессуальные нормы, </a:t>
            </a:r>
          </a:p>
          <a:p>
            <a:pPr algn="l"/>
            <a:r>
              <a:rPr lang="ru-RU" sz="1200" b="1" dirty="0" smtClean="0"/>
              <a:t>действующие в отношении взрослых. </a:t>
            </a:r>
          </a:p>
          <a:p>
            <a:pPr algn="l"/>
            <a:r>
              <a:rPr lang="ru-RU" sz="1200" b="1" dirty="0" smtClean="0"/>
              <a:t>Однако в связи с тем, что ты несовершеннолетний,</a:t>
            </a:r>
          </a:p>
          <a:p>
            <a:pPr algn="l"/>
            <a:r>
              <a:rPr lang="ru-RU" sz="1200" b="1" dirty="0" smtClean="0"/>
              <a:t> у милиции возникают дополнительные обязанности: </a:t>
            </a:r>
          </a:p>
          <a:p>
            <a:pPr algn="l"/>
            <a:r>
              <a:rPr lang="ru-RU" sz="1200" b="1" dirty="0" smtClean="0"/>
              <a:t>незамедлительно поставить в известность</a:t>
            </a:r>
          </a:p>
          <a:p>
            <a:pPr algn="l"/>
            <a:r>
              <a:rPr lang="ru-RU" sz="1200" b="1" dirty="0" smtClean="0"/>
              <a:t> о твоем задержании родителей (законных представ.),</a:t>
            </a:r>
          </a:p>
          <a:p>
            <a:pPr algn="l"/>
            <a:r>
              <a:rPr lang="ru-RU" sz="1200" b="1" dirty="0" smtClean="0"/>
              <a:t>обеспечить с момента ареста  правовую помощь</a:t>
            </a:r>
          </a:p>
          <a:p>
            <a:pPr algn="l"/>
            <a:r>
              <a:rPr lang="ru-RU" sz="1200" b="1" dirty="0" smtClean="0"/>
              <a:t> со стороны защитника (адвоката) и др.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2" name="Управляющая кнопка: назад 61">
            <a:hlinkClick r:id="rId5" action="ppaction://hlinksldjump" highlightClick="1"/>
          </p:cNvPr>
          <p:cNvSpPr/>
          <p:nvPr/>
        </p:nvSpPr>
        <p:spPr bwMode="auto">
          <a:xfrm>
            <a:off x="8286776" y="6215082"/>
            <a:ext cx="642910" cy="428604"/>
          </a:xfrm>
          <a:prstGeom prst="actionButtonBackPrevious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3" name="Прямоугольная выноска 62"/>
          <p:cNvSpPr/>
          <p:nvPr/>
        </p:nvSpPr>
        <p:spPr bwMode="auto">
          <a:xfrm>
            <a:off x="285720" y="285728"/>
            <a:ext cx="8643998" cy="4613176"/>
          </a:xfrm>
          <a:prstGeom prst="wedgeRectCallout">
            <a:avLst>
              <a:gd name="adj1" fmla="val -8379"/>
              <a:gd name="adj2" fmla="val 58960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ru-RU" sz="1100" dirty="0" smtClean="0"/>
              <a:t>Если к тебе на улице подошел милиционер не паникуй. Сотрудник милиции может остановить тебя для проверки документов, </a:t>
            </a:r>
          </a:p>
          <a:p>
            <a:pPr algn="l"/>
            <a:r>
              <a:rPr lang="ru-RU" sz="1100" dirty="0" smtClean="0"/>
              <a:t>удостоверяющих личность (поэтому всегда старайся носить с собой паспорт), если ты подходишь по приметам разыскиваемых </a:t>
            </a:r>
          </a:p>
          <a:p>
            <a:pPr algn="l"/>
            <a:r>
              <a:rPr lang="ru-RU" sz="1100" dirty="0" smtClean="0"/>
              <a:t>лиц. При отсутствии документов тебя могут задержать и доставить в отдел милиции для установления личности (но не более </a:t>
            </a:r>
          </a:p>
          <a:p>
            <a:pPr algn="l"/>
            <a:r>
              <a:rPr lang="ru-RU" sz="1100" dirty="0" smtClean="0"/>
              <a:t>чем на 3 часа). В любом случаи сотрудник милиции обязан предъявить служебное удостоверение. Ни в коем случаи не спорь </a:t>
            </a:r>
          </a:p>
          <a:p>
            <a:pPr algn="l"/>
            <a:r>
              <a:rPr lang="ru-RU" sz="1100" dirty="0" smtClean="0"/>
              <a:t>с милиционером, спокойно отвечай на все вопросы, не нервничай, не вырывайся и не убегай. Это может быть расценено как </a:t>
            </a:r>
          </a:p>
          <a:p>
            <a:pPr algn="l"/>
            <a:r>
              <a:rPr lang="ru-RU" sz="1100" dirty="0" smtClean="0"/>
              <a:t>сопротивление сотруднику милиции, и реакция ответная будет крайне неприятной. При этом как можно быстрее постарайся </a:t>
            </a:r>
          </a:p>
          <a:p>
            <a:pPr algn="l"/>
            <a:r>
              <a:rPr lang="ru-RU" sz="1100" dirty="0" smtClean="0"/>
              <a:t>связаться с родителями или адвокатом. </a:t>
            </a:r>
          </a:p>
          <a:p>
            <a:pPr algn="l"/>
            <a:endParaRPr lang="ru-RU" sz="1100" dirty="0" smtClean="0"/>
          </a:p>
          <a:p>
            <a:pPr algn="l"/>
            <a:r>
              <a:rPr lang="ru-RU" sz="1100" dirty="0" smtClean="0"/>
              <a:t>Если сотрудник милиции в отсутствии родителей пришел к тебе домой и предложил пройти с ним в отдел для выяснения </a:t>
            </a:r>
          </a:p>
          <a:p>
            <a:pPr algn="l"/>
            <a:r>
              <a:rPr lang="ru-RU" sz="1100" dirty="0" smtClean="0"/>
              <a:t>обстоятельств какого-либо происшествия:</a:t>
            </a:r>
          </a:p>
          <a:p>
            <a:pPr algn="l"/>
            <a:endParaRPr lang="ru-RU" sz="1100" dirty="0" smtClean="0"/>
          </a:p>
          <a:p>
            <a:pPr algn="l"/>
            <a:r>
              <a:rPr lang="ru-RU" sz="1100" dirty="0" smtClean="0"/>
              <a:t>1. Не открывай дверь. Предложи обратиться к соседям, что бы разговор происходил в присутствии взрослых.</a:t>
            </a:r>
          </a:p>
          <a:p>
            <a:pPr algn="l"/>
            <a:r>
              <a:rPr lang="ru-RU" sz="1100" dirty="0" smtClean="0"/>
              <a:t>2. Когда соседи подойдут, вежливо попроси милиционера предъявить служебное удостоверение. Перепиши его номер. </a:t>
            </a:r>
          </a:p>
          <a:p>
            <a:pPr algn="l"/>
            <a:r>
              <a:rPr lang="ru-RU" sz="1100" dirty="0" smtClean="0"/>
              <a:t>Выясни фамилию, звание, должность сотрудника. Уточни, из какого он отдела милиции.</a:t>
            </a:r>
          </a:p>
          <a:p>
            <a:pPr algn="l"/>
            <a:r>
              <a:rPr lang="ru-RU" sz="1100" dirty="0" smtClean="0"/>
              <a:t>3. Если всё же ты открыл дверь до прихода взрослых, не пускай его в дом, дождись старших.</a:t>
            </a:r>
          </a:p>
          <a:p>
            <a:pPr algn="l"/>
            <a:r>
              <a:rPr lang="ru-RU" sz="1100" dirty="0" smtClean="0"/>
              <a:t>4. Сотрудник милиции обязан предъявить повестку. В ней должно быть указано кого, куда, в каком качестве, с какой целью </a:t>
            </a:r>
          </a:p>
          <a:p>
            <a:pPr algn="l"/>
            <a:r>
              <a:rPr lang="ru-RU" sz="1100" dirty="0" smtClean="0"/>
              <a:t>и на какое время вызывают. Если повестки нет, то попроси её прислать. Не соглашайся пройти с сотрудником милиции в отдел </a:t>
            </a:r>
          </a:p>
          <a:p>
            <a:pPr algn="l"/>
            <a:r>
              <a:rPr lang="ru-RU" sz="1100" dirty="0" smtClean="0"/>
              <a:t>без повестки.</a:t>
            </a:r>
          </a:p>
          <a:p>
            <a:pPr algn="l"/>
            <a:endParaRPr lang="ru-RU" sz="1100" dirty="0" smtClean="0"/>
          </a:p>
          <a:p>
            <a:pPr algn="l"/>
            <a:r>
              <a:rPr lang="ru-RU" sz="1100" dirty="0" smtClean="0"/>
              <a:t>Если сотрудники милиции нарушили твои права, совершили в отношении тебя преступление, то нужно не только сохранить </a:t>
            </a:r>
          </a:p>
          <a:p>
            <a:pPr algn="l"/>
            <a:r>
              <a:rPr lang="ru-RU" sz="1100" dirty="0" smtClean="0"/>
              <a:t>и зафиксировать следы преступления, засвидетельствовать с помощью медицинских работников следы побоев, записать </a:t>
            </a:r>
          </a:p>
          <a:p>
            <a:pPr algn="l"/>
            <a:r>
              <a:rPr lang="ru-RU" sz="1100" dirty="0" smtClean="0"/>
              <a:t>фамилии, адреса и телефоны свидетелей, запомнить приметы сотрудников милиции, но и уметь доказать, что деяния </a:t>
            </a:r>
          </a:p>
          <a:p>
            <a:pPr algn="l"/>
            <a:r>
              <a:rPr lang="ru-RU" sz="1100" dirty="0" smtClean="0"/>
              <a:t>сотрудников сих попадают под соответствующие статьи Уголовного кодекса РФ. В этом тебе могут помочь адвокаты.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6" name="Стрелка вправо 65">
            <a:hlinkClick r:id="rId6" action="ppaction://hlinksldjump"/>
          </p:cNvPr>
          <p:cNvSpPr/>
          <p:nvPr/>
        </p:nvSpPr>
        <p:spPr bwMode="auto">
          <a:xfrm>
            <a:off x="4000496" y="6143644"/>
            <a:ext cx="1143008" cy="484632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Помни…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9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9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9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79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798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88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798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891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99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907"/>
                  </p:tgtEl>
                </p:cond>
              </p:nextCondLst>
            </p:seq>
          </p:childTnLst>
        </p:cTn>
      </p:par>
    </p:tnLst>
    <p:bldLst>
      <p:bldP spid="79886" grpId="0" animBg="1"/>
      <p:bldP spid="79891" grpId="0" animBg="1"/>
      <p:bldP spid="79907" grpId="0" animBg="1"/>
      <p:bldP spid="60" grpId="0" animBg="1"/>
      <p:bldP spid="61" grpId="0" animBg="1"/>
      <p:bldP spid="63" grpId="0" animBg="1"/>
      <p:bldP spid="6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0166" y="571480"/>
            <a:ext cx="25939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ookman Old Style" pitchFamily="18" charset="0"/>
              </a:rPr>
              <a:t>Ты и суд!</a:t>
            </a:r>
            <a:endParaRPr lang="ru-RU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Bookman Old Style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4282" y="1285860"/>
            <a:ext cx="8643998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1400" b="1" dirty="0" smtClean="0">
                <a:solidFill>
                  <a:srgbClr val="C00000"/>
                </a:solidFill>
                <a:latin typeface="Bookman Old Style" pitchFamily="18" charset="0"/>
              </a:rPr>
              <a:t>Ты вправе выражать свое мнение в суде</a:t>
            </a:r>
          </a:p>
          <a:p>
            <a:pPr algn="l"/>
            <a:r>
              <a:rPr lang="ru-RU" sz="1400" b="1" dirty="0" smtClean="0">
                <a:solidFill>
                  <a:srgbClr val="7030A0"/>
                </a:solidFill>
                <a:latin typeface="Bookman Old Style" pitchFamily="18" charset="0"/>
              </a:rPr>
              <a:t>Если в твоей семье возник конфликт, который может быть решен только в суде, то судья должен выслушать и твое мнение, но высказать такое мнение ты можешь, если тебе исполнилось 10 лет.</a:t>
            </a:r>
          </a:p>
          <a:p>
            <a:pPr algn="l"/>
            <a:r>
              <a:rPr lang="ru-RU" sz="1400" b="1" dirty="0" smtClean="0">
                <a:solidFill>
                  <a:srgbClr val="7030A0"/>
                </a:solidFill>
                <a:latin typeface="Bookman Old Style" pitchFamily="18" charset="0"/>
              </a:rPr>
              <a:t>Если тебе исполнилось 10 лет, орган опеки и попечительства* либо суд может принять решение только с твоего согласия, по следующим вопросам:</a:t>
            </a:r>
          </a:p>
          <a:p>
            <a:pPr algn="l"/>
            <a:r>
              <a:rPr lang="ru-RU" sz="1400" b="1" dirty="0" smtClean="0">
                <a:solidFill>
                  <a:srgbClr val="7030A0"/>
                </a:solidFill>
                <a:latin typeface="Bookman Old Style" pitchFamily="18" charset="0"/>
              </a:rPr>
              <a:t>- Изменение имени и (или) фамилии;</a:t>
            </a:r>
          </a:p>
          <a:p>
            <a:pPr algn="l"/>
            <a:r>
              <a:rPr lang="ru-RU" sz="1400" b="1" dirty="0" smtClean="0">
                <a:solidFill>
                  <a:srgbClr val="7030A0"/>
                </a:solidFill>
                <a:latin typeface="Bookman Old Style" pitchFamily="18" charset="0"/>
              </a:rPr>
              <a:t>- если твои родители (один из них) были лишены родительских прав, но они изменили свое поведение, и хотят восстановить свои родительские права (необходимо твое согласие);</a:t>
            </a:r>
          </a:p>
          <a:p>
            <a:pPr algn="l"/>
            <a:r>
              <a:rPr lang="ru-RU" sz="1400" b="1" dirty="0" smtClean="0">
                <a:solidFill>
                  <a:srgbClr val="7030A0"/>
                </a:solidFill>
                <a:latin typeface="Bookman Old Style" pitchFamily="18" charset="0"/>
              </a:rPr>
              <a:t>- если тебя хотят усыновить; </a:t>
            </a:r>
          </a:p>
          <a:p>
            <a:pPr algn="l"/>
            <a:r>
              <a:rPr lang="ru-RU" sz="1400" b="1" dirty="0" smtClean="0">
                <a:solidFill>
                  <a:srgbClr val="7030A0"/>
                </a:solidFill>
                <a:latin typeface="Bookman Old Style" pitchFamily="18" charset="0"/>
              </a:rPr>
              <a:t>- если тебя усыновили, и тебе хотят изменить фамилию, имя и отчество;</a:t>
            </a:r>
          </a:p>
          <a:p>
            <a:pPr algn="l"/>
            <a:r>
              <a:rPr lang="ru-RU" sz="1400" b="1" dirty="0" smtClean="0">
                <a:solidFill>
                  <a:srgbClr val="7030A0"/>
                </a:solidFill>
                <a:latin typeface="Bookman Old Style" pitchFamily="18" charset="0"/>
              </a:rPr>
              <a:t>- если тебя усыновили, и твои усыновители просят записать их в качестве родителей в книге записей рождений;</a:t>
            </a:r>
          </a:p>
          <a:p>
            <a:pPr algn="l"/>
            <a:r>
              <a:rPr lang="ru-RU" sz="1400" b="1" dirty="0" smtClean="0">
                <a:solidFill>
                  <a:srgbClr val="7030A0"/>
                </a:solidFill>
                <a:latin typeface="Bookman Old Style" pitchFamily="18" charset="0"/>
              </a:rPr>
              <a:t>- при отмене усыновления и решении вопроса о твоем имени, фамилии и отчестве;</a:t>
            </a:r>
          </a:p>
          <a:p>
            <a:pPr algn="l"/>
            <a:r>
              <a:rPr lang="ru-RU" sz="1400" b="1" dirty="0" smtClean="0">
                <a:solidFill>
                  <a:srgbClr val="7030A0"/>
                </a:solidFill>
                <a:latin typeface="Bookman Old Style" pitchFamily="18" charset="0"/>
              </a:rPr>
              <a:t>- при назначении опекуна, если ты остался без попечения родителей (необходимо твое согласие);</a:t>
            </a:r>
            <a:endParaRPr lang="ru-RU" sz="1400" b="1" dirty="0">
              <a:solidFill>
                <a:srgbClr val="7030A0"/>
              </a:solidFill>
              <a:latin typeface="Bookman Old Style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4282" y="5000636"/>
            <a:ext cx="8715404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1400" b="1" dirty="0" smtClean="0">
                <a:solidFill>
                  <a:srgbClr val="C00000"/>
                </a:solidFill>
                <a:latin typeface="Bookman Old Style" pitchFamily="18" charset="0"/>
              </a:rPr>
              <a:t>Если тебе </a:t>
            </a:r>
            <a:r>
              <a:rPr lang="ru-RU" sz="1400" b="1" u="sng" dirty="0" smtClean="0">
                <a:solidFill>
                  <a:srgbClr val="C00000"/>
                </a:solidFill>
                <a:latin typeface="Bookman Old Style" pitchFamily="18" charset="0"/>
              </a:rPr>
              <a:t>уже исполнилось 14 лет</a:t>
            </a:r>
            <a:r>
              <a:rPr lang="ru-RU" sz="1400" b="1" dirty="0" smtClean="0">
                <a:solidFill>
                  <a:srgbClr val="C00000"/>
                </a:solidFill>
                <a:latin typeface="Bookman Old Style" pitchFamily="18" charset="0"/>
              </a:rPr>
              <a:t>, ты имеешь право самостоятельно обратиться в суд, в случае нарушения родителями или лицами их заменяющими, твоих прав или законных интересов. </a:t>
            </a:r>
          </a:p>
          <a:p>
            <a:pPr algn="l"/>
            <a:r>
              <a:rPr lang="ru-RU" sz="1400" b="1" dirty="0" smtClean="0">
                <a:solidFill>
                  <a:srgbClr val="C00000"/>
                </a:solidFill>
                <a:latin typeface="Bookman Old Style" pitchFamily="18" charset="0"/>
              </a:rPr>
              <a:t>Если тебе </a:t>
            </a:r>
            <a:r>
              <a:rPr lang="ru-RU" sz="1400" b="1" u="sng" dirty="0" smtClean="0">
                <a:solidFill>
                  <a:srgbClr val="C00000"/>
                </a:solidFill>
                <a:latin typeface="Bookman Old Style" pitchFamily="18" charset="0"/>
              </a:rPr>
              <a:t>еще не исполнилось 14 лет</a:t>
            </a:r>
            <a:r>
              <a:rPr lang="ru-RU" sz="1400" b="1" dirty="0" smtClean="0">
                <a:solidFill>
                  <a:srgbClr val="C00000"/>
                </a:solidFill>
                <a:latin typeface="Bookman Old Style" pitchFamily="18" charset="0"/>
              </a:rPr>
              <a:t>, либо ты болен, или не желаешь самостоятельно обращаться в суд, ты должен обратиться в </a:t>
            </a:r>
            <a:r>
              <a:rPr lang="ru-RU" b="1" u="sng" dirty="0" smtClean="0">
                <a:solidFill>
                  <a:srgbClr val="0070C0"/>
                </a:solidFill>
                <a:latin typeface="Bookman Old Style" pitchFamily="18" charset="0"/>
              </a:rPr>
              <a:t>органы опеки и попечительства</a:t>
            </a:r>
            <a:r>
              <a:rPr lang="ru-RU" sz="1400" b="1" dirty="0" smtClean="0">
                <a:solidFill>
                  <a:srgbClr val="C00000"/>
                </a:solidFill>
                <a:latin typeface="Bookman Old Style" pitchFamily="18" charset="0"/>
              </a:rPr>
              <a:t>.</a:t>
            </a:r>
            <a:endParaRPr lang="ru-RU" sz="14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5" name="Управляющая кнопка: назад 4">
            <a:hlinkClick r:id="rId2" action="ppaction://hlinksldjump" highlightClick="1"/>
          </p:cNvPr>
          <p:cNvSpPr/>
          <p:nvPr/>
        </p:nvSpPr>
        <p:spPr bwMode="auto">
          <a:xfrm>
            <a:off x="8286776" y="6286520"/>
            <a:ext cx="714380" cy="357166"/>
          </a:xfrm>
          <a:prstGeom prst="actionButtonBackPrevious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4282" y="714357"/>
            <a:ext cx="8643998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1600" b="1" dirty="0" smtClean="0">
                <a:solidFill>
                  <a:schemeClr val="accent5">
                    <a:lumMod val="25000"/>
                  </a:schemeClr>
                </a:solidFill>
                <a:latin typeface="Bookman Old Style" pitchFamily="18" charset="0"/>
              </a:rPr>
              <a:t>Помни, что </a:t>
            </a:r>
            <a:r>
              <a:rPr lang="ru-RU" sz="1600" b="1" u="sng" dirty="0" smtClean="0">
                <a:solidFill>
                  <a:schemeClr val="accent5">
                    <a:lumMod val="25000"/>
                  </a:schemeClr>
                </a:solidFill>
                <a:latin typeface="Bookman Old Style" pitchFamily="18" charset="0"/>
              </a:rPr>
              <a:t>уголовная и административная ответственность по законодательству наступает с 16 лет.</a:t>
            </a:r>
            <a:r>
              <a:rPr lang="ru-RU" sz="1600" b="1" dirty="0" smtClean="0">
                <a:solidFill>
                  <a:schemeClr val="accent5">
                    <a:lumMod val="25000"/>
                  </a:schemeClr>
                </a:solidFill>
                <a:latin typeface="Bookman Old Style" pitchFamily="18" charset="0"/>
              </a:rPr>
              <a:t> Но </a:t>
            </a:r>
            <a:r>
              <a:rPr lang="ru-RU" sz="1600" b="1" u="sng" dirty="0" smtClean="0">
                <a:solidFill>
                  <a:schemeClr val="accent5">
                    <a:lumMod val="25000"/>
                  </a:schemeClr>
                </a:solidFill>
                <a:latin typeface="Bookman Old Style" pitchFamily="18" charset="0"/>
              </a:rPr>
              <a:t>за некоторые </a:t>
            </a:r>
            <a:r>
              <a:rPr lang="ru-RU" sz="1600" b="1" dirty="0" smtClean="0">
                <a:solidFill>
                  <a:schemeClr val="accent5">
                    <a:lumMod val="25000"/>
                  </a:schemeClr>
                </a:solidFill>
                <a:latin typeface="Bookman Old Style" pitchFamily="18" charset="0"/>
              </a:rPr>
              <a:t>виды преступлений - </a:t>
            </a:r>
            <a:r>
              <a:rPr lang="ru-RU" sz="1600" b="1" u="sng" dirty="0" smtClean="0">
                <a:solidFill>
                  <a:schemeClr val="accent5">
                    <a:lumMod val="25000"/>
                  </a:schemeClr>
                </a:solidFill>
                <a:latin typeface="Bookman Old Style" pitchFamily="18" charset="0"/>
              </a:rPr>
              <a:t>с 14 лет</a:t>
            </a:r>
            <a:r>
              <a:rPr lang="ru-RU" sz="1600" b="1" dirty="0" smtClean="0">
                <a:solidFill>
                  <a:schemeClr val="accent5">
                    <a:lumMod val="25000"/>
                  </a:schemeClr>
                </a:solidFill>
                <a:latin typeface="Bookman Old Style" pitchFamily="18" charset="0"/>
              </a:rPr>
              <a:t>, в этот перечень входят </a:t>
            </a:r>
            <a:r>
              <a:rPr lang="ru-RU" sz="1600" b="1" dirty="0" smtClean="0">
                <a:solidFill>
                  <a:srgbClr val="0070C0"/>
                </a:solidFill>
                <a:latin typeface="Bookman Old Style" pitchFamily="18" charset="0"/>
              </a:rPr>
              <a:t>убийство, изнасилование, кража, грабеж, разбой, вымогательство и ряд других преступлений</a:t>
            </a:r>
            <a:r>
              <a:rPr lang="ru-RU" sz="1600" b="1" dirty="0" smtClean="0">
                <a:solidFill>
                  <a:schemeClr val="accent5">
                    <a:lumMod val="25000"/>
                  </a:schemeClr>
                </a:solidFill>
                <a:latin typeface="Bookman Old Style" pitchFamily="18" charset="0"/>
              </a:rPr>
              <a:t>.</a:t>
            </a:r>
          </a:p>
          <a:p>
            <a:pPr algn="l"/>
            <a:endParaRPr lang="ru-RU" sz="1600" b="1" dirty="0" smtClean="0">
              <a:solidFill>
                <a:schemeClr val="accent5">
                  <a:lumMod val="25000"/>
                </a:schemeClr>
              </a:solidFill>
              <a:latin typeface="Bookman Old Style" pitchFamily="18" charset="0"/>
            </a:endParaRPr>
          </a:p>
          <a:p>
            <a:pPr algn="l"/>
            <a:r>
              <a:rPr lang="ru-RU" sz="1600" b="1" dirty="0" smtClean="0">
                <a:solidFill>
                  <a:schemeClr val="accent5">
                    <a:lumMod val="25000"/>
                  </a:schemeClr>
                </a:solidFill>
                <a:latin typeface="Bookman Old Style" pitchFamily="18" charset="0"/>
              </a:rPr>
              <a:t>Административное задержание производится при административном правонарушении. Чаще всего это: </a:t>
            </a:r>
          </a:p>
          <a:p>
            <a:pPr algn="l"/>
            <a:r>
              <a:rPr lang="ru-RU" sz="1600" b="1" dirty="0" smtClean="0">
                <a:solidFill>
                  <a:schemeClr val="accent5">
                    <a:lumMod val="25000"/>
                  </a:schemeClr>
                </a:solidFill>
                <a:latin typeface="Bookman Old Style" pitchFamily="18" charset="0"/>
              </a:rPr>
              <a:t>? мелкое хулиганство, </a:t>
            </a:r>
          </a:p>
          <a:p>
            <a:pPr algn="l"/>
            <a:r>
              <a:rPr lang="ru-RU" sz="1600" b="1" dirty="0" smtClean="0">
                <a:solidFill>
                  <a:schemeClr val="accent5">
                    <a:lumMod val="25000"/>
                  </a:schemeClr>
                </a:solidFill>
                <a:latin typeface="Bookman Old Style" pitchFamily="18" charset="0"/>
              </a:rPr>
              <a:t>? мелкое хищение, </a:t>
            </a:r>
          </a:p>
          <a:p>
            <a:pPr algn="l"/>
            <a:r>
              <a:rPr lang="ru-RU" sz="1600" b="1" dirty="0" smtClean="0">
                <a:solidFill>
                  <a:schemeClr val="accent5">
                    <a:lumMod val="25000"/>
                  </a:schemeClr>
                </a:solidFill>
                <a:latin typeface="Bookman Old Style" pitchFamily="18" charset="0"/>
              </a:rPr>
              <a:t>? курение в недозволенных местах, </a:t>
            </a:r>
          </a:p>
          <a:p>
            <a:pPr algn="l"/>
            <a:r>
              <a:rPr lang="ru-RU" sz="1600" b="1" dirty="0" smtClean="0">
                <a:solidFill>
                  <a:schemeClr val="accent5">
                    <a:lumMod val="25000"/>
                  </a:schemeClr>
                </a:solidFill>
                <a:latin typeface="Bookman Old Style" pitchFamily="18" charset="0"/>
              </a:rPr>
              <a:t>? порча помещений, повреждение сидений в транспортных средствах, </a:t>
            </a:r>
          </a:p>
          <a:p>
            <a:pPr algn="l"/>
            <a:r>
              <a:rPr lang="ru-RU" sz="1600" b="1" dirty="0" smtClean="0">
                <a:solidFill>
                  <a:schemeClr val="accent5">
                    <a:lumMod val="25000"/>
                  </a:schemeClr>
                </a:solidFill>
                <a:latin typeface="Bookman Old Style" pitchFamily="18" charset="0"/>
              </a:rPr>
              <a:t>? распитие спиртных напитков,</a:t>
            </a:r>
          </a:p>
          <a:p>
            <a:pPr algn="l"/>
            <a:r>
              <a:rPr lang="ru-RU" sz="1600" b="1" dirty="0" smtClean="0">
                <a:solidFill>
                  <a:schemeClr val="accent5">
                    <a:lumMod val="25000"/>
                  </a:schemeClr>
                </a:solidFill>
                <a:latin typeface="Bookman Old Style" pitchFamily="18" charset="0"/>
              </a:rPr>
              <a:t>? жестокое обращение с животными,</a:t>
            </a:r>
          </a:p>
          <a:p>
            <a:pPr algn="l"/>
            <a:r>
              <a:rPr lang="ru-RU" sz="1600" b="1" dirty="0" smtClean="0">
                <a:solidFill>
                  <a:schemeClr val="accent5">
                    <a:lumMod val="25000"/>
                  </a:schemeClr>
                </a:solidFill>
                <a:latin typeface="Bookman Old Style" pitchFamily="18" charset="0"/>
              </a:rPr>
              <a:t>? незаконная вырубка зеленых насаждений,</a:t>
            </a:r>
          </a:p>
          <a:p>
            <a:pPr algn="l"/>
            <a:r>
              <a:rPr lang="ru-RU" sz="1600" b="1" dirty="0" smtClean="0">
                <a:solidFill>
                  <a:schemeClr val="accent5">
                    <a:lumMod val="25000"/>
                  </a:schemeClr>
                </a:solidFill>
                <a:latin typeface="Bookman Old Style" pitchFamily="18" charset="0"/>
              </a:rPr>
              <a:t>? занятие проституцией. </a:t>
            </a:r>
          </a:p>
          <a:p>
            <a:pPr algn="l"/>
            <a:r>
              <a:rPr lang="ru-RU" sz="1600" b="1" dirty="0" smtClean="0">
                <a:solidFill>
                  <a:schemeClr val="accent5">
                    <a:lumMod val="25000"/>
                  </a:schemeClr>
                </a:solidFill>
                <a:latin typeface="Bookman Old Style" pitchFamily="18" charset="0"/>
              </a:rPr>
              <a:t>(виды административных правонарушений указаны в Кодексе РФ Об административных правонарушениях). </a:t>
            </a:r>
          </a:p>
          <a:p>
            <a:pPr algn="l"/>
            <a:endParaRPr lang="ru-RU" sz="1600" b="1" dirty="0" smtClean="0">
              <a:solidFill>
                <a:schemeClr val="accent5">
                  <a:lumMod val="25000"/>
                </a:schemeClr>
              </a:solidFill>
              <a:latin typeface="Bookman Old Style" pitchFamily="18" charset="0"/>
            </a:endParaRPr>
          </a:p>
          <a:p>
            <a:pPr algn="l"/>
            <a:r>
              <a:rPr lang="ru-RU" sz="1600" b="1" u="sng" dirty="0" smtClean="0">
                <a:solidFill>
                  <a:schemeClr val="accent5">
                    <a:lumMod val="25000"/>
                  </a:schemeClr>
                </a:solidFill>
                <a:latin typeface="Bookman Old Style" pitchFamily="18" charset="0"/>
              </a:rPr>
              <a:t>Административное задержание</a:t>
            </a:r>
            <a:r>
              <a:rPr lang="ru-RU" sz="1600" b="1" dirty="0" smtClean="0">
                <a:solidFill>
                  <a:schemeClr val="accent5">
                    <a:lumMod val="25000"/>
                  </a:schemeClr>
                </a:solidFill>
                <a:latin typeface="Bookman Old Style" pitchFamily="18" charset="0"/>
              </a:rPr>
              <a:t>, как правило, </a:t>
            </a:r>
            <a:r>
              <a:rPr lang="ru-RU" sz="1600" b="1" u="sng" dirty="0" smtClean="0">
                <a:solidFill>
                  <a:srgbClr val="0070C0"/>
                </a:solidFill>
                <a:latin typeface="Bookman Old Style" pitchFamily="18" charset="0"/>
              </a:rPr>
              <a:t>не должно превышать трех часов.</a:t>
            </a:r>
          </a:p>
          <a:p>
            <a:pPr algn="l"/>
            <a:r>
              <a:rPr lang="ru-RU" sz="1600" b="1" dirty="0" smtClean="0">
                <a:solidFill>
                  <a:schemeClr val="accent5">
                    <a:lumMod val="25000"/>
                  </a:schemeClr>
                </a:solidFill>
                <a:latin typeface="Bookman Old Style" pitchFamily="18" charset="0"/>
              </a:rPr>
              <a:t>Уголовное задержание производится работниками органов дознания и следователем по подозрению в совершении преступлений, которые перечислены в Уголовном Кодексе РФ.</a:t>
            </a:r>
            <a:endParaRPr lang="ru-RU" sz="1600" b="1" dirty="0">
              <a:solidFill>
                <a:schemeClr val="accent5">
                  <a:lumMod val="2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4" name="Управляющая кнопка: назад 3">
            <a:hlinkClick r:id="" action="ppaction://hlinkshowjump?jump=lastslideviewed" highlightClick="1"/>
          </p:cNvPr>
          <p:cNvSpPr/>
          <p:nvPr/>
        </p:nvSpPr>
        <p:spPr bwMode="auto">
          <a:xfrm>
            <a:off x="8286776" y="6215082"/>
            <a:ext cx="714348" cy="500042"/>
          </a:xfrm>
          <a:prstGeom prst="actionButtonBackPrevious">
            <a:avLst/>
          </a:prstGeom>
          <a:solidFill>
            <a:srgbClr val="00B0F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43042" y="1142984"/>
            <a:ext cx="5740674" cy="172354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spc="50" dirty="0" smtClean="0">
                <a:ln w="11430"/>
                <a:solidFill>
                  <a:schemeClr val="bg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Использованы ресурсы:</a:t>
            </a:r>
          </a:p>
          <a:p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ru-RU" sz="20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Конвенция о правах ребенка</a:t>
            </a:r>
          </a:p>
          <a:p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85918" y="2714620"/>
            <a:ext cx="5339923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b="1" spc="50" dirty="0" smtClean="0">
                <a:ln w="11430"/>
                <a:solidFill>
                  <a:schemeClr val="bg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http://www.pravadetey.ru/index16.html</a:t>
            </a:r>
            <a:endParaRPr lang="ru-RU" b="1" spc="50" dirty="0">
              <a:ln w="11430"/>
              <a:solidFill>
                <a:schemeClr val="bg1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42976" y="3286124"/>
            <a:ext cx="6858048" cy="40011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2000" b="1" spc="50" dirty="0" smtClean="0">
                <a:ln w="11430"/>
                <a:solidFill>
                  <a:schemeClr val="bg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http://ombudsmantver.ru/content/sections/2/</a:t>
            </a:r>
            <a:endParaRPr lang="ru-RU" sz="2000" b="1" spc="50" dirty="0">
              <a:ln w="11430"/>
              <a:solidFill>
                <a:schemeClr val="bg1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28926" y="4000504"/>
            <a:ext cx="3260829" cy="40011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2000" b="1" spc="50" dirty="0" smtClean="0">
                <a:ln w="11430"/>
                <a:solidFill>
                  <a:schemeClr val="bg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http://www.rfdeti.ru/</a:t>
            </a:r>
            <a:endParaRPr lang="ru-RU" sz="2000" b="1" spc="50" dirty="0">
              <a:ln w="11430"/>
              <a:solidFill>
                <a:schemeClr val="bg1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eneral_ani">
  <a:themeElements>
    <a:clrScheme name="Default Design 1">
      <a:dk1>
        <a:srgbClr val="000000"/>
      </a:dk1>
      <a:lt1>
        <a:srgbClr val="FDF58D"/>
      </a:lt1>
      <a:dk2>
        <a:srgbClr val="CC3300"/>
      </a:dk2>
      <a:lt2>
        <a:srgbClr val="808080"/>
      </a:lt2>
      <a:accent1>
        <a:srgbClr val="FF6161"/>
      </a:accent1>
      <a:accent2>
        <a:srgbClr val="FFC319"/>
      </a:accent2>
      <a:accent3>
        <a:srgbClr val="FEF9C5"/>
      </a:accent3>
      <a:accent4>
        <a:srgbClr val="000000"/>
      </a:accent4>
      <a:accent5>
        <a:srgbClr val="FFB7B7"/>
      </a:accent5>
      <a:accent6>
        <a:srgbClr val="E7B016"/>
      </a:accent6>
      <a:hlink>
        <a:srgbClr val="A8D02A"/>
      </a:hlink>
      <a:folHlink>
        <a:srgbClr val="5CB1FE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DF58D"/>
        </a:lt1>
        <a:dk2>
          <a:srgbClr val="CC3300"/>
        </a:dk2>
        <a:lt2>
          <a:srgbClr val="808080"/>
        </a:lt2>
        <a:accent1>
          <a:srgbClr val="FF6161"/>
        </a:accent1>
        <a:accent2>
          <a:srgbClr val="FFC319"/>
        </a:accent2>
        <a:accent3>
          <a:srgbClr val="FEF9C5"/>
        </a:accent3>
        <a:accent4>
          <a:srgbClr val="000000"/>
        </a:accent4>
        <a:accent5>
          <a:srgbClr val="FFB7B7"/>
        </a:accent5>
        <a:accent6>
          <a:srgbClr val="E7B016"/>
        </a:accent6>
        <a:hlink>
          <a:srgbClr val="A8D02A"/>
        </a:hlink>
        <a:folHlink>
          <a:srgbClr val="5CB1F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E1F4D8"/>
        </a:lt1>
        <a:dk2>
          <a:srgbClr val="003366"/>
        </a:dk2>
        <a:lt2>
          <a:srgbClr val="808080"/>
        </a:lt2>
        <a:accent1>
          <a:srgbClr val="FFC319"/>
        </a:accent1>
        <a:accent2>
          <a:srgbClr val="A8D02A"/>
        </a:accent2>
        <a:accent3>
          <a:srgbClr val="EEF8E9"/>
        </a:accent3>
        <a:accent4>
          <a:srgbClr val="000000"/>
        </a:accent4>
        <a:accent5>
          <a:srgbClr val="FFDEAB"/>
        </a:accent5>
        <a:accent6>
          <a:srgbClr val="98BC25"/>
        </a:accent6>
        <a:hlink>
          <a:srgbClr val="5CB1FE"/>
        </a:hlink>
        <a:folHlink>
          <a:srgbClr val="FF616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EE9DE"/>
        </a:lt1>
        <a:dk2>
          <a:srgbClr val="000066"/>
        </a:dk2>
        <a:lt2>
          <a:srgbClr val="808080"/>
        </a:lt2>
        <a:accent1>
          <a:srgbClr val="5CB1FE"/>
        </a:accent1>
        <a:accent2>
          <a:srgbClr val="FF7575"/>
        </a:accent2>
        <a:accent3>
          <a:srgbClr val="FEF2EC"/>
        </a:accent3>
        <a:accent4>
          <a:srgbClr val="000000"/>
        </a:accent4>
        <a:accent5>
          <a:srgbClr val="B5D5FE"/>
        </a:accent5>
        <a:accent6>
          <a:srgbClr val="E76969"/>
        </a:accent6>
        <a:hlink>
          <a:srgbClr val="FFC319"/>
        </a:hlink>
        <a:folHlink>
          <a:srgbClr val="A8D02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general_ani</Template>
  <TotalTime>599</TotalTime>
  <Words>3241</Words>
  <Application>Microsoft Office PowerPoint</Application>
  <PresentationFormat>Экран (4:3)</PresentationFormat>
  <Paragraphs>378</Paragraphs>
  <Slides>23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general_ani</vt:lpstr>
      <vt:lpstr>День  правовых знаний</vt:lpstr>
      <vt:lpstr>Презентация PowerPoint</vt:lpstr>
      <vt:lpstr>Всеобщая  декларация прав человека,</vt:lpstr>
      <vt:lpstr>           Всеобщая   декларация прав человека </vt:lpstr>
      <vt:lpstr>Презентация PowerPoint</vt:lpstr>
      <vt:lpstr>Лестница прав</vt:lpstr>
      <vt:lpstr>Если нарушены ваши права,можно обратиться</vt:lpstr>
      <vt:lpstr>Спасибо за внимание!</vt:lpstr>
      <vt:lpstr>Возраст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Ты и школа!</vt:lpstr>
      <vt:lpstr>Презентация PowerPoint</vt:lpstr>
      <vt:lpstr>Презентация PowerPoint</vt:lpstr>
      <vt:lpstr>Ты и милиция!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муха</dc:creator>
  <cp:lastModifiedBy>Татьяна</cp:lastModifiedBy>
  <cp:revision>70</cp:revision>
  <dcterms:created xsi:type="dcterms:W3CDTF">2010-08-29T15:49:59Z</dcterms:created>
  <dcterms:modified xsi:type="dcterms:W3CDTF">2016-11-16T07:19:04Z</dcterms:modified>
  <cp:contentStatus/>
</cp:coreProperties>
</file>