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sldIdLst>
    <p:sldId id="294" r:id="rId2"/>
    <p:sldId id="274" r:id="rId3"/>
    <p:sldId id="279" r:id="rId4"/>
    <p:sldId id="276" r:id="rId5"/>
    <p:sldId id="280" r:id="rId6"/>
    <p:sldId id="281" r:id="rId7"/>
    <p:sldId id="275" r:id="rId8"/>
    <p:sldId id="291" r:id="rId9"/>
    <p:sldId id="283" r:id="rId10"/>
    <p:sldId id="296" r:id="rId11"/>
    <p:sldId id="284" r:id="rId12"/>
    <p:sldId id="285" r:id="rId13"/>
    <p:sldId id="292" r:id="rId14"/>
    <p:sldId id="286" r:id="rId15"/>
    <p:sldId id="287" r:id="rId16"/>
    <p:sldId id="293" r:id="rId17"/>
    <p:sldId id="288" r:id="rId18"/>
    <p:sldId id="269" r:id="rId19"/>
    <p:sldId id="266" r:id="rId20"/>
    <p:sldId id="277" r:id="rId21"/>
    <p:sldId id="272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AF4F"/>
    <a:srgbClr val="008000"/>
    <a:srgbClr val="FF66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44" y="-7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F1AE9-85F7-4138-BFED-0EA2BB0AFDEA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BFA32-0207-470A-B931-ABBD298F7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253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7FFD-E56C-416E-AE21-1AC35547F238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23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B4D0-3F47-4C13-B33D-057BAE02C1AF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216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CB523-2089-4A92-986B-43FF1294F058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07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CCA4-5128-4740-807B-34C97F12E05F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31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8F97-DF95-413A-AA87-35555E38778B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17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6011-F67B-4759-B266-CE2F64E8CD9B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66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978-557C-4014-ADDB-4C5726E0AEF2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68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91E5-E029-47C7-B93F-0E61E4E81335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7555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67B1-DE81-4F18-9D6E-7DFAA6EF2581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1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F806-23D8-4FC4-8FB5-BE966F67CB96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019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444A-4C37-4D94-B6B2-BF55E80F12D3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702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04270-1B58-4E5D-8CFD-1126FD5894F9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127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bvbinfo.ru/for-teacher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%F8%EE%F3%EF%F0%EE%F4%E5%F1%F1%E8%E9.%F0%F4/&amp;post=-218008435_13708&amp;cc_key=" TargetMode="External"/><Relationship Id="rId2" Type="http://schemas.openxmlformats.org/officeDocument/2006/relationships/hyperlink" Target="https://vk.com/away.php?to=https://fgosreestr.ru/uploads/files/c4a2e9751d11f1b441b6782d19d6fc6b.pdf&amp;post=-218008435_13708&amp;cc_key=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doc159710862_665571306?hash=iARwTeamFo30P7FxOSfVsOBfFrMqmef3civzp4BqWqo&amp;dl=UDhn2rYyjd41mwzzZtH1cXj3LeHyt5YZAzIUKGVyJ2w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doc331892717_661484703?hash=1B2rmHYVXX4DtWwzLU5dMSHaLtFszH0NJiRZi0nhfug&amp;dl=KxLOyZ2ZhaObVke3uKICvq9KkPHvkDaf570QZP5Yjwg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51670"/>
            <a:ext cx="7558608" cy="139055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Профориентационный минимум как инструмент достижения качества образования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15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0" y="267494"/>
            <a:ext cx="4400481" cy="226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76056" y="267494"/>
            <a:ext cx="3549453" cy="163121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См. раздел для зарегистрированных педагогов на Платформе "Билет в будущее" </a:t>
            </a:r>
            <a:endParaRPr lang="ru-RU" sz="2000" b="1" dirty="0" smtClean="0"/>
          </a:p>
          <a:p>
            <a:r>
              <a:rPr lang="en-US" sz="2000" b="1" dirty="0" smtClean="0">
                <a:hlinkClick r:id="rId4"/>
              </a:rPr>
              <a:t>https</a:t>
            </a:r>
            <a:r>
              <a:rPr lang="en-US" sz="2000" b="1" dirty="0">
                <a:hlinkClick r:id="rId4"/>
              </a:rPr>
              <a:t>://bvbinfo.ru/for-teachers</a:t>
            </a:r>
            <a:endParaRPr lang="ru-RU" sz="2000" b="1" dirty="0" smtClean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8" t="6003" r="2132" b="11468"/>
          <a:stretch/>
        </p:blipFill>
        <p:spPr bwMode="auto">
          <a:xfrm>
            <a:off x="2666764" y="2355726"/>
            <a:ext cx="557235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055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3237843"/>
            <a:ext cx="770384" cy="338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1" y="339502"/>
            <a:ext cx="7975497" cy="193899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Примерная рабочая программа курса внеурочной деятельности "Билет в будущее", разработанная Фондом гуманитарных проектов </a:t>
            </a:r>
            <a:br>
              <a:rPr lang="ru-RU" sz="2400" dirty="0"/>
            </a:br>
            <a:r>
              <a:rPr lang="ru-RU" sz="2400" dirty="0">
                <a:hlinkClick r:id="rId2"/>
              </a:rPr>
              <a:t>https://fgosreestr.ru/uploads/files/c4a2e9751d11f1b441b6782d19d6fc6b.pdf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1" y="2576676"/>
            <a:ext cx="7975497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Примерная рабочая программа курса внеурочной деятельности "Профориентация", разработанная ИСРО РАО 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1" y="3892359"/>
            <a:ext cx="7975497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Онлайн-уроки </a:t>
            </a:r>
            <a:r>
              <a:rPr lang="ru-RU" sz="2400" dirty="0"/>
              <a:t>"Шоу профессий" </a:t>
            </a:r>
            <a:br>
              <a:rPr lang="ru-RU" sz="2400" dirty="0"/>
            </a:br>
            <a:r>
              <a:rPr lang="ru-RU" sz="2400" dirty="0"/>
              <a:t>См. раздел  </a:t>
            </a:r>
            <a:r>
              <a:rPr lang="ru-RU" sz="2400" dirty="0">
                <a:hlinkClick r:id="rId3"/>
              </a:rPr>
              <a:t>https://шоупрофессий.рф/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22" y="-9925"/>
            <a:ext cx="9144000" cy="5173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682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512"/>
            <a:ext cx="9190145" cy="515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12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0149" y="3274563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149" y="2140437"/>
            <a:ext cx="2376264" cy="8347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0149" y="106031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6331" y="1253693"/>
            <a:ext cx="2030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Базовый уровень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62477" y="1615568"/>
            <a:ext cx="5457995" cy="147732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- профессиональные </a:t>
            </a:r>
            <a:r>
              <a:rPr lang="ru-RU" dirty="0">
                <a:solidFill>
                  <a:schemeClr val="tx1"/>
                </a:solidFill>
              </a:rPr>
              <a:t>пробы (онлайн и очно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- проектная деятельность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экскурсии </a:t>
            </a:r>
            <a:r>
              <a:rPr lang="ru-RU" dirty="0">
                <a:solidFill>
                  <a:schemeClr val="tx1"/>
                </a:solidFill>
              </a:rPr>
              <a:t>и мастер-классы в организациях ВО </a:t>
            </a: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dirty="0">
                <a:solidFill>
                  <a:schemeClr val="tx1"/>
                </a:solidFill>
              </a:rPr>
              <a:t>СПО, на </a:t>
            </a:r>
            <a:r>
              <a:rPr lang="ru-RU" dirty="0" smtClean="0">
                <a:solidFill>
                  <a:schemeClr val="tx1"/>
                </a:solidFill>
              </a:rPr>
              <a:t>предприятиях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конкурсы </a:t>
            </a:r>
            <a:r>
              <a:rPr lang="ru-RU" dirty="0" err="1">
                <a:solidFill>
                  <a:schemeClr val="tx1"/>
                </a:solidFill>
              </a:rPr>
              <a:t>профориентационной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направленности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030" y="2110819"/>
            <a:ext cx="2329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Практико-ориентированный модуль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169" y="337502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Дополнительное образование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218416"/>
            <a:ext cx="5457994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выбор и посещение ознакомительных занятий в рамках дополнительного образования с учетом склонностей и образовательных потребностей</a:t>
            </a:r>
          </a:p>
        </p:txBody>
      </p:sp>
      <p:sp>
        <p:nvSpPr>
          <p:cNvPr id="12" name="Плюс 11"/>
          <p:cNvSpPr/>
          <p:nvPr/>
        </p:nvSpPr>
        <p:spPr>
          <a:xfrm>
            <a:off x="1274245" y="1870407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1274245" y="2975163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908438" y="349058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08438" y="2464473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ОСНОВНОЙ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Необходимо, чтобы </a:t>
            </a:r>
            <a:r>
              <a:rPr lang="ru-RU" b="1" i="1" u="sng" dirty="0"/>
              <a:t>хотя бы в одном классе </a:t>
            </a:r>
            <a:r>
              <a:rPr lang="ru-RU" i="1" dirty="0"/>
              <a:t>был реализован </a:t>
            </a:r>
            <a:r>
              <a:rPr lang="ru-RU" i="1" dirty="0" err="1"/>
              <a:t>Профминимум</a:t>
            </a:r>
            <a:r>
              <a:rPr lang="ru-RU" i="1" dirty="0"/>
              <a:t> </a:t>
            </a:r>
            <a:r>
              <a:rPr lang="ru-RU" b="1" i="1" u="sng" dirty="0"/>
              <a:t>на основном уровне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455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01"/>
            <a:ext cx="9176453" cy="513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97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29" y="2678"/>
            <a:ext cx="9112771" cy="514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53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9874" y="1258296"/>
            <a:ext cx="4106926" cy="1477328"/>
          </a:xfrm>
          <a:prstGeom prst="rect">
            <a:avLst/>
          </a:prstGeom>
          <a:ln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Рекомендуется к реализации </a:t>
            </a:r>
          </a:p>
          <a:p>
            <a:pPr algn="ctr"/>
            <a:r>
              <a:rPr lang="ru-RU" i="1" dirty="0">
                <a:solidFill>
                  <a:srgbClr val="002060"/>
                </a:solidFill>
              </a:rPr>
              <a:t>в профильных предпрофессиональных классах: инженерных, медицинских, космических, IT, педагогических, предпринимательских и др.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218416"/>
            <a:ext cx="4953939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выбор и обучение по программам </a:t>
            </a:r>
            <a:r>
              <a:rPr lang="ru-RU" dirty="0" smtClean="0">
                <a:solidFill>
                  <a:srgbClr val="002060"/>
                </a:solidFill>
              </a:rPr>
              <a:t>профессионального обучения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ПРОДВИНУТЫЙ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Необходимо, чтобы </a:t>
            </a:r>
            <a:r>
              <a:rPr lang="ru-RU" b="1" i="1" u="sng" dirty="0"/>
              <a:t>хотя бы в одном классе </a:t>
            </a:r>
            <a:r>
              <a:rPr lang="ru-RU" i="1" dirty="0"/>
              <a:t>был реализован </a:t>
            </a:r>
            <a:r>
              <a:rPr lang="ru-RU" i="1" dirty="0" err="1"/>
              <a:t>Профминимум</a:t>
            </a:r>
            <a:r>
              <a:rPr lang="ru-RU" i="1" dirty="0"/>
              <a:t>   </a:t>
            </a:r>
            <a:r>
              <a:rPr lang="ru-RU" b="1" i="1" u="sng" dirty="0"/>
              <a:t>на продвинутом </a:t>
            </a:r>
            <a:r>
              <a:rPr lang="ru-RU" b="1" i="1" u="sng" dirty="0" smtClean="0"/>
              <a:t>уровне</a:t>
            </a:r>
            <a:endParaRPr lang="ru-RU" i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9030" y="3077080"/>
            <a:ext cx="2376264" cy="8347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9030" y="1996960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82121" y="2190336"/>
            <a:ext cx="2210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Основной уровень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46081" y="3171277"/>
            <a:ext cx="2329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Профессиональное обучение</a:t>
            </a:r>
            <a:endParaRPr lang="ru-RU" b="1" dirty="0"/>
          </a:p>
        </p:txBody>
      </p:sp>
      <p:sp>
        <p:nvSpPr>
          <p:cNvPr id="29" name="Плюс 28"/>
          <p:cNvSpPr/>
          <p:nvPr/>
        </p:nvSpPr>
        <p:spPr>
          <a:xfrm>
            <a:off x="1263126" y="2807050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897319" y="3401116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577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1" y="23815"/>
            <a:ext cx="9136569" cy="513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32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0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900" b="1" dirty="0">
                <a:solidFill>
                  <a:srgbClr val="008000"/>
                </a:solidFill>
              </a:rPr>
              <a:t>Один из ключевых </a:t>
            </a:r>
            <a:r>
              <a:rPr lang="ru-RU" sz="2900" b="1" dirty="0" smtClean="0">
                <a:solidFill>
                  <a:srgbClr val="008000"/>
                </a:solidFill>
              </a:rPr>
              <a:t/>
            </a:r>
            <a:br>
              <a:rPr lang="ru-RU" sz="2900" b="1" dirty="0" smtClean="0">
                <a:solidFill>
                  <a:srgbClr val="008000"/>
                </a:solidFill>
              </a:rPr>
            </a:br>
            <a:r>
              <a:rPr lang="ru-RU" sz="2900" b="1" dirty="0" err="1" smtClean="0">
                <a:solidFill>
                  <a:srgbClr val="008000"/>
                </a:solidFill>
              </a:rPr>
              <a:t>профориентационных</a:t>
            </a:r>
            <a:r>
              <a:rPr lang="ru-RU" sz="2900" b="1" dirty="0" smtClean="0">
                <a:solidFill>
                  <a:srgbClr val="008000"/>
                </a:solidFill>
              </a:rPr>
              <a:t> </a:t>
            </a:r>
            <a:r>
              <a:rPr lang="ru-RU" sz="2900" b="1" dirty="0">
                <a:solidFill>
                  <a:srgbClr val="008000"/>
                </a:solidFill>
              </a:rPr>
              <a:t>проектов – </a:t>
            </a:r>
            <a:r>
              <a:rPr lang="ru-RU" sz="2900" b="1" dirty="0" smtClean="0">
                <a:solidFill>
                  <a:srgbClr val="008000"/>
                </a:solidFill>
              </a:rPr>
              <a:t/>
            </a:r>
            <a:br>
              <a:rPr lang="ru-RU" sz="2900" b="1" dirty="0" smtClean="0">
                <a:solidFill>
                  <a:srgbClr val="008000"/>
                </a:solidFill>
              </a:rPr>
            </a:br>
            <a:r>
              <a:rPr lang="ru-RU" sz="2900" b="1" dirty="0" smtClean="0">
                <a:solidFill>
                  <a:srgbClr val="008000"/>
                </a:solidFill>
              </a:rPr>
              <a:t>федеральный </a:t>
            </a:r>
            <a:r>
              <a:rPr lang="ru-RU" sz="2900" b="1" dirty="0">
                <a:solidFill>
                  <a:srgbClr val="008000"/>
                </a:solidFill>
              </a:rPr>
              <a:t>проект «Билет в будущее</a:t>
            </a:r>
            <a:r>
              <a:rPr lang="ru-RU" sz="2900" b="1" dirty="0" smtClean="0">
                <a:solidFill>
                  <a:srgbClr val="008000"/>
                </a:solidFill>
              </a:rPr>
              <a:t>»</a:t>
            </a:r>
            <a:endParaRPr lang="ru-RU" sz="2900" b="1" dirty="0">
              <a:solidFill>
                <a:srgbClr val="008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339752" y="1419622"/>
            <a:ext cx="4530924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9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4443958"/>
            <a:ext cx="8229600" cy="857250"/>
          </a:xfrm>
          <a:ln w="19050">
            <a:noFill/>
            <a:prstDash val="dash"/>
          </a:ln>
        </p:spPr>
        <p:txBody>
          <a:bodyPr>
            <a:normAutofit fontScale="90000"/>
          </a:bodyPr>
          <a:lstStyle/>
          <a:p>
            <a:r>
              <a:rPr lang="ru-RU" sz="2700" dirty="0"/>
              <a:t>Р</a:t>
            </a:r>
            <a:r>
              <a:rPr lang="ru-RU" sz="2700" dirty="0" smtClean="0"/>
              <a:t>аздел </a:t>
            </a:r>
            <a:r>
              <a:rPr lang="ru-RU" sz="2700" dirty="0"/>
              <a:t>«</a:t>
            </a:r>
            <a:r>
              <a:rPr lang="ru-RU" sz="2700" dirty="0" err="1" smtClean="0"/>
              <a:t>Профминимум</a:t>
            </a:r>
            <a:r>
              <a:rPr lang="ru-RU" sz="2700" dirty="0" smtClean="0"/>
              <a:t>»</a:t>
            </a:r>
            <a:r>
              <a:rPr lang="ru-RU" sz="2700" dirty="0"/>
              <a:t> </a:t>
            </a:r>
            <a:r>
              <a:rPr lang="ru-RU" sz="2700" dirty="0" smtClean="0"/>
              <a:t>на </a:t>
            </a:r>
            <a:r>
              <a:rPr lang="ru-RU" sz="2700" dirty="0"/>
              <a:t>платформе проекта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«</a:t>
            </a:r>
            <a:r>
              <a:rPr lang="ru-RU" sz="2700" dirty="0"/>
              <a:t>Билет в будущее»: </a:t>
            </a:r>
            <a:r>
              <a:rPr lang="en-US" sz="3100" b="1" dirty="0">
                <a:hlinkClick r:id="rId2"/>
              </a:rPr>
              <a:t>https://</a:t>
            </a:r>
            <a:r>
              <a:rPr lang="en-US" sz="3100" b="1" dirty="0" smtClean="0">
                <a:hlinkClick r:id="rId2"/>
              </a:rPr>
              <a:t>bvbinfo.ru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sz="31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05978"/>
            <a:ext cx="8229600" cy="259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300" b="1" dirty="0">
                <a:solidFill>
                  <a:srgbClr val="008000"/>
                </a:solidFill>
                <a:latin typeface="+mj-lt"/>
                <a:ea typeface="+mj-ea"/>
                <a:cs typeface="+mj-cs"/>
              </a:rPr>
              <a:t>МЕТОДИЧЕСКОЕ ОБЕСПЕЧЕНИЕ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 l="13459" t="6839" r="12679" b="17931"/>
          <a:stretch>
            <a:fillRect/>
          </a:stretch>
        </p:blipFill>
        <p:spPr bwMode="auto">
          <a:xfrm>
            <a:off x="1403648" y="1113588"/>
            <a:ext cx="6336704" cy="29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3568" y="57352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Федеральный оператор реализации </a:t>
            </a:r>
            <a:r>
              <a:rPr lang="ru-RU" b="1" dirty="0" err="1">
                <a:solidFill>
                  <a:srgbClr val="002060"/>
                </a:solidFill>
              </a:rPr>
              <a:t>Профминимума</a:t>
            </a:r>
            <a:r>
              <a:rPr lang="ru-RU" b="1" dirty="0">
                <a:solidFill>
                  <a:srgbClr val="002060"/>
                </a:solidFill>
              </a:rPr>
              <a:t>  -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Фонд Гуманитарных Проектов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29843"/>
            <a:ext cx="4752528" cy="48760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/>
              <a:t>«Первое представление о мире рабочих профессий закладывается именно в школе. Формируются базовые предпрофессиональные навыки. Решаются важнейшие вопросы: кем быть, какая профессия по душе, интереснее и ближе. Профориентация всегда была частью системы образования, вместе с тем реализовывалась фрагментарно, часто зависела от активности самих педагогов и руководителей на местах. Будем заниматься этим важнейшим вопросом системно и комплексно. Уже с 1 сентября следующего учебного года во всех школах страны начиная с 6-го класса внедрим единую систему профориентации</a:t>
            </a:r>
            <a:r>
              <a:rPr lang="ru-RU" sz="1600" i="1" dirty="0" smtClean="0"/>
              <a:t>»</a:t>
            </a:r>
          </a:p>
          <a:p>
            <a:pPr marL="0" indent="0">
              <a:buNone/>
            </a:pPr>
            <a:r>
              <a:rPr lang="ru-RU" sz="1600" i="1" dirty="0" err="1" smtClean="0"/>
              <a:t>Профминимум</a:t>
            </a:r>
            <a:r>
              <a:rPr lang="ru-RU" sz="1600" i="1" dirty="0" smtClean="0"/>
              <a:t> «…</a:t>
            </a:r>
            <a:r>
              <a:rPr lang="ru-RU" sz="1600" i="1" dirty="0"/>
              <a:t>уже успешно апробирован в рамках проекта «Билет в будущее», который охватывает более 2 миллионов детей. Все методические материалы подготовлены и направлены в регионы</a:t>
            </a:r>
            <a:r>
              <a:rPr lang="ru-RU" sz="1600" i="1" dirty="0" smtClean="0"/>
              <a:t>»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2427734"/>
            <a:ext cx="3312367" cy="11047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/>
              <a:t>Сергей Сергеевич Кравцов</a:t>
            </a:r>
          </a:p>
          <a:p>
            <a:pPr marL="0" indent="0" algn="ctr">
              <a:buNone/>
            </a:pPr>
            <a:r>
              <a:rPr lang="ru-RU" sz="1400" dirty="0"/>
              <a:t>М</a:t>
            </a:r>
            <a:r>
              <a:rPr lang="ru-RU" sz="1400" dirty="0" smtClean="0"/>
              <a:t>инистр просвещения России</a:t>
            </a:r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r>
              <a:rPr lang="ru-RU" sz="1400" dirty="0"/>
              <a:t>Рекомендации по введению </a:t>
            </a:r>
            <a:r>
              <a:rPr lang="ru-RU" sz="1400" dirty="0" err="1"/>
              <a:t>Профориентационного</a:t>
            </a:r>
            <a:r>
              <a:rPr lang="ru-RU" sz="1400" dirty="0"/>
              <a:t> минимума </a:t>
            </a:r>
            <a:r>
              <a:rPr lang="ru-RU" sz="1400" dirty="0" smtClean="0"/>
              <a:t>в Письме </a:t>
            </a:r>
            <a:r>
              <a:rPr lang="ru-RU" sz="1400" dirty="0" err="1"/>
              <a:t>Минпросвещения</a:t>
            </a:r>
            <a:r>
              <a:rPr lang="ru-RU" sz="1400" dirty="0"/>
              <a:t> от 20.03.2023 № 05-848.</a:t>
            </a:r>
          </a:p>
          <a:p>
            <a:pPr marL="0" indent="0" algn="ctr">
              <a:buNone/>
            </a:pPr>
            <a:endParaRPr lang="ru-RU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0" name="Picture 2" descr="C:\Users\noutuvr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7494"/>
            <a:ext cx="3312367" cy="2093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352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59"/>
          <a:stretch/>
        </p:blipFill>
        <p:spPr bwMode="auto">
          <a:xfrm>
            <a:off x="0" y="24987"/>
            <a:ext cx="9144000" cy="511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779912" y="123478"/>
            <a:ext cx="5364088" cy="6727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</a:t>
            </a:r>
            <a:r>
              <a:rPr lang="ru-RU" dirty="0" smtClean="0">
                <a:hlinkClick r:id="rId3"/>
              </a:rPr>
              <a:t>Методические рекомендации</a:t>
            </a:r>
            <a:endParaRPr lang="ru-RU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vk.com/</a:t>
            </a:r>
            <a:r>
              <a:rPr lang="ru-RU" dirty="0" smtClean="0">
                <a:hlinkClick r:id="rId4"/>
              </a:rPr>
              <a:t>Методические рекомендации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93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СЛАЙД-ИТОГОВЫЙ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53"/>
            <a:ext cx="9217852" cy="51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29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613" y="1096963"/>
            <a:ext cx="8280400" cy="554037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6013" y="1419225"/>
            <a:ext cx="7758112" cy="1570038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panose="020B0604020202020204" pitchFamily="34" charset="0"/>
              </a:rPr>
              <a:t>Презентация Концепции </a:t>
            </a:r>
          </a:p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panose="020B0604020202020204" pitchFamily="34" charset="0"/>
              </a:rPr>
              <a:t>развития системы предпрофильной подготовки и профильного обучения Республики Татарстан до 2030 года «Успех» («Уӊыш»)</a:t>
            </a:r>
          </a:p>
        </p:txBody>
      </p:sp>
      <p:pic>
        <p:nvPicPr>
          <p:cNvPr id="5124" name="Рисунок 5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5648325" y="209550"/>
            <a:ext cx="13620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9938" y="185738"/>
            <a:ext cx="1843087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17A6-197C-4C7B-9A7D-D5AAA1F4F3A2}" type="slidenum">
              <a:rPr lang="ru-RU"/>
              <a:pPr/>
              <a:t>23</a:t>
            </a:fld>
            <a:endParaRPr lang="ru-RU"/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769938" y="147638"/>
            <a:ext cx="7905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4213" eaLnBrk="1" hangingPunct="1"/>
            <a:r>
              <a:rPr lang="ru-RU" altLang="ru-RU" sz="1600" b="1">
                <a:solidFill>
                  <a:srgbClr val="002060"/>
                </a:solidFill>
                <a:cs typeface="Arial" pitchFamily="34" charset="0"/>
              </a:rPr>
              <a:t>Концепция развития системы предпрофильной подготовки и профильного обучения Республики Татарстан до 2030 года «Успех» («Уӊыш»)</a:t>
            </a: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68363"/>
            <a:ext cx="26638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1238" y="877888"/>
            <a:ext cx="2601912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868363"/>
            <a:ext cx="2592387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769938" y="4587875"/>
            <a:ext cx="81232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/>
              <a:t>Приказ Министерства образования и науки Республики Татарстан от 04.09.2023 № под-1548/23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70C-B17C-46CE-AF29-77FA84904213}" type="slidenum">
              <a:rPr lang="ru-RU"/>
              <a:pPr/>
              <a:t>24</a:t>
            </a:fld>
            <a:endParaRPr lang="ru-RU"/>
          </a:p>
        </p:txBody>
      </p:sp>
      <p:pic>
        <p:nvPicPr>
          <p:cNvPr id="7171" name="Рисунок 2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300788" y="198438"/>
            <a:ext cx="8540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98438"/>
            <a:ext cx="11684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769938" y="147638"/>
            <a:ext cx="54578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4213" eaLnBrk="1" hangingPunct="1"/>
            <a:r>
              <a:rPr lang="ru-RU" altLang="ru-RU" sz="1600" b="1">
                <a:solidFill>
                  <a:srgbClr val="002060"/>
                </a:solidFill>
                <a:cs typeface="Arial" pitchFamily="34" charset="0"/>
              </a:rPr>
              <a:t>Концепция развития </a:t>
            </a:r>
          </a:p>
          <a:p>
            <a:pPr algn="ctr" defTabSz="684213" eaLnBrk="1" hangingPunct="1"/>
            <a:r>
              <a:rPr lang="ru-RU" altLang="ru-RU" sz="1600" b="1">
                <a:solidFill>
                  <a:srgbClr val="002060"/>
                </a:solidFill>
                <a:cs typeface="Arial" pitchFamily="34" charset="0"/>
              </a:rPr>
              <a:t>системы предпрофильной подготовки и профильного обучения Республики Татарстан до 2030 года «Успех» («Уӊыш»)</a:t>
            </a:r>
          </a:p>
        </p:txBody>
      </p:sp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801688" y="1347788"/>
            <a:ext cx="80660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rgbClr val="C00000"/>
                </a:solidFill>
              </a:rPr>
              <a:t>5 разделов:</a:t>
            </a:r>
          </a:p>
          <a:p>
            <a:pPr eaLnBrk="1" hangingPunct="1"/>
            <a:endParaRPr lang="ru-RU" altLang="ru-RU" sz="1600" b="1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1600"/>
              <a:t>I. Общие положения, терминология</a:t>
            </a:r>
          </a:p>
          <a:p>
            <a:pPr eaLnBrk="1" hangingPunct="1"/>
            <a:r>
              <a:rPr lang="ru-RU" altLang="ru-RU" sz="1600"/>
              <a:t>II. Анализ ситуации</a:t>
            </a:r>
          </a:p>
          <a:p>
            <a:pPr eaLnBrk="1" hangingPunct="1"/>
            <a:r>
              <a:rPr lang="ru-RU" altLang="ru-RU" sz="1600"/>
              <a:t>III. Цели, принципы и технологии предпрофильной подготовки и профильного обучения и сопровождения профессионального самоопределения</a:t>
            </a:r>
          </a:p>
          <a:p>
            <a:pPr eaLnBrk="1" hangingPunct="1"/>
            <a:r>
              <a:rPr lang="ru-RU" altLang="ru-RU" sz="1600"/>
              <a:t>IV. Модель институционального взаимодействия в ходе реализации Концепции «Успех» («Уӊыш»).</a:t>
            </a:r>
          </a:p>
          <a:p>
            <a:pPr eaLnBrk="1" hangingPunct="1"/>
            <a:r>
              <a:rPr lang="ru-RU" altLang="ru-RU" sz="1600"/>
              <a:t>V. Результаты и целевые показатели реализации Концепции «Успех» («Уӊыш»)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1A1B-F217-47A3-B4E9-111CD512DDFF}" type="slidenum">
              <a:rPr lang="ru-RU"/>
              <a:pPr/>
              <a:t>25</a:t>
            </a:fld>
            <a:endParaRPr lang="ru-RU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755650" y="1524000"/>
            <a:ext cx="813752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 alt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разработать 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Планы мероприятий («дорожные карты») по реализации Концепции «Успех» («Уӊыш») по отдельным направлениям образовательно-производственных кластеров:</a:t>
            </a:r>
          </a:p>
          <a:p>
            <a:pPr indent="449263" algn="just"/>
            <a:r>
              <a:rPr lang="ru-RU" altLang="ru-RU" sz="1400" b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технологический</a:t>
            </a:r>
            <a:r>
              <a:rPr lang="ru-RU" alt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(проект «Инженерная республика», включая 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классы авиастроительного и/ или судостроительных профилей, </a:t>
            </a:r>
            <a:r>
              <a:rPr lang="en-US" altLang="ru-RU" sz="140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-классы и другие с углубленным изучением учебных предметов преимущественно из предметных областей «Математика и информатика», «Естественно-научные предметы»),</a:t>
            </a:r>
          </a:p>
          <a:p>
            <a:pPr indent="449263" algn="just"/>
            <a:r>
              <a:rPr lang="ru-RU" altLang="ru-RU" sz="1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естественно-научный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 (медицинские классы, развитие системы агроклассов, геологического и экологического движения, классы «Татнефть» и другие с углубленным изучением учебных предметов преимущественно из предметной области «Естественно-научные предметы»),</a:t>
            </a:r>
          </a:p>
          <a:p>
            <a:pPr indent="449263" algn="just"/>
            <a:r>
              <a:rPr lang="ru-RU" altLang="ru-RU" sz="1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 (опорные школы по реализации проекта финансовой грамотности с углубленным изучением учебных предметов преимущественно из предметных областей «Математика и информатика», «Общественно-научные предметы»),</a:t>
            </a:r>
          </a:p>
          <a:p>
            <a:pPr indent="449263" algn="just"/>
            <a:r>
              <a:rPr lang="ru-RU" altLang="ru-RU" sz="1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гуманитарный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 (изучение на углубленном уровне учебных предметов преимущественно из предметных областей «Русский язык и литература», «Общественно-научные предметы» и «Иностранные языки»),</a:t>
            </a:r>
          </a:p>
          <a:p>
            <a:pPr indent="449263" algn="just"/>
            <a:r>
              <a:rPr lang="ru-RU" altLang="ru-RU" sz="1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классов психолого-педагогической направленности </a:t>
            </a:r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и др..</a:t>
            </a:r>
          </a:p>
        </p:txBody>
      </p:sp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769938" y="147638"/>
            <a:ext cx="66817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4213" eaLnBrk="1" hangingPunct="1"/>
            <a:r>
              <a:rPr lang="ru-RU" altLang="ru-RU" sz="1600" b="1">
                <a:solidFill>
                  <a:srgbClr val="002060"/>
                </a:solidFill>
                <a:cs typeface="Arial" pitchFamily="34" charset="0"/>
              </a:rPr>
              <a:t>Концепция развития </a:t>
            </a:r>
          </a:p>
          <a:p>
            <a:pPr algn="ctr" defTabSz="684213" eaLnBrk="1" hangingPunct="1"/>
            <a:r>
              <a:rPr lang="ru-RU" altLang="ru-RU" sz="1600" b="1">
                <a:solidFill>
                  <a:srgbClr val="002060"/>
                </a:solidFill>
                <a:cs typeface="Arial" pitchFamily="34" charset="0"/>
              </a:rPr>
              <a:t>системы предпрофильной подготовки и профильного обучения Республики Татарстан до 2030 года «Успех» («Уӊыш»)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900113" y="1066800"/>
            <a:ext cx="7127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Министерству образования и науки Республики Татарстан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1"/>
          <p:cNvSpPr>
            <a:spLocks noChangeArrowheads="1"/>
          </p:cNvSpPr>
          <p:nvPr/>
        </p:nvSpPr>
        <p:spPr bwMode="auto">
          <a:xfrm>
            <a:off x="611188" y="3003550"/>
            <a:ext cx="453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altLang="ru-RU">
                <a:solidFill>
                  <a:srgbClr val="000000"/>
                </a:solidFill>
                <a:latin typeface="Cera Pro Medium"/>
              </a:rPr>
              <a:t/>
            </a:r>
            <a:br>
              <a:rPr lang="ru-RU" altLang="ru-RU">
                <a:solidFill>
                  <a:srgbClr val="000000"/>
                </a:solidFill>
                <a:latin typeface="Cera Pro Medium"/>
              </a:rPr>
            </a:br>
            <a:endParaRPr lang="ru-RU" altLang="ru-RU">
              <a:solidFill>
                <a:srgbClr val="000000"/>
              </a:solidFill>
              <a:latin typeface="Cera Pro Medium"/>
            </a:endParaRPr>
          </a:p>
        </p:txBody>
      </p:sp>
      <p:pic>
        <p:nvPicPr>
          <p:cNvPr id="9219" name="Рисунок 9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443663" y="139700"/>
            <a:ext cx="971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69863"/>
            <a:ext cx="1239838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Прямоугольник 3"/>
          <p:cNvSpPr>
            <a:spLocks noChangeArrowheads="1"/>
          </p:cNvSpPr>
          <p:nvPr/>
        </p:nvSpPr>
        <p:spPr bwMode="auto">
          <a:xfrm>
            <a:off x="577850" y="41275"/>
            <a:ext cx="59039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2060"/>
                </a:solidFill>
                <a:cs typeface="Times New Roman" pitchFamily="18" charset="0"/>
              </a:rPr>
              <a:t>Примерная модель предпрофильной подготовки и профильного обучения, профориентационной деятельности, сформированная на основе углубленного изучения предметов</a:t>
            </a:r>
          </a:p>
          <a:p>
            <a:pPr algn="ctr"/>
            <a:r>
              <a:rPr lang="ru-RU" altLang="ru-RU" sz="1400" b="1">
                <a:solidFill>
                  <a:srgbClr val="002060"/>
                </a:solidFill>
                <a:cs typeface="Times New Roman" pitchFamily="18" charset="0"/>
              </a:rPr>
              <a:t>естественно-научного профиля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39763" y="1347788"/>
          <a:ext cx="8353425" cy="2378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516">
                  <a:extLst>
                    <a:ext uri="{9D8B030D-6E8A-4147-A177-3AD203B41FA5}">
                      <a16:colId xmlns:a16="http://schemas.microsoft.com/office/drawing/2014/main" xmlns="" val="214549709"/>
                    </a:ext>
                  </a:extLst>
                </a:gridCol>
                <a:gridCol w="7200909">
                  <a:extLst>
                    <a:ext uri="{9D8B030D-6E8A-4147-A177-3AD203B41FA5}">
                      <a16:colId xmlns:a16="http://schemas.microsoft.com/office/drawing/2014/main" xmlns="" val="1082323947"/>
                    </a:ext>
                  </a:extLst>
                </a:gridCol>
              </a:tblGrid>
              <a:tr h="457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Учебный план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1443" marR="91443" marT="45725" marB="457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Углубленное изучение предметов «математика», «химия», «биология», «физика»,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элективные курсы углубленной подготовки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1443" marR="91443" marT="45725" marB="457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5307709"/>
                  </a:ext>
                </a:extLst>
              </a:tr>
              <a:tr h="82319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Внеурочная деятельность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1443" marR="91443"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Организация участия в олимпиадном движении (всероссийской олимпиаде школьников по отдельным предметам), перечне олимпиад и иных интеллектуальных и (или) творческих конкурсов, мероприятий, направленных на развитие интеллектуальных и творческих способностей,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спецпроекты  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олимпиады школьников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43" marR="91443"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6243010"/>
                  </a:ext>
                </a:extLst>
              </a:tr>
              <a:tr h="27435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межрегиональный конкурс; волонтерское движение в профильных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организациях;</a:t>
                      </a:r>
                    </a:p>
                  </a:txBody>
                  <a:tcPr marL="91443" marR="91443"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2395375"/>
                  </a:ext>
                </a:extLst>
              </a:tr>
              <a:tr h="8231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Профориен-тационный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минимум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1443" marR="91443" marT="45725" marB="457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+mn-lt"/>
                        </a:rPr>
                        <a:t>Наличие сетевого взаимодействия с вузами, колледжами и отраслевыми предприятиями.</a:t>
                      </a:r>
                      <a:endParaRPr lang="ru-RU" sz="12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dirty="0" smtClean="0">
                          <a:latin typeface="+mn-lt"/>
                        </a:rPr>
                        <a:t>Возможность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раннего профессионального погружения в профессию: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в Региональных чемпионатах Всероссийского чемпионатного движения по профессиональному мастерству по категории «Юниоры»  и т.д.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43" marR="91443" marT="45725" marB="457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1852841"/>
                  </a:ext>
                </a:extLst>
              </a:tr>
            </a:tbl>
          </a:graphicData>
        </a:graphic>
      </p:graphicFrame>
      <p:sp>
        <p:nvSpPr>
          <p:cNvPr id="9238" name="Прямоугольник 1"/>
          <p:cNvSpPr>
            <a:spLocks noChangeArrowheads="1"/>
          </p:cNvSpPr>
          <p:nvPr/>
        </p:nvSpPr>
        <p:spPr bwMode="auto">
          <a:xfrm>
            <a:off x="655638" y="3940175"/>
            <a:ext cx="83375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ru-RU" altLang="ru-RU" sz="1400" b="1">
                <a:solidFill>
                  <a:srgbClr val="000000"/>
                </a:solidFill>
              </a:rPr>
              <a:t>	Отказ от разовых и эпизодических форм профориентационной работы – «профориентационных мероприятий» – и переход к длительным практикоориентированным программам сопровождения профессионального самоопределения.</a:t>
            </a:r>
            <a:endParaRPr lang="ru-RU" altLang="ru-RU" sz="1400" b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60ABB-2969-4B37-A10D-E7590D3804DA}" type="slidenum">
              <a:rPr lang="ru-RU"/>
              <a:pPr/>
              <a:t>27</a:t>
            </a:fld>
            <a:endParaRPr lang="ru-RU"/>
          </a:p>
        </p:txBody>
      </p:sp>
      <p:pic>
        <p:nvPicPr>
          <p:cNvPr id="10243" name="Рисунок 2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300788" y="198438"/>
            <a:ext cx="8540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98438"/>
            <a:ext cx="11684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Прямоугольник 2"/>
          <p:cNvSpPr>
            <a:spLocks noChangeArrowheads="1"/>
          </p:cNvSpPr>
          <p:nvPr/>
        </p:nvSpPr>
        <p:spPr bwMode="auto">
          <a:xfrm>
            <a:off x="684213" y="123825"/>
            <a:ext cx="54451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02060"/>
                </a:solidFill>
                <a:cs typeface="Times New Roman" pitchFamily="18" charset="0"/>
              </a:rPr>
              <a:t>Модель институционального взаимодействия в ходе реализации </a:t>
            </a:r>
            <a:endParaRPr lang="ru-RU" alt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/>
            <a:r>
              <a:rPr lang="ru-RU" altLang="ru-RU" b="1">
                <a:solidFill>
                  <a:srgbClr val="002060"/>
                </a:solidFill>
                <a:cs typeface="Times New Roman" pitchFamily="18" charset="0"/>
              </a:rPr>
              <a:t>Концепции «Успех» («Уӊыш»)</a:t>
            </a:r>
            <a:endParaRPr lang="ru-RU" altLang="ru-RU" sz="1600" b="1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0246" name="Прямоугольник 3"/>
          <p:cNvSpPr>
            <a:spLocks noChangeArrowheads="1"/>
          </p:cNvSpPr>
          <p:nvPr/>
        </p:nvSpPr>
        <p:spPr bwMode="auto">
          <a:xfrm>
            <a:off x="755650" y="1276350"/>
            <a:ext cx="80645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Организация в </a:t>
            </a:r>
            <a:r>
              <a:rPr lang="ru-RU" altLang="ru-RU" sz="1400">
                <a:ea typeface="Calibri" pitchFamily="34" charset="0"/>
                <a:cs typeface="Calibri" pitchFamily="34" charset="0"/>
              </a:rPr>
              <a:t>Республике </a:t>
            </a:r>
            <a:r>
              <a:rPr lang="ru-RU" altLang="ru-RU" sz="1400">
                <a:cs typeface="Times New Roman" pitchFamily="18" charset="0"/>
              </a:rPr>
              <a:t>Татарстан многоступенчатой системы предпрофильной подготовки, профильного обучения и профориентационной деятельности, включающей в себя определенные институты на каждом этапе образовательного и воспитательного процесса</a:t>
            </a:r>
            <a:endParaRPr lang="ru-RU" altLang="ru-RU" sz="1400"/>
          </a:p>
        </p:txBody>
      </p:sp>
      <p:sp>
        <p:nvSpPr>
          <p:cNvPr id="10247" name="Прямоугольник 4"/>
          <p:cNvSpPr>
            <a:spLocks noChangeArrowheads="1"/>
          </p:cNvSpPr>
          <p:nvPr/>
        </p:nvSpPr>
        <p:spPr bwMode="auto">
          <a:xfrm>
            <a:off x="611188" y="2371725"/>
            <a:ext cx="16573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Министерство образования и науки Республики Татарстан </a:t>
            </a:r>
            <a:endParaRPr lang="ru-RU" altLang="ru-RU" sz="1400"/>
          </a:p>
        </p:txBody>
      </p:sp>
      <p:sp>
        <p:nvSpPr>
          <p:cNvPr id="10248" name="Прямоугольник 5"/>
          <p:cNvSpPr>
            <a:spLocks noChangeArrowheads="1"/>
          </p:cNvSpPr>
          <p:nvPr/>
        </p:nvSpPr>
        <p:spPr bwMode="auto">
          <a:xfrm>
            <a:off x="2298700" y="2209800"/>
            <a:ext cx="3786188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ГАОУ ДПО «Институт развития образования Республики Татарстан»;</a:t>
            </a:r>
          </a:p>
          <a:p>
            <a:pPr algn="ctr"/>
            <a:r>
              <a:rPr lang="ru-RU" altLang="ru-RU" sz="1400"/>
              <a:t>организации ДПО в Республике Татарстан организуют работу по переподготовке и повышению квалификации </a:t>
            </a:r>
          </a:p>
        </p:txBody>
      </p:sp>
      <p:sp>
        <p:nvSpPr>
          <p:cNvPr id="10249" name="Прямоугольник 6"/>
          <p:cNvSpPr>
            <a:spLocks noChangeArrowheads="1"/>
          </p:cNvSpPr>
          <p:nvPr/>
        </p:nvSpPr>
        <p:spPr bwMode="auto">
          <a:xfrm>
            <a:off x="6084888" y="2211388"/>
            <a:ext cx="27432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Органы управления образованием на муниципальном уровне</a:t>
            </a:r>
            <a:endParaRPr lang="ru-RU" altLang="ru-RU" sz="1400"/>
          </a:p>
        </p:txBody>
      </p:sp>
      <p:sp>
        <p:nvSpPr>
          <p:cNvPr id="10250" name="Прямоугольник 7"/>
          <p:cNvSpPr>
            <a:spLocks noChangeArrowheads="1"/>
          </p:cNvSpPr>
          <p:nvPr/>
        </p:nvSpPr>
        <p:spPr bwMode="auto">
          <a:xfrm>
            <a:off x="671513" y="3683000"/>
            <a:ext cx="31178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Муниципальные образовательные организации в </a:t>
            </a:r>
            <a:r>
              <a:rPr lang="ru-RU" altLang="ru-RU" sz="1400">
                <a:ea typeface="Calibri" pitchFamily="34" charset="0"/>
                <a:cs typeface="Calibri" pitchFamily="34" charset="0"/>
              </a:rPr>
              <a:t>Республике </a:t>
            </a:r>
            <a:r>
              <a:rPr lang="ru-RU" altLang="ru-RU" sz="1400">
                <a:cs typeface="Times New Roman" pitchFamily="18" charset="0"/>
              </a:rPr>
              <a:t>Татарстан, государственные образовательные организации </a:t>
            </a:r>
            <a:r>
              <a:rPr lang="ru-RU" altLang="ru-RU" sz="1400">
                <a:ea typeface="Calibri" pitchFamily="34" charset="0"/>
                <a:cs typeface="Calibri" pitchFamily="34" charset="0"/>
              </a:rPr>
              <a:t>Республики </a:t>
            </a:r>
            <a:r>
              <a:rPr lang="ru-RU" altLang="ru-RU" sz="1400">
                <a:cs typeface="Times New Roman" pitchFamily="18" charset="0"/>
              </a:rPr>
              <a:t>Татарстан</a:t>
            </a:r>
            <a:endParaRPr lang="ru-RU" altLang="ru-RU" sz="1400"/>
          </a:p>
        </p:txBody>
      </p:sp>
      <p:sp>
        <p:nvSpPr>
          <p:cNvPr id="10251" name="Прямоугольник 8"/>
          <p:cNvSpPr>
            <a:spLocks noChangeArrowheads="1"/>
          </p:cNvSpPr>
          <p:nvPr/>
        </p:nvSpPr>
        <p:spPr bwMode="auto">
          <a:xfrm>
            <a:off x="3986213" y="3683000"/>
            <a:ext cx="27368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Профессиональные образовательные организации и образовательные организации высшего образования</a:t>
            </a:r>
            <a:endParaRPr lang="ru-RU" altLang="ru-RU" sz="1400"/>
          </a:p>
        </p:txBody>
      </p:sp>
      <p:sp>
        <p:nvSpPr>
          <p:cNvPr id="10252" name="Прямоугольник 9"/>
          <p:cNvSpPr>
            <a:spLocks noChangeArrowheads="1"/>
          </p:cNvSpPr>
          <p:nvPr/>
        </p:nvSpPr>
        <p:spPr bwMode="auto">
          <a:xfrm>
            <a:off x="7010400" y="3941763"/>
            <a:ext cx="18176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cs typeface="Times New Roman" pitchFamily="18" charset="0"/>
              </a:rPr>
              <a:t>Предприятия – работодатели и их объединения</a:t>
            </a:r>
            <a:endParaRPr lang="ru-RU" altLang="ru-RU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8849-EA86-439A-8BD7-B92C6FBF7128}" type="slidenum">
              <a:rPr lang="ru-RU"/>
              <a:pPr/>
              <a:t>28</a:t>
            </a:fld>
            <a:endParaRPr lang="ru-RU"/>
          </a:p>
        </p:txBody>
      </p:sp>
      <p:pic>
        <p:nvPicPr>
          <p:cNvPr id="12291" name="Рисунок 9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443663" y="139700"/>
            <a:ext cx="971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20650"/>
            <a:ext cx="1222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755650" y="249238"/>
            <a:ext cx="5472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002060"/>
                </a:solidFill>
              </a:rPr>
              <a:t>V. Целевые показатели реализации Концепции «Успех» («Уӊыш»)</a:t>
            </a:r>
          </a:p>
        </p:txBody>
      </p:sp>
      <p:sp>
        <p:nvSpPr>
          <p:cNvPr id="12294" name="Прямоугольник 8"/>
          <p:cNvSpPr>
            <a:spLocks noChangeArrowheads="1"/>
          </p:cNvSpPr>
          <p:nvPr/>
        </p:nvSpPr>
        <p:spPr bwMode="auto">
          <a:xfrm>
            <a:off x="720725" y="1276350"/>
            <a:ext cx="824388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увеличение охвата учащихся 10-11 классов профильным образованием от общего количества учащихся, осваивающих образовательные программы среднего общего образования в общеобразовательных организациях, до 76,1 % (без учета универсального профиля);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сохранение охвата учащихся 9 классов предпрофильным образованием на уровне 99 %;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увеличение охвата обучающихся по программам общего образования, дополнительного образования детей и среднего профессионального образования, для которых формируется цифровой образовательный профиль и индивидуальный план обучения с использованием федеральной информационно-сервисной платформы цифровой образовательной среды, в общем числе обучающихся по указанным программам до 15 %;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доля обучающихся по образовательным программам основного и среднего общего образования, принимающих участие в Региональных чемпионатах Всероссийского чемпионатного движения по профессиональному мастерству и Национального чемпионата по профессиональному мастерству среди инвалидов и лиц с ограниченными возможностями здоровья «Абилимпикс» по категории «Юниоры» (15%).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доля обучающихся по образовательным программам основного и среднего общего образования, охваченных мероприятиями, направленными на раннюю профессиональную ориентацию, в том числе в рамках программы «Билет в будущее» (37%);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200"/>
              <a:t>обеспечение проведения открытых онлайн-уроков, направленных на раннюю профориентацию и реализуемых с учетом опыта цикла открытых уроков «Проектория», в которых приняли участие дети.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AD8D-D948-41DE-9D29-3FA39126ED8C}" type="slidenum">
              <a:rPr lang="ru-RU"/>
              <a:pPr/>
              <a:t>29</a:t>
            </a:fld>
            <a:endParaRPr lang="ru-RU"/>
          </a:p>
        </p:txBody>
      </p:sp>
      <p:pic>
        <p:nvPicPr>
          <p:cNvPr id="13315" name="Рисунок 9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443663" y="139700"/>
            <a:ext cx="971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20650"/>
            <a:ext cx="1222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755650" y="249238"/>
            <a:ext cx="5472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002060"/>
                </a:solidFill>
              </a:rPr>
              <a:t>V. Целевые показатели реализации Концепции «Успех» («Уӊыш»)</a:t>
            </a:r>
          </a:p>
        </p:txBody>
      </p:sp>
      <p:sp>
        <p:nvSpPr>
          <p:cNvPr id="13318" name="Прямоугольник 8"/>
          <p:cNvSpPr>
            <a:spLocks noChangeArrowheads="1"/>
          </p:cNvSpPr>
          <p:nvPr/>
        </p:nvSpPr>
        <p:spPr bwMode="auto">
          <a:xfrm>
            <a:off x="682625" y="1203325"/>
            <a:ext cx="8210550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400"/>
              <a:t>доля выпускников текущего года, набравших 240 баллов и более по 3 предметам к общему количеству выпускников текущего года, сдававших ЕГЭ по 3 и более предметам;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400"/>
              <a:t>доля выпускников кадетских школ и школ-интернатов, кадетского корпуса текущего года, набравших 180 баллов и более по 3 предметам к общему количеству выпускников текущего года, сдававших ЕГЭ по 3 и более предметам;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400"/>
              <a:t>доля выпускников, выбравших для сдачи предметы, которые изучались на углубленном уровне;</a:t>
            </a:r>
          </a:p>
          <a:p>
            <a:pPr marL="171450" indent="-17145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1400"/>
              <a:t>развитие способностей и талантов обучающихся, развитие возможностей для успешной самореализации в ходе выполнения показателей (количество дипломов победителей и призеров регионального этапа Всероссийской олимпиады школьников в расчете на 100 школьников 9-11-х классов в муниципальном образовании Республики Татарстан, единиц; доля общеобразовательных организаций, в которых обучаются победители и призеры регионального этапа Всероссийской олимпиады школьников, в общем числе общеобразовательных организаций данного муниципального образования Республики Татарстан, %)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6536"/>
            <a:ext cx="9144000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85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2"/>
          <p:cNvSpPr>
            <a:spLocks noGrp="1"/>
          </p:cNvSpPr>
          <p:nvPr>
            <p:ph type="title"/>
          </p:nvPr>
        </p:nvSpPr>
        <p:spPr>
          <a:xfrm>
            <a:off x="611188" y="206375"/>
            <a:ext cx="8075612" cy="442913"/>
          </a:xfrm>
        </p:spPr>
        <p:txBody>
          <a:bodyPr/>
          <a:lstStyle/>
          <a:p>
            <a:pPr algn="l"/>
            <a:r>
              <a:rPr lang="ru-RU" altLang="ru-RU" sz="3200" smtClean="0"/>
              <a:t>Ожидаемые результаты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188" y="796925"/>
            <a:ext cx="8075612" cy="4151313"/>
          </a:xfrm>
        </p:spPr>
        <p:txBody>
          <a:bodyPr/>
          <a:lstStyle/>
          <a:p>
            <a:pPr algn="just">
              <a:defRPr/>
            </a:pPr>
            <a:r>
              <a:rPr lang="ru-RU" sz="1200" dirty="0"/>
              <a:t>рост количества человеко-экзаменов единого государственного экзамена (далее - ЕГЭ) по предметам, изучаемым на углубленном уровне: математика, физика, химия, информатика и ИКТ, биология и т.п.;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/>
              <a:t>увеличение числа обучающихся, осваивающих образовательные программы среднего общего образования по технологическому, естественно-научному, гуманитарному и социально-экономическому профилям;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/>
              <a:t>рост среднего балла по ЕГЭ по дисциплинам «Математика», «Физика», «Химия», «Информатика и ИКТ», «Биология»;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/>
              <a:t>рост доли обучающихся – участников Региональных чемпионатов Всероссийского чемпионатного движения по профессиональному мастерству по категории Юниоры – рост доли призеров и победителей Всероссийского чемпионатного движения по профессиональному мастерству и Национального чемпионата по профессиональному мастерству среди инвалидов и лиц с ограниченными возможностями здоровья «</a:t>
            </a:r>
            <a:r>
              <a:rPr lang="ru-RU" sz="1200" dirty="0" err="1"/>
              <a:t>Абилимпикс</a:t>
            </a:r>
            <a:r>
              <a:rPr lang="ru-RU" sz="1200" dirty="0"/>
              <a:t>» по категории Юниоры;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/>
              <a:t>количество открытых </a:t>
            </a:r>
            <a:r>
              <a:rPr lang="ru-RU" sz="1200" dirty="0" smtClean="0"/>
              <a:t>центров </a:t>
            </a:r>
            <a:r>
              <a:rPr lang="ru-RU" sz="1200" dirty="0"/>
              <a:t>компетенций по организации и проведению Региональных </a:t>
            </a:r>
            <a:r>
              <a:rPr lang="ru-RU" sz="1200" dirty="0" smtClean="0"/>
              <a:t>чемпионатов </a:t>
            </a:r>
            <a:r>
              <a:rPr lang="ru-RU" sz="1200" dirty="0"/>
              <a:t>Всероссийского чемпионатного движения по профессиональному мастерству по категории </a:t>
            </a:r>
            <a:r>
              <a:rPr lang="ru-RU" sz="1200" dirty="0" smtClean="0"/>
              <a:t>«Юниоры» </a:t>
            </a:r>
            <a:r>
              <a:rPr lang="ru-RU" sz="1200" dirty="0"/>
              <a:t>– ежегодно не менее 1 центра;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/>
              <a:t>количество учителей, прошедших программы дополнительного образования/повысивших квалификацию по профильным дисциплинам, – 500 человек ежегодно.</a:t>
            </a:r>
            <a:endParaRPr lang="ru-RU" sz="1200" dirty="0" smtClean="0"/>
          </a:p>
          <a:p>
            <a:pPr marL="0" indent="0" algn="just">
              <a:buFont typeface="Arial" pitchFamily="34" charset="0"/>
              <a:buNone/>
              <a:defRPr/>
            </a:pPr>
            <a:r>
              <a:rPr lang="ru-RU" sz="1200" dirty="0"/>
              <a:t> </a:t>
            </a:r>
          </a:p>
          <a:p>
            <a:pPr marL="0" indent="0"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1CB96-C7B5-462B-8FC6-FC85DA14815B}" type="slidenum">
              <a:rPr lang="ru-RU"/>
              <a:pPr/>
              <a:t>30</a:t>
            </a:fld>
            <a:endParaRPr lang="ru-RU"/>
          </a:p>
        </p:txBody>
      </p:sp>
      <p:pic>
        <p:nvPicPr>
          <p:cNvPr id="14341" name="Рисунок 9"/>
          <p:cNvPicPr>
            <a:picLocks noChangeAspect="1"/>
          </p:cNvPicPr>
          <p:nvPr/>
        </p:nvPicPr>
        <p:blipFill>
          <a:blip r:embed="rId2" cstate="print"/>
          <a:srcRect l="3342" t="11768"/>
          <a:stretch>
            <a:fillRect/>
          </a:stretch>
        </p:blipFill>
        <p:spPr bwMode="auto">
          <a:xfrm>
            <a:off x="6443663" y="139700"/>
            <a:ext cx="971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20650"/>
            <a:ext cx="1222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b="1" dirty="0" smtClean="0"/>
              <a:t>ЦЕЛИ И ЗАДАЧИ ПРОФМИНИМУМА</a:t>
            </a:r>
            <a:endParaRPr lang="ru-RU" sz="29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00150"/>
            <a:ext cx="8712968" cy="37478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/>
              <a:t>Цель – </a:t>
            </a:r>
            <a:r>
              <a:rPr lang="ru-RU" sz="7200" dirty="0"/>
              <a:t>выстраивание системы профессиональной ориентации обучающихся, которая реализуется в образовательной, воспитательной и иных видах деятельности</a:t>
            </a:r>
            <a:r>
              <a:rPr lang="ru-RU" sz="7200" dirty="0" smtClean="0"/>
              <a:t>.</a:t>
            </a:r>
          </a:p>
          <a:p>
            <a:endParaRPr lang="ru-RU" sz="5600" dirty="0"/>
          </a:p>
          <a:p>
            <a:pPr marL="0" indent="0">
              <a:buNone/>
            </a:pPr>
            <a:r>
              <a:rPr lang="ru-RU" sz="7200" b="1" dirty="0" smtClean="0"/>
              <a:t>Задачи:</a:t>
            </a:r>
            <a:endParaRPr lang="ru-RU" sz="7200" dirty="0"/>
          </a:p>
          <a:p>
            <a:pPr marL="0" indent="0">
              <a:buNone/>
            </a:pPr>
            <a:r>
              <a:rPr lang="ru-RU" sz="6400" dirty="0" smtClean="0"/>
              <a:t>- Развитие </a:t>
            </a:r>
            <a:r>
              <a:rPr lang="ru-RU" sz="6400" dirty="0"/>
              <a:t>нормативно-правового обеспечения </a:t>
            </a:r>
            <a:r>
              <a:rPr lang="ru-RU" sz="6400" dirty="0" err="1"/>
              <a:t>профориентационной</a:t>
            </a:r>
            <a:r>
              <a:rPr lang="ru-RU" sz="6400" dirty="0"/>
              <a:t> деятельности в образовательных </a:t>
            </a:r>
            <a:r>
              <a:rPr lang="ru-RU" sz="6400" dirty="0" smtClean="0"/>
              <a:t>организациях;</a:t>
            </a:r>
          </a:p>
          <a:p>
            <a:pPr marL="0" indent="0">
              <a:buNone/>
            </a:pPr>
            <a:r>
              <a:rPr lang="ru-RU" sz="6400" dirty="0" smtClean="0"/>
              <a:t>- Разработка</a:t>
            </a:r>
            <a:r>
              <a:rPr lang="ru-RU" sz="6400" dirty="0"/>
              <a:t>  </a:t>
            </a:r>
            <a:r>
              <a:rPr lang="ru-RU" sz="6400" dirty="0" smtClean="0"/>
              <a:t>научно-обоснованного </a:t>
            </a:r>
            <a:r>
              <a:rPr lang="ru-RU" sz="6400" dirty="0"/>
              <a:t>содержательного  </a:t>
            </a:r>
            <a:r>
              <a:rPr lang="ru-RU" sz="6400" dirty="0" smtClean="0"/>
              <a:t>наполнения </a:t>
            </a:r>
            <a:r>
              <a:rPr lang="ru-RU" sz="6400" dirty="0" err="1"/>
              <a:t>профориентационной</a:t>
            </a:r>
            <a:r>
              <a:rPr lang="ru-RU" sz="6400" dirty="0"/>
              <a:t> работы, с учетом разных возможностей образовательных </a:t>
            </a:r>
            <a:r>
              <a:rPr lang="ru-RU" sz="6400" dirty="0" smtClean="0"/>
              <a:t>организаций;</a:t>
            </a:r>
          </a:p>
          <a:p>
            <a:pPr marL="0" indent="0">
              <a:buNone/>
            </a:pPr>
            <a:r>
              <a:rPr lang="ru-RU" sz="6400" dirty="0" smtClean="0"/>
              <a:t>- Систематизация </a:t>
            </a:r>
            <a:r>
              <a:rPr lang="ru-RU" sz="6400" dirty="0"/>
              <a:t>и обогащение инструментами и практиками региональных, муниципальных и школьных моделей профессиональной ориентации </a:t>
            </a:r>
            <a:r>
              <a:rPr lang="ru-RU" sz="6400" dirty="0" smtClean="0"/>
              <a:t>обучающихся;</a:t>
            </a:r>
          </a:p>
          <a:p>
            <a:pPr marL="0" indent="0">
              <a:buNone/>
            </a:pPr>
            <a:r>
              <a:rPr lang="ru-RU" sz="6400" dirty="0" smtClean="0"/>
              <a:t>- Подготовка </a:t>
            </a:r>
            <a:r>
              <a:rPr lang="ru-RU" sz="6400" dirty="0"/>
              <a:t>программ повышения квалификации для специалистов, осуществляющих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деятельность в образовательных </a:t>
            </a:r>
            <a:r>
              <a:rPr lang="ru-RU" sz="6400" dirty="0" smtClean="0"/>
              <a:t>организациях;</a:t>
            </a:r>
          </a:p>
          <a:p>
            <a:pPr marL="0" indent="0">
              <a:buNone/>
            </a:pPr>
            <a:r>
              <a:rPr lang="ru-RU" sz="6400" dirty="0" smtClean="0"/>
              <a:t>- Включение </a:t>
            </a:r>
            <a:r>
              <a:rPr lang="ru-RU" sz="6400" dirty="0"/>
              <a:t>в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работу профессиональных образовательных организаций, организаций высшего образования, компаний - работодателей, центров занятости населения, родительского </a:t>
            </a:r>
            <a:r>
              <a:rPr lang="ru-RU" sz="6400" dirty="0" smtClean="0"/>
              <a:t>сообщества;</a:t>
            </a:r>
          </a:p>
          <a:p>
            <a:pPr marL="0" indent="0">
              <a:buNone/>
            </a:pPr>
            <a:r>
              <a:rPr lang="ru-RU" sz="6400" dirty="0" smtClean="0"/>
              <a:t>- Включение </a:t>
            </a:r>
            <a:r>
              <a:rPr lang="ru-RU" sz="6400" dirty="0"/>
              <a:t>в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работу программу, предусматривающую поддержку обучающихся “группы риска”: обучающихся с прогнозируемыми затруднениями трудоустройства.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7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05978"/>
            <a:ext cx="6984776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УРОВНИ ПРОФМИНИМУМА</a:t>
            </a:r>
          </a:p>
        </p:txBody>
      </p:sp>
    </p:spTree>
    <p:extLst>
      <p:ext uri="{BB962C8B-B14F-4D97-AF65-F5344CB8AC3E}">
        <p14:creationId xmlns:p14="http://schemas.microsoft.com/office/powerpoint/2010/main" xmlns="" val="359906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48" y="0"/>
            <a:ext cx="9146047" cy="513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97"/>
            <a:ext cx="8568952" cy="6954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СОДЕРЖАНИЕ ПРОФМИНИМУМА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99310" y="13742"/>
            <a:ext cx="3486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8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КЛЮЧЕВЫЕ НАПРАВЛЕНИЯ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Урочная деятельность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неурочная </a:t>
            </a:r>
            <a:r>
              <a:rPr lang="ru-RU" sz="2400" dirty="0"/>
              <a:t>деятельность,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оспитательная работа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</a:t>
            </a:r>
            <a:r>
              <a:rPr lang="ru-RU" sz="2400" dirty="0" smtClean="0"/>
              <a:t>ополнительное </a:t>
            </a:r>
            <a:r>
              <a:rPr lang="ru-RU" sz="2400" dirty="0"/>
              <a:t>образование 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err="1"/>
              <a:t>П</a:t>
            </a:r>
            <a:r>
              <a:rPr lang="ru-RU" sz="2400" dirty="0" err="1" smtClean="0"/>
              <a:t>рофобучение</a:t>
            </a:r>
            <a:r>
              <a:rPr lang="ru-RU" sz="24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заимодействие </a:t>
            </a:r>
            <a:r>
              <a:rPr lang="ru-RU" sz="2400" dirty="0"/>
              <a:t>с родителями или законными </a:t>
            </a:r>
            <a:r>
              <a:rPr lang="ru-RU" sz="2400" dirty="0" smtClean="0"/>
              <a:t>представителями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Профильные </a:t>
            </a:r>
            <a:r>
              <a:rPr lang="ru-RU" sz="2400" dirty="0"/>
              <a:t>предпрофессиональные классы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55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0149" y="3274563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149" y="214043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0149" y="106031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8181" y="1167607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Урочная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62477" y="976694"/>
            <a:ext cx="5152572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уроки общеобразовательного цикла, включающие элемент значимости учебного предмета для профессиональной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8181" y="2195313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Внеурочная деятельность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69816" y="2249319"/>
            <a:ext cx="515257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курс еженедельных занятий «Россия — мои горизонты» (рекомендуемый день - четверг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169" y="337502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Взаимодействие с родителями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329439"/>
            <a:ext cx="515257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проведение двух Всероссийских родительских собраний по </a:t>
            </a:r>
            <a:r>
              <a:rPr lang="ru-RU" dirty="0" smtClean="0">
                <a:solidFill>
                  <a:schemeClr val="tx1"/>
                </a:solidFill>
              </a:rPr>
              <a:t>профориентации</a:t>
            </a:r>
          </a:p>
        </p:txBody>
      </p:sp>
      <p:sp>
        <p:nvSpPr>
          <p:cNvPr id="12" name="Плюс 11"/>
          <p:cNvSpPr/>
          <p:nvPr/>
        </p:nvSpPr>
        <p:spPr>
          <a:xfrm>
            <a:off x="1274245" y="1870407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1274245" y="2975163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908438" y="133034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908438" y="349058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08438" y="2464473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smtClean="0"/>
              <a:t>БАЗОВЫЙ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Занятия «Россия - мои горизонты» нужно проводить </a:t>
            </a:r>
          </a:p>
          <a:p>
            <a:pPr algn="ctr"/>
            <a:r>
              <a:rPr lang="ru-RU" b="1" u="sng" dirty="0"/>
              <a:t>во всех   6-11 классах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9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6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</TotalTime>
  <Words>1251</Words>
  <Application>Microsoft Office PowerPoint</Application>
  <PresentationFormat>Экран (16:9)</PresentationFormat>
  <Paragraphs>155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Профориентационный минимум как инструмент достижения качества образования</vt:lpstr>
      <vt:lpstr>Слайд 2</vt:lpstr>
      <vt:lpstr>Слайд 3</vt:lpstr>
      <vt:lpstr>ЦЕЛИ И ЗАДАЧИ ПРОФМИНИМУМА</vt:lpstr>
      <vt:lpstr>Слайд 5</vt:lpstr>
      <vt:lpstr>Слайд 6</vt:lpstr>
      <vt:lpstr>КЛЮЧЕВЫЕ НАПРАВЛЕНИЯ</vt:lpstr>
      <vt:lpstr>Слайд 8</vt:lpstr>
      <vt:lpstr>Слайд 9</vt:lpstr>
      <vt:lpstr>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Один из ключевых  профориентационных проектов –  федеральный проект «Билет в будущее»</vt:lpstr>
      <vt:lpstr>Раздел «Профминимум» на платформе проекта  «Билет в будущее»: https://bvbinfo.ru 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Ожидаемые результаты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Воронкина Е.С. Елена Станиславовна</dc:creator>
  <cp:lastModifiedBy>Юлия</cp:lastModifiedBy>
  <cp:revision>91</cp:revision>
  <dcterms:created xsi:type="dcterms:W3CDTF">2023-07-20T12:32:03Z</dcterms:created>
  <dcterms:modified xsi:type="dcterms:W3CDTF">2023-11-22T18:09:24Z</dcterms:modified>
</cp:coreProperties>
</file>