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70" r:id="rId3"/>
    <p:sldId id="272" r:id="rId4"/>
    <p:sldId id="273" r:id="rId5"/>
    <p:sldId id="275" r:id="rId6"/>
    <p:sldId id="274" r:id="rId7"/>
    <p:sldId id="276" r:id="rId8"/>
    <p:sldId id="277" r:id="rId9"/>
    <p:sldId id="279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21ED1-00D7-49EA-9BBA-8C8C72ACF7CA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24442-0131-48A1-9746-11895E1CB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84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24442-0131-48A1-9746-11895E1CB7C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4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18620"/>
            <a:ext cx="9143999" cy="51393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1835" y="685948"/>
            <a:ext cx="68243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Segoe Script" pitchFamily="34" charset="0"/>
              </a:rPr>
              <a:t>Всероссийский конкурс</a:t>
            </a:r>
            <a:br>
              <a:rPr lang="ru-RU" sz="2800" b="1" i="1" dirty="0">
                <a:solidFill>
                  <a:schemeClr val="accent2"/>
                </a:solidFill>
                <a:latin typeface="Segoe Script" pitchFamily="34" charset="0"/>
              </a:rPr>
            </a:br>
            <a:r>
              <a:rPr lang="ru-RU" sz="2800" b="1" i="1" dirty="0">
                <a:solidFill>
                  <a:schemeClr val="accent2"/>
                </a:solidFill>
                <a:latin typeface="Segoe Script" pitchFamily="34" charset="0"/>
              </a:rPr>
              <a:t> «Лучшая школьная столовая»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453070"/>
            <a:ext cx="81369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  <a:latin typeface="Segoe Script" pitchFamily="34" charset="0"/>
              </a:rPr>
              <a:t>Приготовление горячего завтрака</a:t>
            </a:r>
            <a:endParaRPr lang="ru-RU" sz="7200" b="1" dirty="0">
              <a:solidFill>
                <a:schemeClr val="bg1"/>
              </a:solidFill>
              <a:latin typeface="Segoe Scrip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84163"/>
            <a:ext cx="7056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«ИМЕНЬКОВСКАЯ СРЕДНЯЯ ОБЩЕОБРАЗОВАТЕЛЬНАЯ ШКОЛА»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МУНИЦИПАЛЬНОГО РАЙОНА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24734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37" y="-12937"/>
            <a:ext cx="9374592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2525" y="654467"/>
            <a:ext cx="8293931" cy="97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Всероссийский конкурс</a:t>
            </a:r>
            <a:b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</a:br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 «Лучшая школьная столовая»</a:t>
            </a:r>
            <a:endParaRPr lang="ru-RU" sz="2800" dirty="0">
              <a:latin typeface="Segoe Script" panose="030B0504020000000003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576" y="8136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«ИМЕНЬКОВСКАЯ СРЕДНЯЯ ОБЩЕОБРАЗОВАТЕЛЬНАЯ ШКОЛА»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МУНИЦИПАЛЬНОГО РАЙОНА РЕСПУБЛИКИ ТАТАРСТАН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01377" y="2263517"/>
            <a:ext cx="26395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Приятного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аппетита !</a:t>
            </a:r>
            <a:endParaRPr lang="ru-RU" sz="2800" dirty="0">
              <a:solidFill>
                <a:srgbClr val="C00000"/>
              </a:solidFill>
              <a:latin typeface="Segoe Script" panose="030B0504020000000003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6" y="1844823"/>
            <a:ext cx="6523076" cy="479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2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7" name="TextBox 6"/>
          <p:cNvSpPr txBox="1"/>
          <p:nvPr/>
        </p:nvSpPr>
        <p:spPr>
          <a:xfrm>
            <a:off x="1051835" y="685948"/>
            <a:ext cx="68243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Segoe Script" pitchFamily="34" charset="0"/>
              </a:rPr>
              <a:t>Всероссийский конкурс</a:t>
            </a:r>
            <a:br>
              <a:rPr lang="ru-RU" sz="2800" b="1" i="1" dirty="0">
                <a:solidFill>
                  <a:schemeClr val="accent2"/>
                </a:solidFill>
                <a:latin typeface="Segoe Script" pitchFamily="34" charset="0"/>
              </a:rPr>
            </a:br>
            <a:r>
              <a:rPr lang="ru-RU" sz="2800" b="1" i="1" dirty="0">
                <a:solidFill>
                  <a:schemeClr val="accent2"/>
                </a:solidFill>
                <a:latin typeface="Segoe Script" pitchFamily="34" charset="0"/>
              </a:rPr>
              <a:t> «Лучшая школьная столовая»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84163"/>
            <a:ext cx="7056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«ИМЕНЬКОВСКАЯ СРЕДНЯЯ ОБЩЕОБРАЗОВАТЕЛЬНАЯ ШКОЛА»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МУНИЦИПАЛЬНОГО РАЙОНА РЕСПУБЛИКИ ТАТАРСТАН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22837"/>
            <a:ext cx="3635895" cy="50351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35896" y="1710344"/>
            <a:ext cx="55081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Segoe Script" panose="030B0504020000000003" pitchFamily="66" charset="0"/>
              </a:rPr>
              <a:t>Меню  школьного завтрака </a:t>
            </a:r>
            <a:endParaRPr lang="ru-RU" sz="3600" b="1" dirty="0">
              <a:solidFill>
                <a:srgbClr val="003300"/>
              </a:solidFill>
              <a:latin typeface="Segoe Script" panose="030B0504020000000003" pitchFamily="66" charset="0"/>
            </a:endParaRPr>
          </a:p>
          <a:p>
            <a:pPr marL="457200" indent="-457200">
              <a:buAutoNum type="arabicPeriod"/>
            </a:pPr>
            <a:r>
              <a:rPr lang="ru-RU" sz="2000" b="1" dirty="0">
                <a:latin typeface="Segoe Script" panose="030B0504020000000003" pitchFamily="66" charset="0"/>
              </a:rPr>
              <a:t>Каша гречневая (рассыпчатая)</a:t>
            </a:r>
          </a:p>
          <a:p>
            <a:pPr marL="457200" indent="-457200">
              <a:buAutoNum type="arabicPeriod"/>
            </a:pPr>
            <a:r>
              <a:rPr lang="ru-RU" sz="2000" b="1" dirty="0">
                <a:latin typeface="Segoe Script" panose="030B0504020000000003" pitchFamily="66" charset="0"/>
              </a:rPr>
              <a:t>Гуляш из птицы (грудки куриные)</a:t>
            </a:r>
          </a:p>
          <a:p>
            <a:pPr marL="457200" indent="-457200">
              <a:buAutoNum type="arabicPeriod"/>
            </a:pPr>
            <a:r>
              <a:rPr lang="ru-RU" sz="2000" b="1" dirty="0">
                <a:latin typeface="Segoe Script" panose="030B0504020000000003" pitchFamily="66" charset="0"/>
              </a:rPr>
              <a:t>Напиток яблочный</a:t>
            </a:r>
          </a:p>
          <a:p>
            <a:pPr marL="457200" indent="-457200">
              <a:buAutoNum type="arabicPeriod"/>
            </a:pPr>
            <a:r>
              <a:rPr lang="ru-RU" sz="2000" b="1" dirty="0">
                <a:latin typeface="Segoe Script" panose="030B0504020000000003" pitchFamily="66" charset="0"/>
              </a:rPr>
              <a:t>Свежие фрукты (яблоки) </a:t>
            </a:r>
          </a:p>
          <a:p>
            <a:pPr marL="457200" indent="-457200">
              <a:buAutoNum type="arabicPeriod"/>
            </a:pPr>
            <a:r>
              <a:rPr lang="ru-RU" sz="2000" b="1" dirty="0">
                <a:latin typeface="Segoe Script" panose="030B0504020000000003" pitchFamily="66" charset="0"/>
              </a:rPr>
              <a:t>Хлеб ( ржаной и пшеничный)</a:t>
            </a:r>
          </a:p>
        </p:txBody>
      </p:sp>
    </p:spTree>
    <p:extLst>
      <p:ext uri="{BB962C8B-B14F-4D97-AF65-F5344CB8AC3E}">
        <p14:creationId xmlns:p14="http://schemas.microsoft.com/office/powerpoint/2010/main" val="21568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710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250875"/>
            <a:ext cx="6680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Segoe Script" panose="030B0504020000000003" pitchFamily="66" charset="0"/>
              </a:rPr>
              <a:t>Приготовление </a:t>
            </a:r>
            <a:r>
              <a:rPr lang="ru-RU" sz="2800" b="1" dirty="0">
                <a:solidFill>
                  <a:srgbClr val="003300"/>
                </a:solidFill>
                <a:latin typeface="Segoe Script" panose="030B0504020000000003" pitchFamily="66" charset="0"/>
              </a:rPr>
              <a:t>гречневой каши</a:t>
            </a:r>
            <a:endParaRPr lang="ru-RU" sz="2800" dirty="0">
              <a:latin typeface="Segoe Script" panose="030B0504020000000003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966" y="1064814"/>
            <a:ext cx="530198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100" i="1" dirty="0" smtClean="0"/>
              <a:t>Выполнить </a:t>
            </a:r>
            <a:r>
              <a:rPr lang="ru-RU" sz="2100" i="1" dirty="0"/>
              <a:t>первичную обработку крупы </a:t>
            </a:r>
            <a:endParaRPr lang="ru-RU" sz="2100" i="1" dirty="0" smtClean="0"/>
          </a:p>
          <a:p>
            <a:pPr marL="342900" indent="-342900">
              <a:buAutoNum type="arabicPeriod"/>
            </a:pPr>
            <a:r>
              <a:rPr lang="ru-RU" sz="2100" i="1" dirty="0" smtClean="0"/>
              <a:t>Приготовленную </a:t>
            </a:r>
            <a:r>
              <a:rPr lang="ru-RU" sz="2100" i="1" dirty="0"/>
              <a:t>гречку засыпать в кипящую жидкость, в которую добавляют соль и</a:t>
            </a:r>
            <a:r>
              <a:rPr lang="en-US" sz="2100" i="1" dirty="0"/>
              <a:t> </a:t>
            </a:r>
            <a:r>
              <a:rPr lang="ru-RU" sz="2100" i="1" dirty="0" smtClean="0"/>
              <a:t>сахар</a:t>
            </a:r>
            <a:r>
              <a:rPr lang="en-US" sz="2100" i="1" dirty="0" smtClean="0"/>
              <a:t> </a:t>
            </a:r>
            <a:r>
              <a:rPr lang="ru-RU" sz="2100" i="1" dirty="0" smtClean="0"/>
              <a:t>по вкусу.</a:t>
            </a:r>
          </a:p>
          <a:p>
            <a:pPr marL="342900" indent="-342900">
              <a:buAutoNum type="arabicPeriod"/>
            </a:pPr>
            <a:r>
              <a:rPr lang="ru-RU" sz="2100" i="1" dirty="0" smtClean="0"/>
              <a:t>Довести </a:t>
            </a:r>
            <a:r>
              <a:rPr lang="ru-RU" sz="2100" i="1" dirty="0"/>
              <a:t>до кипения и затем на слабом огне доварить до готовности. </a:t>
            </a:r>
            <a:endParaRPr lang="ru-RU" sz="2100" i="1" dirty="0" smtClean="0"/>
          </a:p>
          <a:p>
            <a:pPr marL="342900" indent="-342900">
              <a:buAutoNum type="arabicPeriod"/>
            </a:pPr>
            <a:r>
              <a:rPr lang="ru-RU" sz="2100" i="1" dirty="0" smtClean="0"/>
              <a:t>Затем </a:t>
            </a:r>
            <a:r>
              <a:rPr lang="ru-RU" sz="2100" i="1" dirty="0"/>
              <a:t>сваренную кашу полить растопленным маслом. </a:t>
            </a:r>
            <a:endParaRPr lang="ru-RU" sz="2100" b="1" i="1" dirty="0"/>
          </a:p>
          <a:p>
            <a:endParaRPr lang="ru-RU" sz="2100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9182"/>
            <a:ext cx="3345090" cy="25088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908529"/>
            <a:ext cx="3715614" cy="27656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716" y="3943000"/>
            <a:ext cx="5166994" cy="293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37"/>
            <a:ext cx="9176087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669" y="260648"/>
            <a:ext cx="745749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Segoe Script" panose="030B0504020000000003" pitchFamily="66" charset="0"/>
              </a:rPr>
              <a:t>Гуляш из птицы (грудки куриные)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560550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100" i="1" dirty="0" smtClean="0"/>
              <a:t>Грудки </a:t>
            </a:r>
            <a:r>
              <a:rPr lang="ru-RU" sz="2100" i="1" dirty="0"/>
              <a:t>птиц разделывают на части в соответствии с технологией </a:t>
            </a:r>
            <a:r>
              <a:rPr lang="ru-RU" sz="2100" i="1" dirty="0" smtClean="0"/>
              <a:t>приготовления.</a:t>
            </a:r>
          </a:p>
          <a:p>
            <a:pPr marL="342900" indent="-342900">
              <a:buAutoNum type="arabicPeriod"/>
            </a:pPr>
            <a:r>
              <a:rPr lang="ru-RU" sz="2100" i="1" dirty="0"/>
              <a:t>Мясо нарезают кусочками по 20-30 </a:t>
            </a:r>
            <a:r>
              <a:rPr lang="ru-RU" sz="2100" i="1" dirty="0" smtClean="0"/>
              <a:t>грамм</a:t>
            </a:r>
          </a:p>
          <a:p>
            <a:pPr marL="342900" indent="-342900">
              <a:buAutoNum type="arabicPeriod"/>
            </a:pPr>
            <a:r>
              <a:rPr lang="ru-RU" sz="2100" i="1" dirty="0" smtClean="0"/>
              <a:t>Укладывают </a:t>
            </a:r>
            <a:r>
              <a:rPr lang="ru-RU" sz="2100" i="1" dirty="0"/>
              <a:t>на смазанный маслом противень слоем не более 1,5 см</a:t>
            </a:r>
            <a:r>
              <a:rPr lang="ru-RU" sz="2100" i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2100" i="1" dirty="0" smtClean="0"/>
              <a:t>Припускают</a:t>
            </a:r>
            <a:r>
              <a:rPr lang="ru-RU" sz="2100" i="1" dirty="0"/>
              <a:t>, затем заливают водой и тушат до готовности</a:t>
            </a:r>
            <a:r>
              <a:rPr lang="ru-RU" sz="2100" i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2100" i="1" dirty="0" smtClean="0"/>
              <a:t> </a:t>
            </a:r>
            <a:r>
              <a:rPr lang="ru-RU" sz="2100" i="1" dirty="0"/>
              <a:t>Муку пассируют, разводят бульоном</a:t>
            </a:r>
            <a:r>
              <a:rPr lang="ru-RU" sz="2100" i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2100" i="1" dirty="0" smtClean="0"/>
              <a:t> </a:t>
            </a:r>
            <a:r>
              <a:rPr lang="ru-RU" sz="2100" i="1" dirty="0"/>
              <a:t>Добавляют нарезанный лук, </a:t>
            </a:r>
            <a:r>
              <a:rPr lang="ru-RU" sz="2100" i="1" dirty="0" smtClean="0"/>
              <a:t>морковь.</a:t>
            </a:r>
          </a:p>
          <a:p>
            <a:pPr marL="342900" indent="-342900">
              <a:buAutoNum type="arabicPeriod"/>
            </a:pPr>
            <a:r>
              <a:rPr lang="ru-RU" sz="2100" i="1" dirty="0" smtClean="0"/>
              <a:t> </a:t>
            </a:r>
            <a:r>
              <a:rPr lang="ru-RU" sz="2100" i="1" dirty="0"/>
              <a:t>Тушат 10-15 минут.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92" y="4864943"/>
            <a:ext cx="2485282" cy="18639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018" y="726314"/>
            <a:ext cx="3183539" cy="17930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959" y="2620398"/>
            <a:ext cx="3227658" cy="18223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952" y="4677771"/>
            <a:ext cx="3759376" cy="20536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97" y="4823889"/>
            <a:ext cx="2374449" cy="187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9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710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260648"/>
            <a:ext cx="421782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Script" panose="030B0504020000000003" pitchFamily="66" charset="0"/>
              </a:rPr>
              <a:t>Напиток яблочный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836712"/>
            <a:ext cx="46805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100" i="1" dirty="0" smtClean="0"/>
              <a:t>Ставим </a:t>
            </a:r>
            <a:r>
              <a:rPr lang="ru-RU" sz="2100" i="1" dirty="0"/>
              <a:t>на огонь кастрюлю с водой. </a:t>
            </a:r>
            <a:endParaRPr lang="ru-RU" sz="2100" i="1" dirty="0" smtClean="0"/>
          </a:p>
          <a:p>
            <a:pPr marL="342900" indent="-342900">
              <a:buAutoNum type="arabicPeriod"/>
            </a:pPr>
            <a:r>
              <a:rPr lang="ru-RU" sz="2100" i="1" dirty="0" smtClean="0"/>
              <a:t>Пока </a:t>
            </a:r>
            <a:r>
              <a:rPr lang="ru-RU" sz="2100" i="1" dirty="0"/>
              <a:t>она греется, моем яблоки. </a:t>
            </a:r>
            <a:endParaRPr lang="ru-RU" sz="2100" i="1" dirty="0" smtClean="0"/>
          </a:p>
          <a:p>
            <a:pPr marL="342900" indent="-342900">
              <a:buAutoNum type="arabicPeriod"/>
            </a:pPr>
            <a:r>
              <a:rPr lang="ru-RU" sz="2100" i="1" dirty="0" smtClean="0"/>
              <a:t>Разрезаем </a:t>
            </a:r>
            <a:r>
              <a:rPr lang="ru-RU" sz="2100" i="1" dirty="0"/>
              <a:t>каждый </a:t>
            </a:r>
            <a:r>
              <a:rPr lang="ru-RU" sz="2100" i="1" dirty="0" smtClean="0"/>
              <a:t>плод, </a:t>
            </a:r>
            <a:r>
              <a:rPr lang="ru-RU" sz="2100" i="1" dirty="0"/>
              <a:t>удаляем сердцевину и хвостик</a:t>
            </a:r>
            <a:r>
              <a:rPr lang="ru-RU" sz="2100" i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2100" i="1" dirty="0"/>
              <a:t>В кипящую воду кладем яблочные дольки и варим пару минут</a:t>
            </a:r>
            <a:r>
              <a:rPr lang="ru-RU" sz="2100" i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2100" i="1" dirty="0"/>
              <a:t>Затем всыпаем сахарный </a:t>
            </a:r>
            <a:r>
              <a:rPr lang="ru-RU" sz="2100" i="1" dirty="0" smtClean="0"/>
              <a:t>песок</a:t>
            </a:r>
          </a:p>
          <a:p>
            <a:pPr marL="342900" indent="-342900">
              <a:buAutoNum type="arabicPeriod"/>
            </a:pPr>
            <a:r>
              <a:rPr lang="ru-RU" sz="2100" i="1" dirty="0"/>
              <a:t>Перемешиваем до полного растворения крупиц.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815" y="836712"/>
            <a:ext cx="3914209" cy="19140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814" y="2922152"/>
            <a:ext cx="3914209" cy="17418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814" y="4795872"/>
            <a:ext cx="3914209" cy="19604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95297"/>
            <a:ext cx="4805732" cy="237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5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937"/>
            <a:ext cx="9359630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07" y="768695"/>
            <a:ext cx="4411169" cy="33083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95736" y="138242"/>
            <a:ext cx="4245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3300"/>
                </a:solidFill>
                <a:latin typeface="Segoe Script" panose="030B0504020000000003" pitchFamily="66" charset="0"/>
              </a:rPr>
              <a:t>Накрываем завтрак</a:t>
            </a:r>
            <a:endParaRPr lang="ru-RU" sz="2800" dirty="0">
              <a:latin typeface="Segoe Script" panose="030B0504020000000003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" y="3356992"/>
            <a:ext cx="4427984" cy="3320988"/>
          </a:xfrm>
          <a:prstGeom prst="rect">
            <a:avLst/>
          </a:prstGeom>
        </p:spPr>
      </p:pic>
      <p:pic>
        <p:nvPicPr>
          <p:cNvPr id="11" name="Picture 2" descr="https://fikiwiki.com/uploads/posts/2022-02/1644936026_1-fikiwiki-com-p-kartinki-mi-za-zdorovoe-pitanie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8695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57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36"/>
            <a:ext cx="9374592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2525" y="654467"/>
            <a:ext cx="8293931" cy="97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Всероссийский конкурс</a:t>
            </a:r>
            <a:b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</a:br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 «Лучшая школьная столовая»</a:t>
            </a:r>
            <a:endParaRPr lang="ru-RU" sz="2800" dirty="0">
              <a:latin typeface="Segoe Script" panose="030B0504020000000003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576" y="8136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«ИМЕНЬКОВСКАЯ СРЕДНЯЯ ОБЩЕОБРАЗОВАТЕЛЬНАЯ ШКОЛА»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МУНИЦИПАЛЬНОГО РАЙОНА РЕСПУБЛИКИ ТАТАРСТАН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51911"/>
            <a:ext cx="6588224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6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" y="-12937"/>
            <a:ext cx="9374592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2525" y="654467"/>
            <a:ext cx="8293931" cy="97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Всероссийский конкурс</a:t>
            </a:r>
            <a:b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</a:br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 «Лучшая школьная столовая»</a:t>
            </a:r>
            <a:endParaRPr lang="ru-RU" sz="2800" dirty="0">
              <a:latin typeface="Segoe Script" panose="030B0504020000000003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576" y="8136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«ИМЕНЬКОВСКАЯ СРЕДНЯЯ ОБЩЕОБРАЗОВАТЕЛЬНАЯ ШКОЛА»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МУНИЦИПАЛЬНОГО РАЙОНА РЕСПУБЛИКИ ТАТАРСТАН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788300" cy="50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1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op-fon.com/uploads/posts/2023-01/1674646029_top-fon-com-p-fon-prezentatsii-frukti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60"/>
            <a:ext cx="9374592" cy="68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2525" y="654467"/>
            <a:ext cx="8293931" cy="97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Всероссийский конкурс</a:t>
            </a:r>
            <a:b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</a:br>
            <a:r>
              <a:rPr lang="ru-RU" sz="2800" b="1" i="1" dirty="0">
                <a:solidFill>
                  <a:srgbClr val="003300"/>
                </a:solidFill>
                <a:latin typeface="Segoe Script" pitchFamily="34" charset="0"/>
              </a:rPr>
              <a:t> «Лучшая школьная столовая»</a:t>
            </a:r>
            <a:endParaRPr lang="ru-RU" sz="2800" dirty="0">
              <a:latin typeface="Segoe Script" panose="030B0504020000000003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576" y="8136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«ИМЕНЬКОВСКАЯ СРЕДНЯЯ ОБЩЕОБРАЗОВАТЕЛЬНАЯ ШКОЛА»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 МУНИЦИПАЛЬНОГО РАЙОНА РЕСПУБЛИКИ ТАТАРСТАН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67" y="1565793"/>
            <a:ext cx="3171705" cy="23787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118" y="1565792"/>
            <a:ext cx="3171705" cy="23787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67" y="4149080"/>
            <a:ext cx="3171705" cy="23787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842" y="4149080"/>
            <a:ext cx="4259975" cy="24283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21747" y="1871025"/>
            <a:ext cx="2138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Здоровое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питание-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здоровое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будущее !!!</a:t>
            </a:r>
            <a:endParaRPr lang="ru-RU" sz="2400" b="1" dirty="0">
              <a:solidFill>
                <a:srgbClr val="C00000"/>
              </a:solidFill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6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278</Words>
  <Application>Microsoft Office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 «Лучшая школьная столовая»</dc:title>
  <dc:creator>User</dc:creator>
  <cp:lastModifiedBy>гуля хасанова</cp:lastModifiedBy>
  <cp:revision>53</cp:revision>
  <dcterms:created xsi:type="dcterms:W3CDTF">2021-10-17T12:20:59Z</dcterms:created>
  <dcterms:modified xsi:type="dcterms:W3CDTF">2023-04-07T09:17:52Z</dcterms:modified>
</cp:coreProperties>
</file>