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20"/>
  </p:notesMasterIdLst>
  <p:sldIdLst>
    <p:sldId id="271" r:id="rId2"/>
    <p:sldId id="274" r:id="rId3"/>
    <p:sldId id="300" r:id="rId4"/>
    <p:sldId id="295" r:id="rId5"/>
    <p:sldId id="299" r:id="rId6"/>
    <p:sldId id="278" r:id="rId7"/>
    <p:sldId id="290" r:id="rId8"/>
    <p:sldId id="292" r:id="rId9"/>
    <p:sldId id="285" r:id="rId10"/>
    <p:sldId id="283" r:id="rId11"/>
    <p:sldId id="281" r:id="rId12"/>
    <p:sldId id="282" r:id="rId13"/>
    <p:sldId id="280" r:id="rId14"/>
    <p:sldId id="265" r:id="rId15"/>
    <p:sldId id="294" r:id="rId16"/>
    <p:sldId id="296" r:id="rId17"/>
    <p:sldId id="289" r:id="rId18"/>
    <p:sldId id="29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76" autoAdjust="0"/>
    <p:restoredTop sz="93060" autoAdjust="0"/>
  </p:normalViewPr>
  <p:slideViewPr>
    <p:cSldViewPr>
      <p:cViewPr varScale="1">
        <p:scale>
          <a:sx n="68" d="100"/>
          <a:sy n="68" d="100"/>
        </p:scale>
        <p:origin x="-121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30"/>
      <c:rotY val="6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43659011178245194"/>
          <c:y val="7.0665131880883747E-2"/>
          <c:w val="0.56340977690288763"/>
          <c:h val="0.7948021653543305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Лист1!$H$3</c:f>
              <c:strCache>
                <c:ptCount val="1"/>
                <c:pt idx="0">
                  <c:v>Столбец3</c:v>
                </c:pt>
              </c:strCache>
            </c:strRef>
          </c:tx>
          <c:invertIfNegative val="0"/>
          <c:dLbls>
            <c:delete val="1"/>
          </c:dLbls>
          <c:cat>
            <c:numRef>
              <c:f>Лист1!$G$4:$G$6</c:f>
              <c:numCache>
                <c:formatCode>General</c:formatCode>
                <c:ptCount val="3"/>
              </c:numCache>
            </c:numRef>
          </c:cat>
          <c:val>
            <c:numRef>
              <c:f>Лист1!$H$4:$H$6</c:f>
              <c:numCache>
                <c:formatCode>General</c:formatCode>
                <c:ptCount val="3"/>
              </c:numCache>
            </c:numRef>
          </c:val>
        </c:ser>
        <c:ser>
          <c:idx val="3"/>
          <c:order val="1"/>
          <c:tx>
            <c:strRef>
              <c:f>Лист1!$K$3</c:f>
              <c:strCache>
                <c:ptCount val="1"/>
                <c:pt idx="0">
                  <c:v>Столбец5</c:v>
                </c:pt>
              </c:strCache>
            </c:strRef>
          </c:tx>
          <c:invertIfNegative val="0"/>
          <c:dLbls>
            <c:delete val="1"/>
          </c:dLbls>
          <c:cat>
            <c:numRef>
              <c:f>Лист1!$G$4:$G$6</c:f>
              <c:numCache>
                <c:formatCode>General</c:formatCode>
                <c:ptCount val="3"/>
              </c:numCache>
            </c:numRef>
          </c:cat>
          <c:val>
            <c:numRef>
              <c:f>Лист1!$K$4:$K$6</c:f>
              <c:numCache>
                <c:formatCode>General</c:formatCode>
                <c:ptCount val="3"/>
              </c:numCache>
            </c:numRef>
          </c:val>
        </c:ser>
        <c:ser>
          <c:idx val="4"/>
          <c:order val="2"/>
          <c:tx>
            <c:strRef>
              <c:f>Лист1!$L$3</c:f>
              <c:strCache>
                <c:ptCount val="1"/>
                <c:pt idx="0">
                  <c:v>Столбец4</c:v>
                </c:pt>
              </c:strCache>
            </c:strRef>
          </c:tx>
          <c:invertIfNegative val="0"/>
          <c:dLbls>
            <c:delete val="1"/>
          </c:dLbls>
          <c:cat>
            <c:numRef>
              <c:f>Лист1!$G$4:$G$6</c:f>
              <c:numCache>
                <c:formatCode>General</c:formatCode>
                <c:ptCount val="3"/>
              </c:numCache>
            </c:numRef>
          </c:cat>
          <c:val>
            <c:numRef>
              <c:f>Лист1!$L$4:$L$6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63073280"/>
        <c:axId val="63083264"/>
        <c:axId val="0"/>
      </c:bar3DChart>
      <c:catAx>
        <c:axId val="630732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3083264"/>
        <c:crosses val="autoZero"/>
        <c:auto val="1"/>
        <c:lblAlgn val="ctr"/>
        <c:lblOffset val="100"/>
        <c:noMultiLvlLbl val="0"/>
      </c:catAx>
      <c:valAx>
        <c:axId val="63083264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630732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2621760633220294"/>
          <c:y val="0.2060078256028304"/>
          <c:w val="0.51908217055323547"/>
          <c:h val="0.65506495262726405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63090048"/>
        <c:axId val="65823872"/>
        <c:axId val="0"/>
      </c:bar3DChart>
      <c:catAx>
        <c:axId val="63090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5823872"/>
        <c:crosses val="autoZero"/>
        <c:auto val="1"/>
        <c:lblAlgn val="ctr"/>
        <c:lblOffset val="100"/>
        <c:noMultiLvlLbl val="0"/>
      </c:catAx>
      <c:valAx>
        <c:axId val="6582387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30900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7E983-7C3B-41A5-AA25-70A3CB077646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57377-613A-4A5F-8AE7-829311CEB0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085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D760-6417-4F18-AE97-1DB30193DF38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6621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174FA-7A3B-4193-B421-2F7D5A27677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A8C423-A432-4046-AD3B-3959C645C3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174FA-7A3B-4193-B421-2F7D5A27677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8C423-A432-4046-AD3B-3959C645C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174FA-7A3B-4193-B421-2F7D5A27677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8C423-A432-4046-AD3B-3959C645C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174FA-7A3B-4193-B421-2F7D5A27677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8C423-A432-4046-AD3B-3959C645C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174FA-7A3B-4193-B421-2F7D5A27677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8C423-A432-4046-AD3B-3959C645C3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174FA-7A3B-4193-B421-2F7D5A27677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8C423-A432-4046-AD3B-3959C645C3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174FA-7A3B-4193-B421-2F7D5A27677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8C423-A432-4046-AD3B-3959C645C3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174FA-7A3B-4193-B421-2F7D5A27677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8C423-A432-4046-AD3B-3959C645C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174FA-7A3B-4193-B421-2F7D5A27677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8C423-A432-4046-AD3B-3959C645C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174FA-7A3B-4193-B421-2F7D5A27677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8C423-A432-4046-AD3B-3959C645C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174FA-7A3B-4193-B421-2F7D5A27677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8C423-A432-4046-AD3B-3959C645C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8174FA-7A3B-4193-B421-2F7D5A27677A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DA8C423-A432-4046-AD3B-3959C645C3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mailto:dergavinosch@mail.r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85952" y="232784"/>
            <a:ext cx="685804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 «Державинская основная общеобразовательная школа»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Лаишевского муниципального  района Республики Татарстан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6" y="142852"/>
            <a:ext cx="1705880" cy="20882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504" y="2132856"/>
            <a:ext cx="331236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Контакты: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Адрес: 422620,  РТ, Лаишевский район, 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Державино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Заббарова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дом 39 а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Тел. 843783 45 55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E-mail: </a:t>
            </a:r>
            <a:r>
              <a:rPr lang="en-US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dergavinosch@yandex.ru</a:t>
            </a:r>
            <a:endParaRPr lang="en-US" b="1" dirty="0" smtClean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Сайт: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en-US" b="1" u="sng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://edu.tatar.ru/laishevo/derzhavino/sch</a:t>
            </a:r>
            <a:endParaRPr lang="ru-RU" b="1" u="sng" dirty="0" smtClean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071670" y="76778"/>
            <a:ext cx="6858048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772816"/>
            <a:ext cx="5262628" cy="3528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941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Дистанционная работа учителей</a:t>
            </a:r>
            <a:endParaRPr lang="ru-RU" dirty="0"/>
          </a:p>
        </p:txBody>
      </p:sp>
      <p:pic>
        <p:nvPicPr>
          <p:cNvPr id="1026" name="Picture 2" descr="F:\IMG-20200413-WA028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00200"/>
            <a:ext cx="4214842" cy="4757758"/>
          </a:xfrm>
          <a:prstGeom prst="rect">
            <a:avLst/>
          </a:prstGeom>
          <a:noFill/>
        </p:spPr>
      </p:pic>
      <p:pic>
        <p:nvPicPr>
          <p:cNvPr id="1027" name="Picture 3" descr="F:\IMG-20200413-WA01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714488"/>
            <a:ext cx="3786182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Учебный процесс</a:t>
            </a:r>
            <a:endParaRPr lang="ru-RU" dirty="0"/>
          </a:p>
        </p:txBody>
      </p:sp>
      <p:pic>
        <p:nvPicPr>
          <p:cNvPr id="1026" name="Picture 2" descr="E:\IMG-20200413-WA02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628800"/>
            <a:ext cx="353941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132856"/>
            <a:ext cx="4536504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708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Уроки математики </a:t>
            </a:r>
            <a:endParaRPr lang="ru-RU" dirty="0"/>
          </a:p>
        </p:txBody>
      </p:sp>
      <p:pic>
        <p:nvPicPr>
          <p:cNvPr id="2051" name="Picture 3" descr="E:\IMG-20200413-WA022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40" y="1700808"/>
            <a:ext cx="3898528" cy="471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:\IMG-20200413-WA02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43050"/>
            <a:ext cx="4032448" cy="485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77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Воспитательная работа ДО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20446" y="3429000"/>
            <a:ext cx="4023554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3960440" cy="3612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30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Обратная связь</a:t>
            </a:r>
            <a:endParaRPr lang="ru-RU" dirty="0"/>
          </a:p>
        </p:txBody>
      </p:sp>
      <p:pic>
        <p:nvPicPr>
          <p:cNvPr id="5" name="Picture 2" descr="https://yt3.ggpht.com/a/AATXAJwTV9LOKr8lCiT1hQ6mzGZrEgwGq290yyAYQA=s900-c-k-c0xffffffff-no-rj-mo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57" y="4221088"/>
            <a:ext cx="2262411" cy="226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s://www.computerra.ru/wp-content/uploads/2020/03/Zoom-Pro-Annually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5" y="1541552"/>
            <a:ext cx="2326588" cy="181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ds02.infourok.ru/uploads/ex/0eb2/00081179-73a77f98/img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220" y="1772816"/>
            <a:ext cx="3267187" cy="245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0.wp.com/childer.ru/uploads/image187b72f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541552"/>
            <a:ext cx="2931460" cy="224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ds04.infourok.ru/uploads/ex/125b/000296e2-c9f9152d/img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909" y="4365104"/>
            <a:ext cx="2664295" cy="199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7" y="4438980"/>
            <a:ext cx="2987824" cy="2014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693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Электронная почта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7428450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104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031714"/>
          <a:ext cx="7543824" cy="3662934"/>
        </p:xfrm>
        <a:graphic>
          <a:graphicData uri="http://schemas.openxmlformats.org/drawingml/2006/table">
            <a:tbl>
              <a:tblPr/>
              <a:tblGrid>
                <a:gridCol w="489480"/>
                <a:gridCol w="437930"/>
                <a:gridCol w="1009075"/>
                <a:gridCol w="865141"/>
                <a:gridCol w="1527488"/>
                <a:gridCol w="1004644"/>
                <a:gridCol w="641583"/>
                <a:gridCol w="950379"/>
                <a:gridCol w="618104"/>
              </a:tblGrid>
              <a:tr h="11464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Дата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11.04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Платформа, электронная почта, ватсап</a:t>
                      </a:r>
                      <a:r>
                        <a:rPr lang="tt-RU" sz="1100" b="1">
                          <a:latin typeface="Times New Roman"/>
                          <a:ea typeface="Calibri"/>
                          <a:cs typeface="Times New Roman"/>
                        </a:rPr>
                        <a:t>, выполнение заданий из учебника 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Кол-во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уч-ся по списку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Посетили трансляцию, кол-во (если онлайн)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Отсутствовали на трансляции (Ф.И.)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Причина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Гарифуллина И.Р.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Zoom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tt-RU" sz="1100">
                          <a:latin typeface="Times New Roman"/>
                          <a:ea typeface="Calibri"/>
                          <a:cs typeface="Times New Roman"/>
                        </a:rPr>
                        <a:t>элек.почта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1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1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1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t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t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Гарифуллина И.Р.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ватцап, эл.почта, ссылки на видеоуроки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Гарифуллина И.Р.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Русский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Эл.почта, ватцап, задания учителя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Гарифуллина И.Р.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Русский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Zoom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, ватцап, задания учителя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Гарифуллина И.Р.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Русский ра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Zoom</a:t>
                      </a: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, ватцап </a:t>
                      </a:r>
                      <a:r>
                        <a:rPr lang="tt-RU" sz="1100">
                          <a:latin typeface="Times New Roman"/>
                          <a:ea typeface="Calibri"/>
                          <a:cs typeface="Times New Roman"/>
                        </a:rPr>
                        <a:t>, элек.почта,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Гарифуллина И.Р.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РЕШ, ватцап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35" marR="60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Контроль дистанционного обучения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Русский язык и литература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3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Плюсы и минусы ДО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Плюсы дистанционного обучения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72" y="1484784"/>
            <a:ext cx="4950692" cy="268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mages.myshared.ru/26/1290889/slide_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167108"/>
            <a:ext cx="5112568" cy="2430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69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  Спасибо за внимание!</a:t>
            </a:r>
            <a:endParaRPr lang="ru-RU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76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ds05.infourok.ru/uploads/ex/0b5f/0000597e-fe84833b/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5185"/>
            <a:ext cx="94675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51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Нормативно – правовая база дистанционного образования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-      </a:t>
            </a:r>
            <a:r>
              <a:rPr lang="ru-RU" sz="2000" b="1" dirty="0" smtClean="0">
                <a:solidFill>
                  <a:srgbClr val="002060"/>
                </a:solidFill>
              </a:rPr>
              <a:t>Приказ Министерства просвещения РФ от 23 августа 2017 г.                  N 816 «Об утверждении порядка применения организациями, осуществляющими образовательную деятельность электронного обучения, дистанционных образовательных технологий  при реализации образовательных программ» </a:t>
            </a:r>
          </a:p>
          <a:p>
            <a:pPr>
              <a:buNone/>
            </a:pPr>
            <a:r>
              <a:rPr lang="ru-RU" sz="2000" b="1" dirty="0" smtClean="0"/>
              <a:t> 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-   Письмо </a:t>
            </a:r>
            <a:r>
              <a:rPr lang="ru-RU" sz="2000" b="1" dirty="0" err="1" smtClean="0">
                <a:solidFill>
                  <a:srgbClr val="C00000"/>
                </a:solidFill>
              </a:rPr>
              <a:t>МОиНРТ</a:t>
            </a:r>
            <a:r>
              <a:rPr lang="ru-RU" sz="2000" b="1" dirty="0" smtClean="0">
                <a:solidFill>
                  <a:srgbClr val="C00000"/>
                </a:solidFill>
              </a:rPr>
              <a:t> «Об организации обучения в </a:t>
            </a:r>
            <a:r>
              <a:rPr lang="en-US" sz="2000" b="1" dirty="0" smtClean="0">
                <a:solidFill>
                  <a:srgbClr val="C00000"/>
                </a:solidFill>
              </a:rPr>
              <a:t>IV</a:t>
            </a:r>
            <a:r>
              <a:rPr lang="ru-RU" sz="2000" b="1" dirty="0" smtClean="0">
                <a:solidFill>
                  <a:srgbClr val="C00000"/>
                </a:solidFill>
              </a:rPr>
              <a:t> четверти»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-     Приказ МКУ «УО </a:t>
            </a:r>
            <a:r>
              <a:rPr lang="ru-RU" sz="2000" b="1" dirty="0" err="1" smtClean="0">
                <a:solidFill>
                  <a:srgbClr val="002060"/>
                </a:solidFill>
              </a:rPr>
              <a:t>Лаишевского</a:t>
            </a:r>
            <a:r>
              <a:rPr lang="ru-RU" sz="2000" b="1" dirty="0" smtClean="0">
                <a:solidFill>
                  <a:srgbClr val="002060"/>
                </a:solidFill>
              </a:rPr>
              <a:t> муниципального района РТ»            № 160 от 03.04.2020 «Об организации обучения в </a:t>
            </a:r>
            <a:r>
              <a:rPr lang="en-US" sz="2000" b="1" dirty="0" smtClean="0">
                <a:solidFill>
                  <a:srgbClr val="002060"/>
                </a:solidFill>
              </a:rPr>
              <a:t>IV</a:t>
            </a:r>
            <a:r>
              <a:rPr lang="ru-RU" sz="2000" b="1" dirty="0" smtClean="0">
                <a:solidFill>
                  <a:srgbClr val="002060"/>
                </a:solidFill>
              </a:rPr>
              <a:t> четверти»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-      Приказ </a:t>
            </a:r>
            <a:r>
              <a:rPr lang="ru-RU" sz="2000" b="1" smtClean="0">
                <a:solidFill>
                  <a:srgbClr val="C00000"/>
                </a:solidFill>
              </a:rPr>
              <a:t>по </a:t>
            </a:r>
            <a:r>
              <a:rPr lang="ru-RU" sz="2000" b="1" smtClean="0">
                <a:solidFill>
                  <a:srgbClr val="C00000"/>
                </a:solidFill>
              </a:rPr>
              <a:t>школе  </a:t>
            </a:r>
            <a:r>
              <a:rPr lang="ru-RU" sz="2000" b="1" dirty="0" smtClean="0">
                <a:solidFill>
                  <a:srgbClr val="C00000"/>
                </a:solidFill>
              </a:rPr>
              <a:t>«Об организации обучения в </a:t>
            </a:r>
            <a:r>
              <a:rPr lang="en-US" sz="2000" b="1" dirty="0" smtClean="0">
                <a:solidFill>
                  <a:srgbClr val="C00000"/>
                </a:solidFill>
              </a:rPr>
              <a:t>IV </a:t>
            </a:r>
            <a:r>
              <a:rPr lang="ru-RU" sz="2000" b="1" dirty="0" smtClean="0">
                <a:solidFill>
                  <a:srgbClr val="C00000"/>
                </a:solidFill>
              </a:rPr>
              <a:t>четверти»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-      Положение о электронном обучении, дистанционных образовательных технологий                                                                                                        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-      </a:t>
            </a:r>
            <a:r>
              <a:rPr lang="ru-RU" sz="2000" b="1" dirty="0" smtClean="0">
                <a:solidFill>
                  <a:srgbClr val="C00000"/>
                </a:solidFill>
              </a:rPr>
              <a:t>Заявления от родителей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-      </a:t>
            </a:r>
            <a:r>
              <a:rPr lang="ru-RU" sz="2000" b="1" dirty="0" err="1" smtClean="0">
                <a:solidFill>
                  <a:srgbClr val="002060"/>
                </a:solidFill>
              </a:rPr>
              <a:t>Допсоглашения</a:t>
            </a:r>
            <a:r>
              <a:rPr lang="ru-RU" sz="2000" b="1" dirty="0" smtClean="0">
                <a:solidFill>
                  <a:srgbClr val="002060"/>
                </a:solidFill>
              </a:rPr>
              <a:t> с работниками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815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088232"/>
          </a:xfrm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«Безопасное использование сайтов в сети «Интернет» в образовательном процессе в целях обучения и воспитания обучающихся </a:t>
            </a:r>
            <a:endParaRPr lang="ru-RU" sz="28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420888"/>
            <a:ext cx="3903536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694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951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4018497321"/>
              </p:ext>
            </p:extLst>
          </p:nvPr>
        </p:nvGraphicFramePr>
        <p:xfrm flipH="1">
          <a:off x="5481815" y="2005817"/>
          <a:ext cx="458337" cy="55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87624" y="548680"/>
            <a:ext cx="684076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Дистанционное обучение в период карантина</a:t>
            </a:r>
          </a:p>
          <a:p>
            <a:pPr lvl="0" algn="ctr"/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610221777"/>
              </p:ext>
            </p:extLst>
          </p:nvPr>
        </p:nvGraphicFramePr>
        <p:xfrm>
          <a:off x="2183910" y="5517232"/>
          <a:ext cx="2604114" cy="504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39552" y="1412776"/>
            <a:ext cx="86044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3200" b="1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32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учителей-13(2 </a:t>
            </a:r>
            <a:r>
              <a:rPr lang="ru-RU" sz="3200" b="1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</a:t>
            </a:r>
            <a:r>
              <a:rPr lang="ru-RU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/>
            <a:r>
              <a:rPr lang="ru-RU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уч-ся школе-41</a:t>
            </a:r>
          </a:p>
        </p:txBody>
      </p:sp>
      <p:pic>
        <p:nvPicPr>
          <p:cNvPr id="6" name="Picture 2" descr="https://ds04.infourok.ru/uploads/ex/0500/0017abaf-3a0cb65d/img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717032"/>
            <a:ext cx="727280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04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sch-109.rprim.gov.spb.ru/img/DO/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136526"/>
            <a:ext cx="8900988" cy="670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58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ds02.infourok.ru/uploads/ex/0696/000843f5-633fe8f7/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13652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64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 anchor="t"/>
          <a:lstStyle/>
          <a:p>
            <a:r>
              <a:rPr lang="ru-RU" dirty="0" smtClean="0"/>
              <a:t>Расписание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1595587"/>
              </p:ext>
            </p:extLst>
          </p:nvPr>
        </p:nvGraphicFramePr>
        <p:xfrm>
          <a:off x="1" y="980728"/>
          <a:ext cx="4860030" cy="51511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72662"/>
                <a:gridCol w="272662"/>
                <a:gridCol w="296604"/>
                <a:gridCol w="526496"/>
                <a:gridCol w="526496"/>
                <a:gridCol w="494185"/>
                <a:gridCol w="494185"/>
                <a:gridCol w="494185"/>
                <a:gridCol w="494185"/>
                <a:gridCol w="494185"/>
                <a:gridCol w="494185"/>
              </a:tblGrid>
              <a:tr h="1207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№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1 кл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Форма проведения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2 кл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Форма проведения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3 кл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Форма проведения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4 кл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Форма проведения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</a:tr>
              <a:tr h="301863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П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О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Н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Е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Д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Е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Л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Ь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8.30-9.00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1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 dirty="0">
                          <a:effectLst/>
                        </a:rPr>
                        <a:t>Физкультура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учебников,ссылки на видео уроки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 dirty="0">
                          <a:effectLst/>
                        </a:rPr>
                        <a:t>Русский язык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Чтение род(т)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Чтение род(т)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</a:tr>
              <a:tr h="1811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9.10-9.40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  <a:highlight>
                            <a:srgbClr val="FFFF00"/>
                          </a:highlight>
                        </a:rPr>
                        <a:t>Русский язык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ЭО,РЭШ,</a:t>
                      </a:r>
                      <a:r>
                        <a:rPr lang="en-US" sz="500">
                          <a:effectLst/>
                        </a:rPr>
                        <a:t>Zoom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Чтение род(т)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  <a:highlight>
                            <a:srgbClr val="FFFF00"/>
                          </a:highlight>
                        </a:rPr>
                        <a:t>Математика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ЭО,РЭШ,</a:t>
                      </a:r>
                      <a:r>
                        <a:rPr lang="en-US" sz="500">
                          <a:effectLst/>
                        </a:rPr>
                        <a:t>Zoom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  <a:highlight>
                            <a:srgbClr val="FFFF00"/>
                          </a:highlight>
                        </a:rPr>
                        <a:t>Математика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ЭО,РЭШ,</a:t>
                      </a:r>
                      <a:r>
                        <a:rPr lang="en-US" sz="500">
                          <a:effectLst/>
                        </a:rPr>
                        <a:t>Zoom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</a:tr>
              <a:tr h="3018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9.50-10.20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  <a:highlight>
                            <a:srgbClr val="FFFF00"/>
                          </a:highlight>
                        </a:rPr>
                        <a:t>Математика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 dirty="0">
                          <a:effectLst/>
                        </a:rPr>
                        <a:t>ЭО,РЭШ,</a:t>
                      </a:r>
                      <a:r>
                        <a:rPr lang="en-US" sz="500" dirty="0">
                          <a:effectLst/>
                        </a:rPr>
                        <a:t>Zoom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 dirty="0">
                          <a:effectLst/>
                        </a:rPr>
                        <a:t>Физкультура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Русский язык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учебников, , ссылки на видео уроки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 dirty="0">
                          <a:effectLst/>
                        </a:rPr>
                        <a:t>Русский язык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учебников, , ссылки на видео уроки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</a:tr>
              <a:tr h="1811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10.30-11.00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4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Чтение род(тат)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 kern="0">
                          <a:effectLst/>
                        </a:rPr>
                        <a:t>ДО,выполнение заданий из учебников</a:t>
                      </a:r>
                      <a:endParaRPr lang="ru-RU" sz="500" b="1" kern="0">
                        <a:effectLst/>
                        <a:latin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 kern="0">
                          <a:effectLst/>
                          <a:highlight>
                            <a:srgbClr val="FFFF00"/>
                          </a:highlight>
                        </a:rPr>
                        <a:t>Род(тат). яз</a:t>
                      </a:r>
                      <a:endParaRPr lang="ru-RU" sz="500" b="1" kern="0">
                        <a:effectLst/>
                        <a:latin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ЭО,</a:t>
                      </a:r>
                      <a:r>
                        <a:rPr lang="en-US" sz="500">
                          <a:effectLst/>
                        </a:rPr>
                        <a:t>Zoom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Физкультур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 dirty="0">
                          <a:effectLst/>
                        </a:rPr>
                        <a:t>ИЗО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</a:tr>
              <a:tr h="181118">
                <a:tc row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В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Т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О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Р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Н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И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К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8.30-9.00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Род(тат). яз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  <a:highlight>
                            <a:srgbClr val="FFFF00"/>
                          </a:highlight>
                        </a:rPr>
                        <a:t>Русский язык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ЭО,РЭШ,</a:t>
                      </a:r>
                      <a:r>
                        <a:rPr lang="en-US" sz="500">
                          <a:effectLst/>
                        </a:rPr>
                        <a:t>Zoom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highlight>
                            <a:srgbClr val="FFFF00"/>
                          </a:highlight>
                        </a:rPr>
                        <a:t>Род(тат). яз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highlight>
                            <a:srgbClr val="FFFF00"/>
                          </a:highlight>
                        </a:rPr>
                        <a:t>Род(тат). яз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</a:tr>
              <a:tr h="3018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9.10-9.40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  <a:highlight>
                            <a:srgbClr val="FFFF00"/>
                          </a:highlight>
                        </a:rPr>
                        <a:t>Математика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ЭО,РЭШ,</a:t>
                      </a:r>
                      <a:r>
                        <a:rPr lang="en-US" sz="500">
                          <a:effectLst/>
                        </a:rPr>
                        <a:t>Zoom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Математика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учебников, , ссылки на видео уроки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Математика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Математика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</a:tr>
              <a:tr h="3018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9.50-10.20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Чтение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  <a:highlight>
                            <a:srgbClr val="FFFF00"/>
                          </a:highlight>
                        </a:rPr>
                        <a:t>Окружающ.м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ЭО,РЭШ,</a:t>
                      </a:r>
                      <a:r>
                        <a:rPr lang="en-US" sz="500">
                          <a:effectLst/>
                        </a:rPr>
                        <a:t>Zoom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Русский язык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учебников, , ссылки на видео уроки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Чтение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</a:tr>
              <a:tr h="1811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10.30-11.00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4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Технология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Чтение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  <a:highlight>
                            <a:srgbClr val="FFFF00"/>
                          </a:highlight>
                        </a:rPr>
                        <a:t>Окружающ.м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ЭО,РЭШ,</a:t>
                      </a:r>
                      <a:r>
                        <a:rPr lang="en-US" sz="500">
                          <a:effectLst/>
                        </a:rPr>
                        <a:t>Zoom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  <a:highlight>
                            <a:srgbClr val="FFFF00"/>
                          </a:highlight>
                        </a:rPr>
                        <a:t>Окружающ.м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ЭО,РЭШ,</a:t>
                      </a:r>
                      <a:r>
                        <a:rPr lang="en-US" sz="500">
                          <a:effectLst/>
                        </a:rPr>
                        <a:t>Zoom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</a:tr>
              <a:tr h="1811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11.10-11.40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Технология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</a:tr>
              <a:tr h="181118">
                <a:tc row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С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Р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Е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Д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А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8.30-9.00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  <a:highlight>
                            <a:srgbClr val="FFFF00"/>
                          </a:highlight>
                        </a:rPr>
                        <a:t>Русский язык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ЭО,РЭШ,</a:t>
                      </a:r>
                      <a:r>
                        <a:rPr lang="en-US" sz="500">
                          <a:effectLst/>
                        </a:rPr>
                        <a:t>Zoom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 dirty="0">
                          <a:effectLst/>
                        </a:rPr>
                        <a:t>Русский язык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Род(тат). яз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 dirty="0">
                          <a:effectLst/>
                        </a:rPr>
                        <a:t>ДО,выполнение заданий из учебников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Физкультура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</a:tr>
              <a:tr h="3018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9.10-9.40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Математика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 dirty="0">
                          <a:effectLst/>
                        </a:rPr>
                        <a:t>ДО,выполнение заданий из учебников, ссылки на видео уроки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Физкультура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  <a:highlight>
                            <a:srgbClr val="FFFF00"/>
                          </a:highlight>
                        </a:rPr>
                        <a:t>Окружающ.м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ЭО,РЭШ,</a:t>
                      </a:r>
                      <a:r>
                        <a:rPr lang="en-US" sz="500">
                          <a:effectLst/>
                        </a:rPr>
                        <a:t>Zoom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  <a:highlight>
                            <a:srgbClr val="FFFF00"/>
                          </a:highlight>
                        </a:rPr>
                        <a:t>Русский язык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ЭО,РЭШ,</a:t>
                      </a:r>
                      <a:r>
                        <a:rPr lang="en-US" sz="500">
                          <a:effectLst/>
                        </a:rPr>
                        <a:t>Zoom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</a:tr>
              <a:tr h="3018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9.50-10.20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Физкультура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учебников, ссылки на видео уроки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  <a:highlight>
                            <a:srgbClr val="FFFF00"/>
                          </a:highlight>
                        </a:rPr>
                        <a:t>Математика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ЭО,РЭШ,</a:t>
                      </a:r>
                      <a:r>
                        <a:rPr lang="en-US" sz="500">
                          <a:effectLst/>
                        </a:rPr>
                        <a:t>Zoom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Род(тат). яз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 dirty="0">
                          <a:effectLst/>
                        </a:rPr>
                        <a:t>ДО,выполнение заданий из учебников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  <a:highlight>
                            <a:srgbClr val="FFFF00"/>
                          </a:highlight>
                        </a:rPr>
                        <a:t>Математика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ЭО,РЭШ,</a:t>
                      </a:r>
                      <a:r>
                        <a:rPr lang="en-US" sz="500">
                          <a:effectLst/>
                        </a:rPr>
                        <a:t>Zoom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</a:tr>
              <a:tr h="3018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10.30-11.00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4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  <a:highlight>
                            <a:srgbClr val="FFFF00"/>
                          </a:highlight>
                        </a:rPr>
                        <a:t>Окружающ.мир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ЭО,РЭШ,</a:t>
                      </a:r>
                      <a:r>
                        <a:rPr lang="en-US" sz="500">
                          <a:effectLst/>
                        </a:rPr>
                        <a:t>Zoom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Род(тат). яз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ЭО,</a:t>
                      </a:r>
                      <a:r>
                        <a:rPr lang="en-US" sz="500">
                          <a:effectLst/>
                        </a:rPr>
                        <a:t>Zoom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Физкультура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ОРКСЭ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учебников, , ссылки на видео уроки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</a:tr>
              <a:tr h="3018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11.10-11.40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ИЗО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  <a:highlight>
                            <a:srgbClr val="FFFF00"/>
                          </a:highlight>
                        </a:rPr>
                        <a:t>Чтение род(т)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ЭО,</a:t>
                      </a:r>
                      <a:r>
                        <a:rPr lang="en-US" sz="500">
                          <a:effectLst/>
                        </a:rPr>
                        <a:t>Zoom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ИЗО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учебников, , ссылки на видео уроки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Род(тат). яз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</a:tr>
              <a:tr h="338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Ч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Е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Т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В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Е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Р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400">
                          <a:effectLst/>
                        </a:rPr>
                        <a:t>Г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8.30-9.00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highlight>
                            <a:srgbClr val="FFFF00"/>
                          </a:highlight>
                        </a:rPr>
                        <a:t>Род(тат). яз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ЭО,РЭШ,</a:t>
                      </a:r>
                      <a:r>
                        <a:rPr lang="en-US" sz="500">
                          <a:effectLst/>
                        </a:rPr>
                        <a:t>Zoom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Род(тат). </a:t>
                      </a:r>
                      <a:r>
                        <a:rPr lang="ru-RU" sz="500" dirty="0" err="1">
                          <a:effectLst/>
                        </a:rPr>
                        <a:t>яз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 dirty="0">
                          <a:effectLst/>
                        </a:rPr>
                        <a:t>ДО,выполнение заданий из учебников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 dirty="0">
                          <a:effectLst/>
                        </a:rPr>
                        <a:t>Англ.язык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ДО,выполнение заданий из учебников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>
                          <a:effectLst/>
                        </a:rPr>
                        <a:t>Русский язык</a:t>
                      </a:r>
                      <a:endParaRPr lang="ru-RU" sz="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500" dirty="0">
                          <a:effectLst/>
                        </a:rPr>
                        <a:t>ДО,выполнение заданий из учебников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528" marR="31528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187575" y="1492235"/>
            <a:ext cx="219932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6235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6235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6235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6235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6235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6235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6235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6235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6235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35700" algn="l"/>
              </a:tabLst>
            </a:pPr>
            <a:r>
              <a:rPr kumimoji="0" lang="tt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tt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336" y="908720"/>
            <a:ext cx="4282664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949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403</TotalTime>
  <Words>714</Words>
  <Application>Microsoft Office PowerPoint</Application>
  <PresentationFormat>Экран (4:3)</PresentationFormat>
  <Paragraphs>275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Исполнительная</vt:lpstr>
      <vt:lpstr>Презентация PowerPoint</vt:lpstr>
      <vt:lpstr>Презентация PowerPoint</vt:lpstr>
      <vt:lpstr>Нормативно – правовая база дистанционного образования</vt:lpstr>
      <vt:lpstr> «Безопасное использование сайтов в сети «Интернет» в образовательном процессе в целях обучения и воспитания обучающихся </vt:lpstr>
      <vt:lpstr>Презентация PowerPoint</vt:lpstr>
      <vt:lpstr>Презентация PowerPoint</vt:lpstr>
      <vt:lpstr>Презентация PowerPoint</vt:lpstr>
      <vt:lpstr>Презентация PowerPoint</vt:lpstr>
      <vt:lpstr>Расписание</vt:lpstr>
      <vt:lpstr>Дистанционная работа учителей</vt:lpstr>
      <vt:lpstr>Учебный процесс</vt:lpstr>
      <vt:lpstr>Уроки математики </vt:lpstr>
      <vt:lpstr>Воспитательная работа ДО</vt:lpstr>
      <vt:lpstr>Обратная связь</vt:lpstr>
      <vt:lpstr>Электронная почта</vt:lpstr>
      <vt:lpstr>Презентация PowerPoint</vt:lpstr>
      <vt:lpstr>Плюсы и минусы ДО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34</cp:revision>
  <dcterms:created xsi:type="dcterms:W3CDTF">2020-04-12T17:48:14Z</dcterms:created>
  <dcterms:modified xsi:type="dcterms:W3CDTF">2020-04-27T14:28:03Z</dcterms:modified>
</cp:coreProperties>
</file>