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9" r:id="rId1"/>
  </p:sldMasterIdLst>
  <p:notesMasterIdLst>
    <p:notesMasterId r:id="rId11"/>
  </p:notesMasterIdLst>
  <p:sldIdLst>
    <p:sldId id="257" r:id="rId2"/>
    <p:sldId id="307" r:id="rId3"/>
    <p:sldId id="318" r:id="rId4"/>
    <p:sldId id="320" r:id="rId5"/>
    <p:sldId id="314" r:id="rId6"/>
    <p:sldId id="315" r:id="rId7"/>
    <p:sldId id="317" r:id="rId8"/>
    <p:sldId id="322" r:id="rId9"/>
    <p:sldId id="323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050"/>
    <a:srgbClr val="FF6600"/>
    <a:srgbClr val="990099"/>
    <a:srgbClr val="FF99CC"/>
    <a:srgbClr val="FF66CC"/>
    <a:srgbClr val="FF6699"/>
    <a:srgbClr val="000000"/>
    <a:srgbClr val="FF9999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7133" autoAdjust="0"/>
  </p:normalViewPr>
  <p:slideViewPr>
    <p:cSldViewPr>
      <p:cViewPr>
        <p:scale>
          <a:sx n="77" d="100"/>
          <a:sy n="77" d="100"/>
        </p:scale>
        <p:origin x="-1170" y="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278040-E06E-40B9-810B-66C63292942D}" type="datetimeFigureOut">
              <a:rPr lang="ru-RU" smtClean="0"/>
              <a:pPr/>
              <a:t>08.01.2013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E82D79-DA11-4D51-B6A3-95732930C3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19619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7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3E297AC-2607-4692-8EC9-3BEB6FB336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8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EAC501-A980-49D3-92DB-3E8B5E00CE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8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2F7A7E-82E8-430F-BFD7-7246E56689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800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>
  <p:cSld name="Заголовок и два объекта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57200" y="3924300"/>
            <a:ext cx="82296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2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983F6B-5868-49A5-AA8B-70BF1B6B7E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8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E6B2BC-78A8-442A-B377-133C975348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8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7AFBF45-7DA6-447F-BDE7-4D849D3B67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8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ECBD2C-0FD1-449B-8258-2913330624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8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lvl1pPr>
              <a:defRPr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502144-2E60-4164-B049-D53B08322A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8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F65A88-1C34-4C52-8422-CD4E22445A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8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750FA73-6F52-49A0-A20C-75A2BA6B1D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8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F66191-C387-4C52-9988-3F2FB41351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8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6" name="Прямоугольник с одним скругленным углом 5"/>
          <p:cNvSpPr/>
          <p:nvPr/>
        </p:nvSpPr>
        <p:spPr>
          <a:xfrm>
            <a:off x="6400800" y="433388"/>
            <a:ext cx="2324100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F9EB029-A621-42CA-A6D2-6BAFE060BC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8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3238" y="4986338"/>
            <a:ext cx="8183562" cy="1050925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055" name="Текст 3"/>
          <p:cNvSpPr>
            <a:spLocks noGrp="1"/>
          </p:cNvSpPr>
          <p:nvPr>
            <p:ph type="body" idx="1"/>
          </p:nvPr>
        </p:nvSpPr>
        <p:spPr bwMode="auto">
          <a:xfrm>
            <a:off x="503238" y="530225"/>
            <a:ext cx="8183562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2880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663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smtClean="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fld id="{9EEBF53E-EDD3-4D9F-A895-FA7D195200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22" r:id="rId1"/>
    <p:sldLayoutId id="2147484115" r:id="rId2"/>
    <p:sldLayoutId id="2147484123" r:id="rId3"/>
    <p:sldLayoutId id="2147484116" r:id="rId4"/>
    <p:sldLayoutId id="2147484117" r:id="rId5"/>
    <p:sldLayoutId id="2147484118" r:id="rId6"/>
    <p:sldLayoutId id="2147484124" r:id="rId7"/>
    <p:sldLayoutId id="2147484119" r:id="rId8"/>
    <p:sldLayoutId id="2147484125" r:id="rId9"/>
    <p:sldLayoutId id="2147484120" r:id="rId10"/>
    <p:sldLayoutId id="2147484121" r:id="rId11"/>
    <p:sldLayoutId id="2147484129" r:id="rId12"/>
  </p:sldLayoutIdLst>
  <p:transition advClick="0" advTm="8000"/>
  <p:txStyles>
    <p:titleStyle>
      <a:lvl1pPr algn="l" rtl="0" fontAlgn="base">
        <a:spcBef>
          <a:spcPct val="0"/>
        </a:spcBef>
        <a:spcAft>
          <a:spcPct val="0"/>
        </a:spcAft>
        <a:defRPr sz="3600" b="1" kern="1200">
          <a:solidFill>
            <a:srgbClr val="4885E9"/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 b="1">
          <a:solidFill>
            <a:srgbClr val="4885E9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 b="1">
          <a:solidFill>
            <a:srgbClr val="4885E9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 b="1">
          <a:solidFill>
            <a:srgbClr val="4885E9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 b="1">
          <a:solidFill>
            <a:srgbClr val="4885E9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4885E9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4885E9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4885E9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4885E9"/>
          </a:solidFill>
          <a:latin typeface="Calibri" pitchFamily="34" charset="0"/>
        </a:defRPr>
      </a:lvl9pPr>
      <a:extLst/>
    </p:titleStyle>
    <p:bodyStyle>
      <a:lvl1pPr marL="265113" indent="-265113" algn="l" rtl="0" fontAlgn="base">
        <a:spcBef>
          <a:spcPts val="25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00025" algn="l" rtl="0" fontAlgn="base">
        <a:spcBef>
          <a:spcPts val="250"/>
        </a:spcBef>
        <a:spcAft>
          <a:spcPct val="0"/>
        </a:spcAft>
        <a:buClr>
          <a:schemeClr val="accent1"/>
        </a:buClr>
        <a:buSzPct val="100000"/>
        <a:buFont typeface="Verdana" pitchFamily="34" charset="0"/>
        <a:buChar char="◦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5813" indent="-182563" algn="l" rtl="0" fontAlgn="base">
        <a:spcBef>
          <a:spcPts val="250"/>
        </a:spcBef>
        <a:spcAft>
          <a:spcPct val="0"/>
        </a:spcAft>
        <a:buClr>
          <a:srgbClr val="01C4FF"/>
        </a:buClr>
        <a:buSzPct val="100000"/>
        <a:buFont typeface="Wingdings 2" pitchFamily="18" charset="2"/>
        <a:buChar char="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3938" indent="-182563" algn="l" rtl="0" fontAlgn="base">
        <a:spcBef>
          <a:spcPts val="225"/>
        </a:spcBef>
        <a:spcAft>
          <a:spcPct val="0"/>
        </a:spcAft>
        <a:buClr>
          <a:srgbClr val="01C4FF"/>
        </a:buClr>
        <a:buSzPct val="112000"/>
        <a:buFont typeface="Verdana" pitchFamily="34" charset="0"/>
        <a:buChar char="◦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79525" indent="-182563" algn="l" rtl="0" fontAlgn="base">
        <a:spcBef>
          <a:spcPts val="250"/>
        </a:spcBef>
        <a:spcAft>
          <a:spcPct val="0"/>
        </a:spcAft>
        <a:buClr>
          <a:srgbClr val="09FFFF"/>
        </a:buClr>
        <a:buSzPct val="100000"/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7" descr="сотр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581400"/>
            <a:ext cx="1905000" cy="152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4999" name="WordArt 7"/>
          <p:cNvSpPr>
            <a:spLocks noChangeArrowheads="1" noChangeShapeType="1" noTextEdit="1"/>
          </p:cNvSpPr>
          <p:nvPr/>
        </p:nvSpPr>
        <p:spPr bwMode="auto">
          <a:xfrm>
            <a:off x="381000" y="3505200"/>
            <a:ext cx="7848600" cy="28194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0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ru-RU" sz="3600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Школьное</a:t>
            </a:r>
          </a:p>
          <a:p>
            <a:pPr algn="ctr"/>
            <a:r>
              <a:rPr lang="ru-RU" sz="3600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творческое объединение</a:t>
            </a:r>
          </a:p>
          <a:p>
            <a:pPr algn="ctr"/>
            <a:r>
              <a:rPr lang="ru-RU" sz="3600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учащихся и учителей.</a:t>
            </a:r>
          </a:p>
        </p:txBody>
      </p:sp>
      <p:sp>
        <p:nvSpPr>
          <p:cNvPr id="85000" name="Rectangle 8"/>
          <p:cNvSpPr>
            <a:spLocks noGrp="1" noChangeArrowheads="1"/>
          </p:cNvSpPr>
          <p:nvPr>
            <p:ph type="ctrTitle"/>
          </p:nvPr>
        </p:nvSpPr>
        <p:spPr>
          <a:xfrm>
            <a:off x="457200" y="533400"/>
            <a:ext cx="8229600" cy="11430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Arial Black" pitchFamily="34" charset="0"/>
              </a:rPr>
              <a:t>МБОУ «Габишевская средняя общеобразовательная школа»</a:t>
            </a:r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 rot="348718">
            <a:off x="1817074" y="1756599"/>
            <a:ext cx="6402388" cy="1978732"/>
          </a:xfrm>
        </p:spPr>
        <p:txBody>
          <a:bodyPr>
            <a:noAutofit/>
            <a:scene3d>
              <a:camera prst="isometricOffAxis1Right"/>
              <a:lightRig rig="threePt" dir="t"/>
            </a:scene3d>
          </a:bodyPr>
          <a:lstStyle/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9600" b="1" dirty="0" smtClean="0">
                <a:ln w="28575">
                  <a:solidFill>
                    <a:srgbClr val="C00000"/>
                  </a:solidFill>
                </a:ln>
                <a:solidFill>
                  <a:srgbClr val="FF505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«ШТОУ</a:t>
            </a:r>
            <a:r>
              <a:rPr lang="ru-RU" sz="9600" b="1" baseline="30000" dirty="0" smtClean="0">
                <a:ln w="28575">
                  <a:solidFill>
                    <a:srgbClr val="C00000"/>
                  </a:solidFill>
                </a:ln>
                <a:solidFill>
                  <a:srgbClr val="FF505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2»</a:t>
            </a:r>
            <a:endParaRPr lang="ru-RU" sz="9600" dirty="0" smtClean="0">
              <a:ln w="28575">
                <a:solidFill>
                  <a:srgbClr val="C00000"/>
                </a:solidFill>
              </a:ln>
              <a:solidFill>
                <a:srgbClr val="FF5050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Arial Black" pitchFamily="34" charset="0"/>
            </a:endParaRP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endParaRPr lang="ru-RU" sz="6600" dirty="0"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12294" name="Рисунок 8" descr="наша новая школа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86600" y="5029200"/>
            <a:ext cx="1614488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49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49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9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4" name="Rectangle 4"/>
          <p:cNvSpPr>
            <a:spLocks noGrp="1" noChangeArrowheads="1"/>
          </p:cNvSpPr>
          <p:nvPr>
            <p:ph type="title"/>
          </p:nvPr>
        </p:nvSpPr>
        <p:spPr>
          <a:xfrm>
            <a:off x="381000" y="457200"/>
            <a:ext cx="84582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>
                <a:solidFill>
                  <a:srgbClr val="FFFF00"/>
                </a:solidFill>
              </a:rPr>
              <a:t>Наше школьное </a:t>
            </a:r>
            <a:r>
              <a:rPr lang="ru-RU" sz="4000" b="1" dirty="0" smtClean="0">
                <a:solidFill>
                  <a:srgbClr val="FFFF00"/>
                </a:solidFill>
              </a:rPr>
              <a:t>творческое объединение </a:t>
            </a:r>
            <a:r>
              <a:rPr lang="ru-RU" sz="4000" b="1" dirty="0">
                <a:solidFill>
                  <a:srgbClr val="FFFF00"/>
                </a:solidFill>
              </a:rPr>
              <a:t>-</a:t>
            </a:r>
          </a:p>
        </p:txBody>
      </p:sp>
      <p:sp>
        <p:nvSpPr>
          <p:cNvPr id="138246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8183880" cy="4953000"/>
          </a:xfrm>
        </p:spPr>
        <p:txBody>
          <a:bodyPr/>
          <a:lstStyle/>
          <a:p>
            <a:pPr>
              <a:buFontTx/>
              <a:buNone/>
            </a:pPr>
            <a:r>
              <a:rPr lang="ru-RU" sz="2800" b="1" i="1" dirty="0"/>
              <a:t>         </a:t>
            </a:r>
            <a:r>
              <a:rPr lang="ru-RU" sz="2800" dirty="0"/>
              <a:t>Это общественная организация, объединяющая </a:t>
            </a:r>
          </a:p>
          <a:p>
            <a:pPr algn="ctr">
              <a:buFontTx/>
              <a:buNone/>
            </a:pPr>
            <a:r>
              <a:rPr lang="ru-RU" sz="3200" dirty="0">
                <a:solidFill>
                  <a:srgbClr val="FF0000"/>
                </a:solidFill>
              </a:rPr>
              <a:t>пытливых и неравнодушных </a:t>
            </a:r>
          </a:p>
          <a:p>
            <a:pPr algn="ctr">
              <a:buFontTx/>
              <a:buNone/>
            </a:pPr>
            <a:r>
              <a:rPr lang="ru-RU" sz="3200" dirty="0">
                <a:solidFill>
                  <a:srgbClr val="FF0000"/>
                </a:solidFill>
              </a:rPr>
              <a:t>школьников и учителей,</a:t>
            </a:r>
          </a:p>
          <a:p>
            <a:pPr>
              <a:buFontTx/>
              <a:buNone/>
            </a:pPr>
            <a:r>
              <a:rPr lang="ru-RU" sz="2800" dirty="0"/>
              <a:t>    не жалеющих времени и сил для мыслительной и экспериментальной деятельности, стремящихся добывать новые знания об устройстве мира.</a:t>
            </a:r>
          </a:p>
        </p:txBody>
      </p:sp>
      <p:pic>
        <p:nvPicPr>
          <p:cNvPr id="138247" name="Picture 7" descr="0038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616589">
            <a:off x="6248400" y="5105400"/>
            <a:ext cx="1981200" cy="1371600"/>
          </a:xfrm>
          <a:prstGeom prst="rect">
            <a:avLst/>
          </a:prstGeom>
          <a:noFill/>
        </p:spPr>
      </p:pic>
      <p:pic>
        <p:nvPicPr>
          <p:cNvPr id="7" name="Picture 17" descr="10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422196">
            <a:off x="7125499" y="557067"/>
            <a:ext cx="1752600" cy="1986880"/>
          </a:xfrm>
          <a:prstGeom prst="rect">
            <a:avLst/>
          </a:prstGeom>
          <a:noFill/>
          <a:ln/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38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138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38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382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382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382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382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1382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382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1000" fill="hold"/>
                                        <p:tgtEl>
                                          <p:spTgt spid="1382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" dur="1000" fill="hold"/>
                                        <p:tgtEl>
                                          <p:spTgt spid="1382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24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04800"/>
            <a:ext cx="6019800" cy="1143000"/>
          </a:xfrm>
        </p:spPr>
        <p:txBody>
          <a:bodyPr>
            <a:noAutofit/>
            <a:scene3d>
              <a:camera prst="isometricOffAxis2Left"/>
              <a:lightRig rig="glow" dir="tl">
                <a:rot lat="0" lon="0" rev="5400000"/>
              </a:lightRig>
            </a:scene3d>
            <a:sp3d extrusionH="57150" contourW="12700">
              <a:bevelT w="25400" h="25400" prst="coolSlant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36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Успехи   педагогов</a:t>
            </a:r>
            <a:br>
              <a:rPr lang="ru-RU" sz="36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36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нашей    школы</a:t>
            </a:r>
            <a:endParaRPr lang="ru-RU" sz="360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3400" y="1295400"/>
            <a:ext cx="4245198" cy="2209800"/>
          </a:xfrm>
        </p:spPr>
        <p:txBody>
          <a:bodyPr vert="horz">
            <a:normAutofit lnSpcReduction="10000"/>
          </a:bodyPr>
          <a:lstStyle/>
          <a:p>
            <a:pPr algn="ctr"/>
            <a:r>
              <a:rPr lang="ru-RU" sz="2000" b="1" dirty="0" smtClean="0">
                <a:solidFill>
                  <a:srgbClr val="FFFF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Победители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Республиканского  конкурса  на  соискание  гранта </a:t>
            </a:r>
          </a:p>
          <a:p>
            <a:pPr algn="ctr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«Наш  лучший  учитель»:</a:t>
            </a:r>
          </a:p>
          <a:p>
            <a:pPr algn="ctr"/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Шайхутдинов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 З.К.</a:t>
            </a:r>
          </a:p>
          <a:p>
            <a:pPr algn="ctr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Юсупова  Г.Р.</a:t>
            </a:r>
          </a:p>
          <a:p>
            <a:pPr algn="ctr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Ахметова  Ф.Р.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57290" y="3643314"/>
            <a:ext cx="3849936" cy="3017520"/>
          </a:xfrm>
        </p:spPr>
        <p:txBody>
          <a:bodyPr vert="horz"/>
          <a:lstStyle/>
          <a:p>
            <a:r>
              <a:rPr lang="ru-RU" sz="2000" b="1" dirty="0" smtClean="0"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1 место  </a:t>
            </a: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в  Республиканском конкурсе </a:t>
            </a: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научно-исследовательских  работ </a:t>
            </a: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«За внедрение инновационных  технологий  в образовании»</a:t>
            </a: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Юсупова  Г.Р.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IMG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rcRect l="7647" t="71231" r="78972" b="6596"/>
          <a:stretch>
            <a:fillRect/>
          </a:stretch>
        </p:blipFill>
        <p:spPr>
          <a:xfrm>
            <a:off x="4929190" y="142852"/>
            <a:ext cx="1857388" cy="25003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Содержимое 7" descr="IMG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rcRect l="11694" t="-656" r="74664" b="78267"/>
          <a:stretch>
            <a:fillRect/>
          </a:stretch>
        </p:blipFill>
        <p:spPr>
          <a:xfrm>
            <a:off x="6000760" y="1500174"/>
            <a:ext cx="2000264" cy="24288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100_0285.jpg"/>
          <p:cNvPicPr>
            <a:picLocks noChangeAspect="1"/>
          </p:cNvPicPr>
          <p:nvPr/>
        </p:nvPicPr>
        <p:blipFill>
          <a:blip r:embed="rId3" cstate="print"/>
          <a:srcRect l="39765" t="8538" r="33624" b="34644"/>
          <a:stretch>
            <a:fillRect/>
          </a:stretch>
        </p:blipFill>
        <p:spPr>
          <a:xfrm>
            <a:off x="7286612" y="0"/>
            <a:ext cx="1857388" cy="2643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Текст 3"/>
          <p:cNvSpPr txBox="1">
            <a:spLocks/>
          </p:cNvSpPr>
          <p:nvPr/>
        </p:nvSpPr>
        <p:spPr>
          <a:xfrm>
            <a:off x="1357290" y="3643314"/>
            <a:ext cx="3857652" cy="301752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txBody>
          <a:bodyPr vert="horz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 место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  Республиканском конкурсе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научно-исследовательских  работ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«За внедрение инновационных  технологий  в образовании»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Юсупова  Г.Р.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429256" y="3643314"/>
            <a:ext cx="3571900" cy="300039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Выступление : 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 Всероссийской научно-практической конференции;</a:t>
            </a:r>
          </a:p>
          <a:p>
            <a:pPr>
              <a:buFont typeface="Wingdings" pitchFamily="2" charset="2"/>
              <a:buChar char="ü"/>
            </a:pP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VI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Международной научно-практической  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интернет – конференции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Шайхутдинов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З.К.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000"/>
                            </p:stCondLst>
                            <p:childTnLst>
                              <p:par>
                                <p:cTn id="4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4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49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50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1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5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100000" y="100000"/>
                                      <p:to x="100000" y="5000"/>
                                    </p:animScale>
                                    <p:animScale>
                                      <p:cBhvr>
                                        <p:cTn id="5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100000" y="5000"/>
                                      <p:to x="120000" y="150000"/>
                                    </p:animScale>
                                    <p:animScale>
                                      <p:cBhvr>
                                        <p:cTn id="55" dur="60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2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9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533400"/>
            <a:ext cx="4343400" cy="762000"/>
          </a:xfrm>
        </p:spPr>
        <p:txBody>
          <a:bodyPr>
            <a:noAutofit/>
            <a:scene3d>
              <a:camera prst="isometricOffAxis2Left"/>
              <a:lightRig rig="glow" dir="tl">
                <a:rot lat="0" lon="0" rev="5400000"/>
              </a:lightRig>
            </a:scene3d>
            <a:sp3d extrusionH="57150" contourW="12700">
              <a:bevelT w="25400" h="25400" prst="coolSlant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36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Успехи   педагогов</a:t>
            </a:r>
            <a:br>
              <a:rPr lang="ru-RU" sz="36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36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нашей    школы</a:t>
            </a:r>
            <a:endParaRPr lang="ru-RU" sz="360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3400" y="1143000"/>
            <a:ext cx="3810000" cy="1905000"/>
          </a:xfrm>
        </p:spPr>
        <p:txBody>
          <a:bodyPr vert="horz">
            <a:normAutofit fontScale="92500" lnSpcReduction="20000"/>
          </a:bodyPr>
          <a:lstStyle/>
          <a:p>
            <a:pPr algn="ctr"/>
            <a:r>
              <a:rPr lang="ru-RU" sz="2000" dirty="0" smtClean="0"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Выступление </a:t>
            </a:r>
          </a:p>
          <a:p>
            <a:pPr algn="ctr"/>
            <a:endParaRPr lang="ru-RU" sz="1800" dirty="0" smtClean="0">
              <a:solidFill>
                <a:srgbClr val="FFFF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  </a:t>
            </a:r>
            <a:r>
              <a:rPr lang="ru-RU" sz="18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Зональной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конференции</a:t>
            </a:r>
          </a:p>
          <a:p>
            <a:pPr algn="ctr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«Семья и детство без жестокости и насилия»</a:t>
            </a:r>
          </a:p>
          <a:p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Мухаметзянова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Г.З.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 flipV="1">
            <a:off x="1357290" y="6715148"/>
            <a:ext cx="3214710" cy="295252"/>
          </a:xfrm>
        </p:spPr>
        <p:txBody>
          <a:bodyPr vert="horz">
            <a:normAutofit fontScale="55000" lnSpcReduction="20000"/>
          </a:bodyPr>
          <a:lstStyle/>
          <a:p>
            <a:r>
              <a:rPr lang="ru-RU" sz="2000" b="1" dirty="0" smtClean="0"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Текст 3"/>
          <p:cNvSpPr txBox="1">
            <a:spLocks/>
          </p:cNvSpPr>
          <p:nvPr/>
        </p:nvSpPr>
        <p:spPr>
          <a:xfrm>
            <a:off x="381000" y="4038600"/>
            <a:ext cx="2743200" cy="240982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txBody>
          <a:bodyPr vert="horz" anchor="ctr">
            <a:normAutofit fontScale="4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lang="ru-RU" sz="2000" b="1" dirty="0" smtClean="0">
              <a:solidFill>
                <a:srgbClr val="FFFF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lang="ru-RU" sz="2000" b="1" dirty="0" smtClean="0">
              <a:solidFill>
                <a:srgbClr val="FFFF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lang="ru-RU" sz="2000" b="1" dirty="0" smtClean="0">
              <a:solidFill>
                <a:srgbClr val="FFFF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ru-RU" sz="2000" b="1" dirty="0" smtClean="0"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ru-RU" sz="3600" b="1" dirty="0" smtClean="0"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Ведущий  репортер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ru-RU" sz="3300" b="1" dirty="0" smtClean="0"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b="1" dirty="0" smtClean="0">
                <a:effectLst/>
                <a:latin typeface="Times New Roman" pitchFamily="18" charset="0"/>
                <a:cs typeface="Times New Roman" pitchFamily="18" charset="0"/>
              </a:rPr>
              <a:t>рубрики  исторических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ru-RU" sz="3300" b="1" dirty="0" smtClean="0">
                <a:effectLst/>
                <a:latin typeface="Times New Roman" pitchFamily="18" charset="0"/>
                <a:cs typeface="Times New Roman" pitchFamily="18" charset="0"/>
              </a:rPr>
              <a:t> статей  районной газеты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ru-RU" sz="3300" b="1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b="1" dirty="0" smtClean="0">
                <a:solidFill>
                  <a:srgbClr val="00B0F0"/>
                </a:solidFill>
                <a:effectLst/>
                <a:latin typeface="Times New Roman" pitchFamily="18" charset="0"/>
                <a:cs typeface="Times New Roman" pitchFamily="18" charset="0"/>
              </a:rPr>
              <a:t>«Камская новь»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lang="ru-RU" sz="3300" b="1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ru-RU" sz="3300" b="1" dirty="0" err="1" smtClean="0">
                <a:effectLst/>
                <a:latin typeface="Times New Roman" pitchFamily="18" charset="0"/>
                <a:cs typeface="Times New Roman" pitchFamily="18" charset="0"/>
              </a:rPr>
              <a:t>Шайхутдинов</a:t>
            </a:r>
            <a:r>
              <a:rPr lang="ru-RU" sz="3300" b="1" dirty="0" smtClean="0">
                <a:effectLst/>
                <a:latin typeface="Times New Roman" pitchFamily="18" charset="0"/>
                <a:cs typeface="Times New Roman" pitchFamily="18" charset="0"/>
              </a:rPr>
              <a:t> З.К.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lang="ru-RU" sz="2000" b="1" dirty="0" smtClean="0">
              <a:solidFill>
                <a:srgbClr val="FFFF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lang="ru-RU" sz="2000" b="1" dirty="0" smtClean="0">
              <a:solidFill>
                <a:srgbClr val="FFFF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lang="ru-RU" sz="2000" b="1" dirty="0" smtClean="0">
              <a:solidFill>
                <a:srgbClr val="FFFF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lang="ru-RU" sz="2000" b="1" dirty="0" smtClean="0">
              <a:solidFill>
                <a:srgbClr val="FFFF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lang="ru-RU" sz="2000" b="1" dirty="0" smtClean="0">
              <a:solidFill>
                <a:srgbClr val="FFFF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786314" y="3962400"/>
            <a:ext cx="4214842" cy="2590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Публикуются </a:t>
            </a:r>
          </a:p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печати, научно-методических сборниках и интернет-сайтах</a:t>
            </a:r>
          </a:p>
          <a:p>
            <a:pPr algn="ctr"/>
            <a:endParaRPr lang="ru-RU" sz="8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Шайхутдинов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З.К.</a:t>
            </a:r>
          </a:p>
          <a:p>
            <a:pPr algn="ctr"/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Миннуллина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Л.Р.</a:t>
            </a:r>
          </a:p>
          <a:p>
            <a:pPr algn="ctr"/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Яруллина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Г.И.</a:t>
            </a:r>
          </a:p>
          <a:p>
            <a:pPr algn="ctr"/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Вырупаева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Ю.А.</a:t>
            </a:r>
          </a:p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Чирова Е.Н.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Содержимое 17" descr="Фото_0918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6324600" y="381000"/>
            <a:ext cx="1928826" cy="23574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Рисунок 20" descr="P1020476.JPG"/>
          <p:cNvPicPr>
            <a:picLocks noChangeAspect="1"/>
          </p:cNvPicPr>
          <p:nvPr/>
        </p:nvPicPr>
        <p:blipFill>
          <a:blip r:embed="rId3" cstate="print"/>
          <a:srcRect b="25714"/>
          <a:stretch>
            <a:fillRect/>
          </a:stretch>
        </p:blipFill>
        <p:spPr>
          <a:xfrm>
            <a:off x="2514600" y="3124200"/>
            <a:ext cx="2202057" cy="185738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" name="Picture 9" descr="в 001"/>
          <p:cNvPicPr>
            <a:picLocks noChangeAspect="1" noChangeArrowheads="1"/>
          </p:cNvPicPr>
          <p:nvPr/>
        </p:nvPicPr>
        <p:blipFill>
          <a:blip r:embed="rId4" cstate="print"/>
          <a:srcRect b="12946"/>
          <a:stretch>
            <a:fillRect/>
          </a:stretch>
        </p:blipFill>
        <p:spPr bwMode="auto">
          <a:xfrm>
            <a:off x="7358082" y="1981200"/>
            <a:ext cx="1785918" cy="20002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Рисунок 24" descr="IMG_0007.jpg"/>
          <p:cNvPicPr>
            <a:picLocks noChangeAspect="1"/>
          </p:cNvPicPr>
          <p:nvPr/>
        </p:nvPicPr>
        <p:blipFill>
          <a:blip r:embed="rId5" cstate="print"/>
          <a:srcRect b="28503"/>
          <a:stretch>
            <a:fillRect/>
          </a:stretch>
        </p:blipFill>
        <p:spPr>
          <a:xfrm>
            <a:off x="5105400" y="2285999"/>
            <a:ext cx="1900998" cy="170158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Содержимое 16" descr="IMG_0010.jpg"/>
          <p:cNvPicPr>
            <a:picLocks noGrp="1" noChangeAspect="1"/>
          </p:cNvPicPr>
          <p:nvPr>
            <p:ph sz="quarter" idx="2"/>
          </p:nvPr>
        </p:nvPicPr>
        <p:blipFill>
          <a:blip r:embed="rId6" cstate="print"/>
          <a:stretch>
            <a:fillRect/>
          </a:stretch>
        </p:blipFill>
        <p:spPr>
          <a:xfrm>
            <a:off x="4800600" y="457200"/>
            <a:ext cx="1571636" cy="20224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Содержимое 14" descr="SDC15136.JPG"/>
          <p:cNvPicPr>
            <a:picLocks noChangeAspect="1"/>
          </p:cNvPicPr>
          <p:nvPr/>
        </p:nvPicPr>
        <p:blipFill>
          <a:blip r:embed="rId7" cstate="print"/>
          <a:srcRect l="30140" t="35643" r="31729" b="27068"/>
          <a:stretch>
            <a:fillRect/>
          </a:stretch>
        </p:blipFill>
        <p:spPr bwMode="auto">
          <a:xfrm rot="16200000" flipH="1" flipV="1">
            <a:off x="-55050" y="2380564"/>
            <a:ext cx="2015100" cy="1600200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12500"/>
          </a:effectLst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0"/>
                            </p:stCondLst>
                            <p:childTnLst>
                              <p:par>
                                <p:cTn id="38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7000"/>
                            </p:stCondLst>
                            <p:childTnLst>
                              <p:par>
                                <p:cTn id="43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8000"/>
                            </p:stCondLst>
                            <p:childTnLst>
                              <p:par>
                                <p:cTn id="48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000"/>
                            </p:stCondLst>
                            <p:childTnLst>
                              <p:par>
                                <p:cTn id="53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0"/>
                            </p:stCondLst>
                            <p:childTnLst>
                              <p:par>
                                <p:cTn id="58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8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9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0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8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8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89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90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1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9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1000"/>
                            </p:stCondLst>
                            <p:childTnLst>
                              <p:par>
                                <p:cTn id="98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3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3000"/>
                            </p:stCondLst>
                            <p:childTnLst>
                              <p:par>
                                <p:cTn id="108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4000"/>
                            </p:stCondLst>
                            <p:childTnLst>
                              <p:par>
                                <p:cTn id="113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5000"/>
                            </p:stCondLst>
                            <p:childTnLst>
                              <p:par>
                                <p:cTn id="118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10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4" dur="50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857256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Победы  наших  обучающихся</a:t>
            </a:r>
            <a:endParaRPr lang="ru-RU" sz="40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5641848"/>
          </a:xfrm>
        </p:spPr>
        <p:txBody>
          <a:bodyPr>
            <a:normAutofit fontScale="85000" lnSpcReduction="10000"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 smtClean="0"/>
              <a:t> </a:t>
            </a:r>
          </a:p>
          <a:p>
            <a:pPr algn="ctr">
              <a:buNone/>
            </a:pPr>
            <a:r>
              <a:rPr lang="ru-RU" dirty="0" smtClean="0"/>
              <a:t> </a:t>
            </a:r>
            <a:r>
              <a:rPr lang="ru-RU" b="1" dirty="0" smtClean="0"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Участник</a:t>
            </a:r>
          </a:p>
          <a:p>
            <a:pPr algn="ctr">
              <a:buNone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VI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международной</a:t>
            </a:r>
          </a:p>
          <a:p>
            <a:pPr algn="ctr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научно-практической</a:t>
            </a:r>
          </a:p>
          <a:p>
            <a:pPr algn="ctr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интернет-конференции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САФАРОВА  РУЗИЛЯ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4572008"/>
            <a:ext cx="4038600" cy="1676392"/>
          </a:xfrm>
        </p:spPr>
        <p:txBody>
          <a:bodyPr>
            <a:normAutofit fontScale="85000" lnSpcReduction="10000"/>
          </a:bodyPr>
          <a:lstStyle/>
          <a:p>
            <a:pPr marL="578358" indent="-514350" algn="ctr">
              <a:buNone/>
            </a:pPr>
            <a:r>
              <a:rPr lang="ru-RU" sz="3900" b="1" dirty="0" smtClean="0"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1 </a:t>
            </a:r>
            <a:r>
              <a:rPr lang="ru-RU" b="1" dirty="0" smtClean="0"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МЕСТО </a:t>
            </a:r>
          </a:p>
          <a:p>
            <a:pPr marL="578358" indent="-514350" algn="ctr">
              <a:buNone/>
            </a:pPr>
            <a:r>
              <a:rPr lang="ru-RU" dirty="0" smtClean="0"/>
              <a:t>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 </a:t>
            </a:r>
            <a:r>
              <a:rPr lang="ru-RU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Республиканском </a:t>
            </a:r>
          </a:p>
          <a:p>
            <a:pPr marL="578358" indent="-514350" algn="ctr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конкурсе французской поэзии</a:t>
            </a:r>
          </a:p>
          <a:p>
            <a:pPr marL="578358" indent="-514350" algn="ctr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МИСАЛОВА  ГУЛЬНАЗ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100_0725.jpg"/>
          <p:cNvPicPr>
            <a:picLocks noChangeAspect="1"/>
          </p:cNvPicPr>
          <p:nvPr/>
        </p:nvPicPr>
        <p:blipFill>
          <a:blip r:embed="rId2" cstate="print"/>
          <a:srcRect l="14811" t="5556" r="20392"/>
          <a:stretch>
            <a:fillRect/>
          </a:stretch>
        </p:blipFill>
        <p:spPr>
          <a:xfrm>
            <a:off x="571472" y="1000107"/>
            <a:ext cx="2928958" cy="288609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6" name="Рисунок 5" descr="100_0721.jpg"/>
          <p:cNvPicPr>
            <a:picLocks noChangeAspect="1"/>
          </p:cNvPicPr>
          <p:nvPr/>
        </p:nvPicPr>
        <p:blipFill>
          <a:blip r:embed="rId3" cstate="print"/>
          <a:srcRect l="34648" t="5467" r="18272" b="10074"/>
          <a:stretch>
            <a:fillRect/>
          </a:stretch>
        </p:blipFill>
        <p:spPr>
          <a:xfrm>
            <a:off x="5715008" y="928670"/>
            <a:ext cx="2571736" cy="307490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5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50"/>
                            </p:stCondLst>
                            <p:childTnLst>
                              <p:par>
                                <p:cTn id="1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300"/>
                            </p:stCondLst>
                            <p:childTnLst>
                              <p:par>
                                <p:cTn id="2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900"/>
                            </p:stCondLst>
                            <p:childTnLst>
                              <p:par>
                                <p:cTn id="33" presetID="45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350"/>
                            </p:stCondLst>
                            <p:childTnLst>
                              <p:par>
                                <p:cTn id="39" presetID="45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500"/>
                            </p:stCondLst>
                            <p:childTnLst>
                              <p:par>
                                <p:cTn id="48" presetID="45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250"/>
                            </p:stCondLst>
                            <p:childTnLst>
                              <p:par>
                                <p:cTn id="54" presetID="45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9500"/>
                            </p:stCondLst>
                            <p:childTnLst>
                              <p:par>
                                <p:cTn id="60" presetID="45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1200"/>
                            </p:stCondLst>
                            <p:childTnLst>
                              <p:par>
                                <p:cTn id="66" presetID="45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120015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 smtClean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pic>
        <p:nvPicPr>
          <p:cNvPr id="107523" name="Picture 3" descr="100_028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 rot="377091">
            <a:off x="6849785" y="1243408"/>
            <a:ext cx="1985030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7524" name="Rectangle 4"/>
          <p:cNvSpPr>
            <a:spLocks noGrp="1" noChangeArrowheads="1"/>
          </p:cNvSpPr>
          <p:nvPr>
            <p:ph type="body" sz="half" idx="3"/>
          </p:nvPr>
        </p:nvSpPr>
        <p:spPr>
          <a:xfrm>
            <a:off x="0" y="3048001"/>
            <a:ext cx="5786446" cy="3657599"/>
          </a:xfrm>
        </p:spPr>
        <p:txBody>
          <a:bodyPr>
            <a:noAutofit/>
          </a:bodyPr>
          <a:lstStyle/>
          <a:p>
            <a:pPr algn="ctr">
              <a:buFontTx/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Участницы</a:t>
            </a:r>
          </a:p>
          <a:p>
            <a:pPr algn="ctr">
              <a:buFontTx/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69-ой  студенческой (региональной)  </a:t>
            </a:r>
          </a:p>
          <a:p>
            <a:pPr algn="ctr">
              <a:buFontTx/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научной конференции КГАУ </a:t>
            </a:r>
          </a:p>
          <a:p>
            <a:pPr algn="ctr">
              <a:buFontTx/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 «Студенческая наука – аграрному производству»</a:t>
            </a:r>
          </a:p>
          <a:p>
            <a:pPr algn="ctr">
              <a:buNone/>
            </a:pPr>
            <a:r>
              <a:rPr lang="ru-RU" sz="1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Крот   Надежда  </a:t>
            </a:r>
          </a:p>
          <a:p>
            <a:pPr algn="ctr">
              <a:buNone/>
            </a:pPr>
            <a:r>
              <a:rPr lang="ru-RU" sz="1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Макарова   </a:t>
            </a:r>
            <a:r>
              <a:rPr lang="ru-RU" sz="1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Карина</a:t>
            </a:r>
            <a:r>
              <a:rPr lang="ru-RU" sz="1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>
              <a:buNone/>
            </a:pPr>
            <a:r>
              <a:rPr lang="ru-RU" sz="1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Белова  Юлия</a:t>
            </a:r>
          </a:p>
          <a:p>
            <a:pPr algn="ctr">
              <a:buNone/>
            </a:pPr>
            <a:r>
              <a:rPr lang="ru-RU" sz="1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Сафарова  </a:t>
            </a:r>
            <a:r>
              <a:rPr lang="ru-RU" sz="1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Рузиля</a:t>
            </a:r>
            <a:r>
              <a:rPr lang="ru-RU" sz="1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-    </a:t>
            </a:r>
            <a:r>
              <a:rPr lang="ru-RU" sz="1800" b="1" i="1" dirty="0" smtClean="0">
                <a:solidFill>
                  <a:schemeClr val="accent1">
                    <a:lumMod val="75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1 МЕСТО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ru-RU" sz="18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1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Научный руководитель:</a:t>
            </a:r>
            <a:r>
              <a:rPr lang="ru-RU" sz="1800" i="1" dirty="0" smtClean="0">
                <a:solidFill>
                  <a:srgbClr val="C00000"/>
                </a:solidFill>
                <a:latin typeface="Arial Black" pitchFamily="34" charset="0"/>
              </a:rPr>
              <a:t> </a:t>
            </a:r>
            <a:r>
              <a:rPr lang="ru-RU" sz="1800" b="1" i="1" dirty="0" smtClean="0">
                <a:solidFill>
                  <a:srgbClr val="C00000"/>
                </a:solidFill>
                <a:latin typeface="Arial Black" pitchFamily="34" charset="0"/>
              </a:rPr>
              <a:t>Шайхутдинов Зуфар Каримуллович.</a:t>
            </a:r>
          </a:p>
        </p:txBody>
      </p:sp>
      <p:pic>
        <p:nvPicPr>
          <p:cNvPr id="107525" name="Picture 5" descr="100_028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24861">
            <a:off x="4389673" y="316070"/>
            <a:ext cx="1981200" cy="2689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7526" name="Picture 6" descr="100_028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950639">
            <a:off x="1457093" y="183070"/>
            <a:ext cx="22098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Содержимое 8" descr="100_0725.jpg"/>
          <p:cNvPicPr>
            <a:picLocks noGrp="1" noChangeAspect="1"/>
          </p:cNvPicPr>
          <p:nvPr>
            <p:ph sz="quarter" idx="1"/>
          </p:nvPr>
        </p:nvPicPr>
        <p:blipFill>
          <a:blip r:embed="rId5" cstate="print"/>
          <a:srcRect l="15347" t="9868" r="29843" b="4605"/>
          <a:stretch>
            <a:fillRect/>
          </a:stretch>
        </p:blipFill>
        <p:spPr>
          <a:xfrm rot="166422">
            <a:off x="6053046" y="4195667"/>
            <a:ext cx="2214578" cy="22145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07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107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107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10752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075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075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1000"/>
                                        <p:tgtEl>
                                          <p:spTgt spid="1075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500"/>
                            </p:stCondLst>
                            <p:childTnLst>
                              <p:par>
                                <p:cTn id="3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1000"/>
                                        <p:tgtEl>
                                          <p:spTgt spid="1075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500"/>
                            </p:stCondLst>
                            <p:childTnLst>
                              <p:par>
                                <p:cTn id="3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075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0"/>
                            </p:stCondLst>
                            <p:childTnLst>
                              <p:par>
                                <p:cTn id="3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075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500"/>
                            </p:stCondLst>
                            <p:childTnLst>
                              <p:par>
                                <p:cTn id="4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1075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000"/>
                            </p:stCondLst>
                            <p:childTnLst>
                              <p:par>
                                <p:cTn id="4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1075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642942"/>
          </a:xfrm>
        </p:spPr>
        <p:txBody>
          <a:bodyPr>
            <a:normAutofit fontScale="90000"/>
          </a:bodyPr>
          <a:lstStyle/>
          <a:p>
            <a:r>
              <a:rPr lang="ru-RU" sz="44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Победы  наших  обучающихся</a:t>
            </a: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142844" y="785794"/>
            <a:ext cx="4124356" cy="5462606"/>
          </a:xfrm>
        </p:spPr>
        <p:txBody>
          <a:bodyPr/>
          <a:lstStyle/>
          <a:p>
            <a:pPr algn="ctr">
              <a:buNone/>
            </a:pPr>
            <a:r>
              <a:rPr lang="ru-RU" sz="2000" b="1" dirty="0" smtClean="0"/>
              <a:t>Школьная научно-практическая конференция </a:t>
            </a:r>
          </a:p>
          <a:p>
            <a:pPr algn="ctr">
              <a:buNone/>
            </a:pPr>
            <a:r>
              <a:rPr lang="ru-RU" sz="2000" b="1" dirty="0" smtClean="0"/>
              <a:t>юных исследователей - 2011 </a:t>
            </a:r>
          </a:p>
          <a:p>
            <a:pPr algn="ctr">
              <a:buNone/>
            </a:pPr>
            <a:endParaRPr lang="ru-RU" sz="2000" b="1" dirty="0" smtClean="0"/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Крот Н.,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Вырупаева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А., 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Володина Э. -  1 место;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Мисалова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Г.,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Халиуллин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И. –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2 место;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Советникова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Л.,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Валеева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Т,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Ахтямова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Г. - 3 место. </a:t>
            </a:r>
            <a:r>
              <a:rPr lang="ru-RU" sz="2000" b="1" dirty="0" smtClean="0"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724400" y="928670"/>
            <a:ext cx="427675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Районный конкурс 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исследовательских работ</a:t>
            </a:r>
          </a:p>
          <a:p>
            <a:pPr algn="ctr"/>
            <a:r>
              <a:rPr lang="ru-RU" sz="20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«Ученые будущего»</a:t>
            </a:r>
          </a:p>
          <a:p>
            <a:endParaRPr lang="ru-RU" dirty="0" smtClean="0"/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Мисалова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Гульназ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– 1 место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Крот  Надежда  - 3 место</a:t>
            </a: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Халиуллин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 – грамота за активное участие</a:t>
            </a: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Советникова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Людмила – грамота </a:t>
            </a: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Хайдарова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Альбина – грамота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100_0726.jpg"/>
          <p:cNvPicPr>
            <a:picLocks noChangeAspect="1"/>
          </p:cNvPicPr>
          <p:nvPr/>
        </p:nvPicPr>
        <p:blipFill>
          <a:blip r:embed="rId2" cstate="print"/>
          <a:srcRect l="17189" t="20639" r="22204" b="13257"/>
          <a:stretch>
            <a:fillRect/>
          </a:stretch>
        </p:blipFill>
        <p:spPr>
          <a:xfrm rot="5238554">
            <a:off x="6342802" y="4425184"/>
            <a:ext cx="2525946" cy="183619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2" name="Рисунок 11" descr="100_0723.jpg"/>
          <p:cNvPicPr>
            <a:picLocks noChangeAspect="1"/>
          </p:cNvPicPr>
          <p:nvPr/>
        </p:nvPicPr>
        <p:blipFill>
          <a:blip r:embed="rId3" cstate="print"/>
          <a:srcRect l="24413" t="17752" r="30820" b="3931"/>
          <a:stretch>
            <a:fillRect/>
          </a:stretch>
        </p:blipFill>
        <p:spPr>
          <a:xfrm rot="5400000">
            <a:off x="3905735" y="4171465"/>
            <a:ext cx="2071703" cy="241557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3" name="Прямоугольник 12"/>
          <p:cNvSpPr/>
          <p:nvPr/>
        </p:nvSpPr>
        <p:spPr>
          <a:xfrm>
            <a:off x="214282" y="4643446"/>
            <a:ext cx="3857652" cy="20574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БЕЗВЕРХНИЙ  ДЕНИС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100_0721.jpg"/>
          <p:cNvPicPr>
            <a:picLocks noChangeAspect="1"/>
          </p:cNvPicPr>
          <p:nvPr/>
        </p:nvPicPr>
        <p:blipFill>
          <a:blip r:embed="rId4" cstate="print"/>
          <a:srcRect l="43018" t="5467" r="27688" b="44693"/>
          <a:stretch>
            <a:fillRect/>
          </a:stretch>
        </p:blipFill>
        <p:spPr>
          <a:xfrm>
            <a:off x="1371600" y="4953000"/>
            <a:ext cx="1478386" cy="16002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0"/>
                            </p:stCondLst>
                            <p:childTnLst>
                              <p:par>
                                <p:cTn id="41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000"/>
                            </p:stCondLst>
                            <p:childTnLst>
                              <p:par>
                                <p:cTn id="4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9000"/>
                            </p:stCondLst>
                            <p:childTnLst>
                              <p:par>
                                <p:cTn id="5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10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0"/>
                            </p:stCondLst>
                            <p:childTnLst>
                              <p:par>
                                <p:cTn id="61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3" dur="10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1000"/>
                            </p:stCondLst>
                            <p:childTnLst>
                              <p:par>
                                <p:cTn id="6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10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2000"/>
                            </p:stCondLst>
                            <p:childTnLst>
                              <p:par>
                                <p:cTn id="6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1" dur="10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3000"/>
                            </p:stCondLst>
                            <p:childTnLst>
                              <p:par>
                                <p:cTn id="7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5" dur="1000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642942"/>
          </a:xfrm>
        </p:spPr>
        <p:txBody>
          <a:bodyPr>
            <a:normAutofit fontScale="90000"/>
          </a:bodyPr>
          <a:lstStyle/>
          <a:p>
            <a:r>
              <a:rPr lang="ru-RU" sz="44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Победы  наших  обучающихся</a:t>
            </a: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304800" y="785794"/>
            <a:ext cx="3962400" cy="5462606"/>
          </a:xfrm>
        </p:spPr>
        <p:txBody>
          <a:bodyPr/>
          <a:lstStyle/>
          <a:p>
            <a:pPr algn="ctr">
              <a:buNone/>
            </a:pPr>
            <a:r>
              <a:rPr lang="ru-RU" sz="2400" b="1" dirty="0" smtClean="0"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Диплом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  участие в </a:t>
            </a:r>
          </a:p>
          <a:p>
            <a:pPr>
              <a:buNone/>
            </a:pPr>
            <a:r>
              <a:rPr lang="ru-RU" sz="2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Республиканском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конкурсе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«Сочинение о налогах»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САМАРХАНОВ  АЙДАР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Содержимое 8" descr="100_0715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rcRect l="11557" t="4454" r="33608" b="7962"/>
          <a:stretch>
            <a:fillRect/>
          </a:stretch>
        </p:blipFill>
        <p:spPr>
          <a:xfrm rot="5400000">
            <a:off x="268401" y="2660501"/>
            <a:ext cx="1677711" cy="17859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0" name="Прямоугольник 9"/>
          <p:cNvSpPr/>
          <p:nvPr/>
        </p:nvSpPr>
        <p:spPr>
          <a:xfrm>
            <a:off x="4191000" y="928670"/>
            <a:ext cx="4495800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Районный фестиваль, 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посвященный 125-летию со дня рождения Г.Тукая</a:t>
            </a:r>
            <a:endParaRPr lang="ru-RU" sz="2000" b="1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Пристанская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Инзалия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– 3 место</a:t>
            </a: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Вырупаева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Татьяна  - 3 место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14282" y="4643446"/>
            <a:ext cx="3857652" cy="20574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1 МЕСТО</a:t>
            </a:r>
          </a:p>
          <a:p>
            <a:pPr algn="ctr"/>
            <a:r>
              <a:rPr lang="ru-RU" sz="2000" b="1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В  районном интеллектуальном марафоне по  ПДД</a:t>
            </a:r>
          </a:p>
          <a:p>
            <a:pPr algn="ctr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БЕЗВЕРХНИЙ  ДЕНИС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Рисунок 13" descr="100_0714.jpg"/>
          <p:cNvPicPr>
            <a:picLocks noChangeAspect="1"/>
          </p:cNvPicPr>
          <p:nvPr/>
        </p:nvPicPr>
        <p:blipFill>
          <a:blip r:embed="rId3" cstate="print"/>
          <a:srcRect l="18272" t="14680" r="20319" b="14680"/>
          <a:stretch>
            <a:fillRect/>
          </a:stretch>
        </p:blipFill>
        <p:spPr>
          <a:xfrm rot="5400000">
            <a:off x="1975383" y="3096659"/>
            <a:ext cx="2049961" cy="157163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8" name="Рисунок 7" descr="SDC1436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3400" y="3352800"/>
            <a:ext cx="1828800" cy="2438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SDC1436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0800" y="3200401"/>
            <a:ext cx="2162175" cy="228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500"/>
                            </p:stCondLst>
                            <p:childTnLst>
                              <p:par>
                                <p:cTn id="36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500"/>
                            </p:stCondLst>
                            <p:childTnLst>
                              <p:par>
                                <p:cTn id="4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10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500"/>
                            </p:stCondLst>
                            <p:childTnLst>
                              <p:par>
                                <p:cTn id="4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500"/>
                            </p:stCondLst>
                            <p:childTnLst>
                              <p:par>
                                <p:cTn id="51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8500"/>
                            </p:stCondLst>
                            <p:childTnLst>
                              <p:par>
                                <p:cTn id="5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1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500"/>
                            </p:stCondLst>
                            <p:childTnLst>
                              <p:par>
                                <p:cTn id="5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1" dur="10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500"/>
                            </p:stCondLst>
                            <p:childTnLst>
                              <p:par>
                                <p:cTn id="6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5" dur="10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1500"/>
                            </p:stCondLst>
                            <p:childTnLst>
                              <p:par>
                                <p:cTn id="67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219200" y="2590800"/>
            <a:ext cx="4724400" cy="2286000"/>
          </a:xfrm>
        </p:spPr>
        <p:txBody>
          <a:bodyPr/>
          <a:lstStyle/>
          <a:p>
            <a:pPr>
              <a:buNone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Региональный  телевизионный конкурс «Полет мысли».</a:t>
            </a:r>
          </a:p>
          <a:p>
            <a:r>
              <a:rPr lang="ru-RU" sz="1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Мисалова</a:t>
            </a: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Гульназ</a:t>
            </a: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- 2 место</a:t>
            </a:r>
          </a:p>
          <a:p>
            <a:pPr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 Защита эссе – 4 место</a:t>
            </a:r>
          </a:p>
          <a:p>
            <a:r>
              <a:rPr lang="ru-RU" sz="1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Галиуллина</a:t>
            </a: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Алия</a:t>
            </a: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-5 место</a:t>
            </a:r>
          </a:p>
          <a:p>
            <a:pPr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 Защита эссе - 1 место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Documents and Settings\Admin\Рабочий стол\Мои документы\НОВЫЙ ФОТОАЛЬБОМ\ОЧНЫЙ ТУР АЛИЯ+ГУЛЬНАЗ\y_d050cfc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8600" y="152400"/>
            <a:ext cx="4648200" cy="2514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7" name="Picture 3" descr="C:\Documents and Settings\Admin\Рабочий стол\Мои документы\НОВЫЙ ФОТОАЛЬБОМ\ОЧНЫЙ ТУР АЛИЯ+ГУЛЬНАЗ\y_a0610833.jpg"/>
          <p:cNvPicPr>
            <a:picLocks noChangeAspect="1" noChangeArrowheads="1"/>
          </p:cNvPicPr>
          <p:nvPr/>
        </p:nvPicPr>
        <p:blipFill>
          <a:blip r:embed="rId3"/>
          <a:srcRect l="16300" t="16456" r="13316" b="6329"/>
          <a:stretch>
            <a:fillRect/>
          </a:stretch>
        </p:blipFill>
        <p:spPr bwMode="auto">
          <a:xfrm>
            <a:off x="5734594" y="533400"/>
            <a:ext cx="3257006" cy="5181600"/>
          </a:xfrm>
          <a:prstGeom prst="rect">
            <a:avLst/>
          </a:prstGeom>
          <a:noFill/>
        </p:spPr>
      </p:pic>
      <p:pic>
        <p:nvPicPr>
          <p:cNvPr id="1028" name="Picture 4" descr="C:\Documents and Settings\Admin\Рабочий стол\Мои документы\НОВЫЙ ФОТОАЛЬБОМ\ОЧНЫЙ ТУР АЛИЯ+ГУЛЬНАЗ\y_810ef51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4572001"/>
            <a:ext cx="3200399" cy="1828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976</TotalTime>
  <Words>423</Words>
  <Application>Microsoft Office PowerPoint</Application>
  <PresentationFormat>Экран (4:3)</PresentationFormat>
  <Paragraphs>138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Аспект</vt:lpstr>
      <vt:lpstr>МБОУ «Габишевская средняя общеобразовательная школа»</vt:lpstr>
      <vt:lpstr>Наше школьное творческое объединение -</vt:lpstr>
      <vt:lpstr>Успехи   педагогов  нашей    школы</vt:lpstr>
      <vt:lpstr>Успехи   педагогов  нашей    школы</vt:lpstr>
      <vt:lpstr>Победы  наших  обучающихся</vt:lpstr>
      <vt:lpstr>Презентация PowerPoint</vt:lpstr>
      <vt:lpstr>Победы  наших  обучающихся</vt:lpstr>
      <vt:lpstr>Победы  наших  обучающихся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Admin</cp:lastModifiedBy>
  <cp:revision>81</cp:revision>
  <cp:lastPrinted>1601-01-01T00:00:00Z</cp:lastPrinted>
  <dcterms:created xsi:type="dcterms:W3CDTF">1601-01-01T00:00:00Z</dcterms:created>
  <dcterms:modified xsi:type="dcterms:W3CDTF">2013-01-08T14:07:57Z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