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1"/>
  </p:notesMasterIdLst>
  <p:handoutMasterIdLst>
    <p:handoutMasterId r:id="rId12"/>
  </p:handoutMasterIdLst>
  <p:sldIdLst>
    <p:sldId id="824" r:id="rId2"/>
    <p:sldId id="842" r:id="rId3"/>
    <p:sldId id="843" r:id="rId4"/>
    <p:sldId id="848" r:id="rId5"/>
    <p:sldId id="847" r:id="rId6"/>
    <p:sldId id="850" r:id="rId7"/>
    <p:sldId id="845" r:id="rId8"/>
    <p:sldId id="849" r:id="rId9"/>
    <p:sldId id="851" r:id="rId10"/>
  </p:sldIdLst>
  <p:sldSz cx="9144000" cy="5143500" type="screen16x9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D9999"/>
    <a:srgbClr val="FF3300"/>
    <a:srgbClr val="002060"/>
    <a:srgbClr val="745E5C"/>
    <a:srgbClr val="CC0000"/>
    <a:srgbClr val="A8246F"/>
    <a:srgbClr val="006600"/>
    <a:srgbClr val="CDFF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06" autoAdjust="0"/>
    <p:restoredTop sz="87792" autoAdjust="0"/>
  </p:normalViewPr>
  <p:slideViewPr>
    <p:cSldViewPr>
      <p:cViewPr varScale="1">
        <p:scale>
          <a:sx n="157" d="100"/>
          <a:sy n="157" d="100"/>
        </p:scale>
        <p:origin x="-29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handoutMaster" Target="handoutMasters/handoutMaster1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notesMaster" Target="notesMasters/notesMaster1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7ABB1B93-4B46-7FEE-BAF3-5229265C63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BCF7BE0-CCB5-6229-6EA1-5B9E9977114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AA7794C-39B2-4ECF-9B51-F46B99E05135}" type="datetimeFigureOut">
              <a:rPr lang="ru-RU"/>
              <a:pPr>
                <a:defRPr/>
              </a:pPr>
              <a:t>15.03.2025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D9FBD29-42AA-05E8-BC21-ADAF8F9F1A2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48518DE-29FC-A5A8-D5B0-4B0A2CC8071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979" tIns="45990" rIns="91979" bIns="4599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14C29034-2964-4A95-9E48-B61FCF21FDB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DA86153-A088-F535-8DAE-9804F3CDD7A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BC59A79-C98A-8349-A0AD-3F0AD24961F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525CE32-6A00-4D3E-9D95-B9BF7604E289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D2A82C21-5C01-F21C-2D85-A41DBBFC64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79" tIns="45990" rIns="91979" bIns="4599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43297664-D9FA-3755-DD11-BB841350C3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979" tIns="45990" rIns="91979" bIns="4599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AA25DCE-C819-763F-3AE5-A6EE464E26B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4FC826-24B1-7D82-0D21-CCA9C10B9E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979" tIns="45990" rIns="91979" bIns="4599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AE935F11-35DF-46D0-81F4-A12879B1403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>
            <a:extLst>
              <a:ext uri="{FF2B5EF4-FFF2-40B4-BE49-F238E27FC236}">
                <a16:creationId xmlns:a16="http://schemas.microsoft.com/office/drawing/2014/main" id="{B10FEC3C-C040-F4A8-F6DA-CC73A3D38E8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>
            <a:extLst>
              <a:ext uri="{FF2B5EF4-FFF2-40B4-BE49-F238E27FC236}">
                <a16:creationId xmlns:a16="http://schemas.microsoft.com/office/drawing/2014/main" id="{D9123475-28BD-D5B8-05AC-4ACEB35DCF0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39456E-6F48-D2E0-F29A-CB0A69252C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BD79DD7-1C15-4E0A-8B2F-E6D23001A275}" type="slidenum">
              <a:rPr lang="ru-RU" altLang="en-US">
                <a:latin typeface="Calibri" panose="020F0502020204030204" pitchFamily="34" charset="0"/>
              </a:rPr>
              <a:pPr eaLnBrk="1" hangingPunct="1"/>
              <a:t>1</a:t>
            </a:fld>
            <a:endParaRPr lang="ru-RU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75" indent="0" algn="ctr">
              <a:buNone/>
              <a:defRPr sz="1500"/>
            </a:lvl2pPr>
            <a:lvl3pPr marL="685749" indent="0" algn="ctr">
              <a:buNone/>
              <a:defRPr sz="1400"/>
            </a:lvl3pPr>
            <a:lvl4pPr marL="1028624" indent="0" algn="ctr">
              <a:buNone/>
              <a:defRPr sz="1200"/>
            </a:lvl4pPr>
            <a:lvl5pPr marL="1371498" indent="0" algn="ctr">
              <a:buNone/>
              <a:defRPr sz="1200"/>
            </a:lvl5pPr>
            <a:lvl6pPr marL="1714373" indent="0" algn="ctr">
              <a:buNone/>
              <a:defRPr sz="1200"/>
            </a:lvl6pPr>
            <a:lvl7pPr marL="2057246" indent="0" algn="ctr">
              <a:buNone/>
              <a:defRPr sz="1200"/>
            </a:lvl7pPr>
            <a:lvl8pPr marL="2400120" indent="0" algn="ctr">
              <a:buNone/>
              <a:defRPr sz="1200"/>
            </a:lvl8pPr>
            <a:lvl9pPr marL="2742995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05F67-8FB7-BEAB-AAE5-16B414926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45DFEA-766E-40A9-A9A5-92F280793A98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04D96-F906-8108-386A-A8F86BB45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D4512-0002-C620-0A6C-B97325854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272277-393F-442E-BF50-3FBCCDA6876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22002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A6EB3-10F0-B503-B2AB-5EC0F3C35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38E7EA-6A18-40D8-9549-515D81470E69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2B115-B15A-25B0-9D03-B9FB6729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91621-25FD-85E9-6F8B-2B4F17C2E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22D6D1AD-9FFD-4CC0-8ABA-533DFE51467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27427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282307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2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49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37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4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99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6784F3-5251-A6CF-7D57-A1C2F2AC8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5ACDB0-77E4-4587-B236-05979E7E7EC8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0B839-D68D-123B-7241-35184B4DB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A79DD-078B-1EE0-6236-BB722D741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7D5C776C-A910-49D4-AAC5-6DF678B9835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21320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3C6B1-F388-D105-7EAA-C654F450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1A0D92-D26C-49B2-B679-DA2169203538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48FAE-5A21-A299-914A-FE7E169E5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17F6F0-BE75-F8B8-AEC7-4A6DD59AD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C1B95FB7-F3D1-4AAB-A42F-6949CEB8FAF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33200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75" indent="0">
              <a:buNone/>
              <a:defRPr sz="1500" b="1"/>
            </a:lvl2pPr>
            <a:lvl3pPr marL="685749" indent="0">
              <a:buNone/>
              <a:defRPr sz="1400" b="1"/>
            </a:lvl3pPr>
            <a:lvl4pPr marL="1028624" indent="0">
              <a:buNone/>
              <a:defRPr sz="1200" b="1"/>
            </a:lvl4pPr>
            <a:lvl5pPr marL="1371498" indent="0">
              <a:buNone/>
              <a:defRPr sz="1200" b="1"/>
            </a:lvl5pPr>
            <a:lvl6pPr marL="1714373" indent="0">
              <a:buNone/>
              <a:defRPr sz="1200" b="1"/>
            </a:lvl6pPr>
            <a:lvl7pPr marL="2057246" indent="0">
              <a:buNone/>
              <a:defRPr sz="1200" b="1"/>
            </a:lvl7pPr>
            <a:lvl8pPr marL="2400120" indent="0">
              <a:buNone/>
              <a:defRPr sz="1200" b="1"/>
            </a:lvl8pPr>
            <a:lvl9pPr marL="2742995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7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75" indent="0">
              <a:buNone/>
              <a:defRPr sz="1500" b="1"/>
            </a:lvl2pPr>
            <a:lvl3pPr marL="685749" indent="0">
              <a:buNone/>
              <a:defRPr sz="1400" b="1"/>
            </a:lvl3pPr>
            <a:lvl4pPr marL="1028624" indent="0">
              <a:buNone/>
              <a:defRPr sz="1200" b="1"/>
            </a:lvl4pPr>
            <a:lvl5pPr marL="1371498" indent="0">
              <a:buNone/>
              <a:defRPr sz="1200" b="1"/>
            </a:lvl5pPr>
            <a:lvl6pPr marL="1714373" indent="0">
              <a:buNone/>
              <a:defRPr sz="1200" b="1"/>
            </a:lvl6pPr>
            <a:lvl7pPr marL="2057246" indent="0">
              <a:buNone/>
              <a:defRPr sz="1200" b="1"/>
            </a:lvl7pPr>
            <a:lvl8pPr marL="2400120" indent="0">
              <a:buNone/>
              <a:defRPr sz="1200" b="1"/>
            </a:lvl8pPr>
            <a:lvl9pPr marL="2742995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7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DAC1FD-0B35-6A90-2F73-695C35C88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57602E-7B1D-475B-930F-878DCE243DBC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688BCF-3D6D-8B88-A341-887CC9D02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35F91E-C53B-5EC1-0319-EF937A783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38DEB198-3D8B-41FC-8121-E793D4BA456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41675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974FBB-AECF-AB42-DA9F-87B8C45E3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8FE9FB-1326-4A95-A7E6-22D686912C70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CBFA79-5D7C-2B8E-3B50-0390C6E9B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6108E0-9849-25D6-258F-405262754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64189290-3012-4FD3-92D1-49A1B102CFD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60500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ED76EA-4142-1727-562A-B06D17ADE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5466B7-7406-4A54-8B4A-D18E8EA2C291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A4579-C146-422F-D9CF-0E36C8493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7C6C80-9EC0-1593-6A1B-417BFA4C0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9BEF9C7F-4113-49CE-8307-CBCBD9F77BE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72584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75" indent="0">
              <a:buNone/>
              <a:defRPr sz="1100"/>
            </a:lvl2pPr>
            <a:lvl3pPr marL="685749" indent="0">
              <a:buNone/>
              <a:defRPr sz="900"/>
            </a:lvl3pPr>
            <a:lvl4pPr marL="1028624" indent="0">
              <a:buNone/>
              <a:defRPr sz="800"/>
            </a:lvl4pPr>
            <a:lvl5pPr marL="1371498" indent="0">
              <a:buNone/>
              <a:defRPr sz="800"/>
            </a:lvl5pPr>
            <a:lvl6pPr marL="1714373" indent="0">
              <a:buNone/>
              <a:defRPr sz="800"/>
            </a:lvl6pPr>
            <a:lvl7pPr marL="2057246" indent="0">
              <a:buNone/>
              <a:defRPr sz="800"/>
            </a:lvl7pPr>
            <a:lvl8pPr marL="2400120" indent="0">
              <a:buNone/>
              <a:defRPr sz="800"/>
            </a:lvl8pPr>
            <a:lvl9pPr marL="2742995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7DAC60-5517-84D9-DBB4-10C30F2E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3DF38D-6C69-4DEA-8E3C-3ABE9C513E56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A68F0-1AD1-5254-E19C-DA9C83AFF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B22ED-54E3-D51D-66D9-8875D4A0A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52F4F34-2CC4-4835-A75C-59E6A80BEAA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24336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75" indent="0">
              <a:buNone/>
              <a:defRPr sz="2100"/>
            </a:lvl2pPr>
            <a:lvl3pPr marL="685749" indent="0">
              <a:buNone/>
              <a:defRPr sz="1800"/>
            </a:lvl3pPr>
            <a:lvl4pPr marL="1028624" indent="0">
              <a:buNone/>
              <a:defRPr sz="1500"/>
            </a:lvl4pPr>
            <a:lvl5pPr marL="1371498" indent="0">
              <a:buNone/>
              <a:defRPr sz="1500"/>
            </a:lvl5pPr>
            <a:lvl6pPr marL="1714373" indent="0">
              <a:buNone/>
              <a:defRPr sz="1500"/>
            </a:lvl6pPr>
            <a:lvl7pPr marL="2057246" indent="0">
              <a:buNone/>
              <a:defRPr sz="1500"/>
            </a:lvl7pPr>
            <a:lvl8pPr marL="2400120" indent="0">
              <a:buNone/>
              <a:defRPr sz="1500"/>
            </a:lvl8pPr>
            <a:lvl9pPr marL="2742995" indent="0">
              <a:buNone/>
              <a:defRPr sz="1500"/>
            </a:lvl9pPr>
          </a:lstStyle>
          <a:p>
            <a:pPr lvl="0"/>
            <a:endParaRPr lang="ru-R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75" indent="0">
              <a:buNone/>
              <a:defRPr sz="1100"/>
            </a:lvl2pPr>
            <a:lvl3pPr marL="685749" indent="0">
              <a:buNone/>
              <a:defRPr sz="900"/>
            </a:lvl3pPr>
            <a:lvl4pPr marL="1028624" indent="0">
              <a:buNone/>
              <a:defRPr sz="800"/>
            </a:lvl4pPr>
            <a:lvl5pPr marL="1371498" indent="0">
              <a:buNone/>
              <a:defRPr sz="800"/>
            </a:lvl5pPr>
            <a:lvl6pPr marL="1714373" indent="0">
              <a:buNone/>
              <a:defRPr sz="800"/>
            </a:lvl6pPr>
            <a:lvl7pPr marL="2057246" indent="0">
              <a:buNone/>
              <a:defRPr sz="800"/>
            </a:lvl7pPr>
            <a:lvl8pPr marL="2400120" indent="0">
              <a:buNone/>
              <a:defRPr sz="800"/>
            </a:lvl8pPr>
            <a:lvl9pPr marL="2742995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5A0591-10A7-A4F9-DF41-648496168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6A4DA4-D8D1-40A5-BD20-CC3D5DB45FE8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7AE7FC-AEC2-5EC9-B6BC-F4491E133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00E913-6086-C4E8-A5A9-93B2EB676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E95284A8-AEE7-462C-A6B1-82B63F6654E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8078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E6B87-676B-D869-CF1B-907D3372B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C25663-C606-4E1C-B6BD-6D14713DE23B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E46B8C-4711-E74C-A04A-945307146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836A5-183C-73CA-DE8F-618DD7FB9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2A7DBF40-8BD8-425F-BC2B-BDD7BF50800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14402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3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3" y="273843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B478A-8119-B995-4D48-5B0B99A7F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B1BE18-7966-4A3C-8DB6-55711525D257}" type="datetimeFigureOut">
              <a:rPr lang="ru-RU"/>
              <a:pPr>
                <a:defRPr/>
              </a:pPr>
              <a:t>15.03.2025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3BB738-E5EB-912D-8FDB-4E48E82A0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A0650-E2E9-0BBD-DD59-4FD8012AC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A0662651-A607-4888-AF8B-31A572B85D0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604477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4B5F210-583F-2458-99B4-DCEC2744254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6" tIns="34289" rIns="68576" bIns="342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  <a:endParaRPr lang="ru-RU" altLang="ru-RU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F421E0D-FDEC-F3E5-90BA-90D5E9BEE5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368425"/>
            <a:ext cx="78867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  <a:endParaRPr lang="ru-RU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B68AD8-D735-CA0A-E5B4-54BFF42302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wrap="square" lIns="68576" tIns="34289" rIns="68576" bIns="34289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A10FD0A-0FA0-4DC7-813D-B690ED3ABB8D}" type="datetimeFigureOut">
              <a:rPr lang="ru-RU" altLang="en-US"/>
              <a:pPr/>
              <a:t>15.03.2025</a:t>
            </a:fld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45707-037D-493B-E41B-345DB00B29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wrap="square" lIns="68576" tIns="34289" rIns="68576" bIns="34289" numCol="1" anchor="ctr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8B7C9-ACAE-4D0C-E231-90604ABAC8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68576" tIns="34289" rIns="68576" bIns="34289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922759B-B718-4BF8-A86D-A639238FCC5C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2pPr>
      <a:lvl3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3pPr>
      <a:lvl4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4pPr>
      <a:lvl5pPr algn="l" defTabSz="684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5pPr>
      <a:lvl6pPr marL="4572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6pPr>
      <a:lvl7pPr marL="9144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7pPr>
      <a:lvl8pPr marL="13716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8pPr>
      <a:lvl9pPr marL="1828800" algn="l" defTabSz="684213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9pPr>
    </p:titleStyle>
    <p:bodyStyle>
      <a:lvl1pPr marL="169863" indent="-169863" algn="l" defTabSz="68421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27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56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85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1463" indent="-169863" algn="l" defTabSz="68421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5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hyperlink" Target="consultantplus://offline/ref=727639E498A60D5FF9A3B911FC10326BB8302798F1297D0E53E768DB48E96CC69D5FD2E1A80FD523799CC472D52311A7750254AAE67195B1aAc7J" TargetMode="Externa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7.png" /><Relationship Id="rId4" Type="http://schemas.openxmlformats.org/officeDocument/2006/relationships/image" Target="../media/image6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>
            <a:extLst>
              <a:ext uri="{FF2B5EF4-FFF2-40B4-BE49-F238E27FC236}">
                <a16:creationId xmlns:a16="http://schemas.microsoft.com/office/drawing/2014/main" id="{F13280A6-92D7-44D6-F484-4E8609F0B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0" y="0"/>
            <a:ext cx="9175750" cy="52371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315" name="Прямоугольник 2">
            <a:extLst>
              <a:ext uri="{FF2B5EF4-FFF2-40B4-BE49-F238E27FC236}">
                <a16:creationId xmlns:a16="http://schemas.microsoft.com/office/drawing/2014/main" id="{1C1A01DA-C8E6-49DE-0381-946CDFC16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850" y="2139950"/>
            <a:ext cx="792162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35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порядок приема в общеобразовательную организацию </a:t>
            </a:r>
          </a:p>
        </p:txBody>
      </p:sp>
      <p:pic>
        <p:nvPicPr>
          <p:cNvPr id="13316" name="Picture 18" descr="http://abali.ru/wp-content/uploads/2011/09/Coat_of_Arms_of_Tatarstan_gerb.png">
            <a:extLst>
              <a:ext uri="{FF2B5EF4-FFF2-40B4-BE49-F238E27FC236}">
                <a16:creationId xmlns:a16="http://schemas.microsoft.com/office/drawing/2014/main" id="{535E49D7-5AFB-3B92-A177-D43343323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11138"/>
            <a:ext cx="1076325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078E5865-BB10-1E56-5730-85301D8D9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0638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Номер слайда 3">
            <a:extLst>
              <a:ext uri="{FF2B5EF4-FFF2-40B4-BE49-F238E27FC236}">
                <a16:creationId xmlns:a16="http://schemas.microsoft.com/office/drawing/2014/main" id="{1D520C8E-EECC-5EBF-0492-C98C09CB4DFE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B9C95926-420F-4B0A-A63F-BFDFB58E8134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340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1D0A5F98-F0AC-8DDF-F321-3B6B26468DB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4341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5E660008-ECF3-EFCD-4050-4D60CF6DF2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4342" name="Рисунок 12">
            <a:extLst>
              <a:ext uri="{FF2B5EF4-FFF2-40B4-BE49-F238E27FC236}">
                <a16:creationId xmlns:a16="http://schemas.microsoft.com/office/drawing/2014/main" id="{03C17510-15B6-B44E-1299-FC187EB63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Рисунок 2">
            <a:extLst>
              <a:ext uri="{FF2B5EF4-FFF2-40B4-BE49-F238E27FC236}">
                <a16:creationId xmlns:a16="http://schemas.microsoft.com/office/drawing/2014/main" id="{FFC57D27-3EA2-AF1A-3021-74539F2631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7" t="17212" r="34250" b="6601"/>
          <a:stretch>
            <a:fillRect/>
          </a:stretch>
        </p:blipFill>
        <p:spPr bwMode="auto">
          <a:xfrm>
            <a:off x="155575" y="-14288"/>
            <a:ext cx="3671888" cy="483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TextBox 5">
            <a:extLst>
              <a:ext uri="{FF2B5EF4-FFF2-40B4-BE49-F238E27FC236}">
                <a16:creationId xmlns:a16="http://schemas.microsoft.com/office/drawing/2014/main" id="{F7E39725-9CA3-77F3-0078-AEECE2580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2788" y="1093788"/>
            <a:ext cx="40401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b="1">
                <a:solidFill>
                  <a:srgbClr val="FF0000"/>
                </a:solidFill>
              </a:rPr>
              <a:t>Приказом Министерства просвещения Российской Федерации от 2 сентября 2020 года № 458 утвержден порядок приема детей на обучение по программам начального общего, основного общего и среднего общего образования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C925A3A2-B4B0-12B7-69B3-1537A85C9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7938"/>
            <a:ext cx="9144001" cy="516413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15363" name="Номер слайда 3">
            <a:extLst>
              <a:ext uri="{FF2B5EF4-FFF2-40B4-BE49-F238E27FC236}">
                <a16:creationId xmlns:a16="http://schemas.microsoft.com/office/drawing/2014/main" id="{8C5CB286-7FC1-382E-C37F-BFC4EF71EFF2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EE268776-3082-446E-A021-C7AA70E8E996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5364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D541701D-9744-79FC-855B-3E896D753BB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365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80481476-D363-33AD-D8B2-1D3CA7163E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5366" name="Рисунок 12">
            <a:extLst>
              <a:ext uri="{FF2B5EF4-FFF2-40B4-BE49-F238E27FC236}">
                <a16:creationId xmlns:a16="http://schemas.microsoft.com/office/drawing/2014/main" id="{92CBBBDB-B84C-9443-FC1D-CA17F5980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TextBox 1">
            <a:extLst>
              <a:ext uri="{FF2B5EF4-FFF2-40B4-BE49-F238E27FC236}">
                <a16:creationId xmlns:a16="http://schemas.microsoft.com/office/drawing/2014/main" id="{DBF3B2DD-7770-DF76-9063-526755D38F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142875"/>
            <a:ext cx="58324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600" b="1">
                <a:solidFill>
                  <a:srgbClr val="FF0000"/>
                </a:solidFill>
              </a:rPr>
              <a:t>Акт ОМС о закреплении территории 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57CD78C2-0416-CF13-0736-31FDE0D070A7}"/>
              </a:ext>
            </a:extLst>
          </p:cNvPr>
          <p:cNvGraphicFramePr>
            <a:graphicFrameLocks noGrp="1"/>
          </p:cNvGraphicFramePr>
          <p:nvPr/>
        </p:nvGraphicFramePr>
        <p:xfrm>
          <a:off x="460375" y="762000"/>
          <a:ext cx="3354388" cy="3687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4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776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 от 22.01.2014 № 32</a:t>
                      </a:r>
                    </a:p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</a:p>
                    <a:p>
                      <a:pPr algn="ctr"/>
                      <a:r>
                        <a:rPr lang="ru-RU" sz="1400" b="1" u="sng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Утратил силу 21.09.2020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Должен был издаваться </a:t>
                      </a:r>
                    </a:p>
                    <a:p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позднее 1 февраля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6" marR="91456" marT="45715" marB="4571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0ECB5D2-F07C-AC61-E0EF-F5A1384A1271}"/>
              </a:ext>
            </a:extLst>
          </p:cNvPr>
          <p:cNvSpPr/>
          <p:nvPr/>
        </p:nvSpPr>
        <p:spPr>
          <a:xfrm>
            <a:off x="4308475" y="757238"/>
            <a:ext cx="3432175" cy="36925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от 02.09.2020 № 458</a:t>
            </a:r>
          </a:p>
          <a:p>
            <a:pPr algn="ctr">
              <a:defRPr/>
            </a:pP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Вступил в силу 22.09.2020</a:t>
            </a:r>
          </a:p>
          <a:p>
            <a:pPr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издаваться ОМС</a:t>
            </a:r>
          </a:p>
          <a:p>
            <a:pPr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</a:t>
            </a:r>
            <a:r>
              <a:rPr lang="ru-RU" sz="16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марта</a:t>
            </a:r>
          </a:p>
          <a:p>
            <a:pPr>
              <a:defRPr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должна разместить 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10 календарных дней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момента его издания на:</a:t>
            </a:r>
          </a:p>
          <a:p>
            <a:pPr marL="285750" indent="-285750">
              <a:buFontTx/>
              <a:buChar char="-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информационном стенде;</a:t>
            </a:r>
          </a:p>
          <a:p>
            <a:pPr marL="285750" indent="-285750">
              <a:buFontTx/>
              <a:buChar char="-"/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официальном сайте в информационно-телекоммуникационной сети «Интернет»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83F078FF-EC4B-9B69-F8F2-AE12F14EA3A2}"/>
              </a:ext>
            </a:extLst>
          </p:cNvPr>
          <p:cNvCxnSpPr/>
          <p:nvPr/>
        </p:nvCxnSpPr>
        <p:spPr>
          <a:xfrm>
            <a:off x="460375" y="784225"/>
            <a:ext cx="3354388" cy="36655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5AD1947-E54A-A784-5458-875BDE2F8D2A}"/>
              </a:ext>
            </a:extLst>
          </p:cNvPr>
          <p:cNvCxnSpPr/>
          <p:nvPr/>
        </p:nvCxnSpPr>
        <p:spPr>
          <a:xfrm flipH="1">
            <a:off x="479425" y="762000"/>
            <a:ext cx="3335338" cy="368776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9CCA749B-A93A-6C62-0F3C-13CCCC382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163" y="7938"/>
            <a:ext cx="9144001" cy="516413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16387" name="Номер слайда 3">
            <a:extLst>
              <a:ext uri="{FF2B5EF4-FFF2-40B4-BE49-F238E27FC236}">
                <a16:creationId xmlns:a16="http://schemas.microsoft.com/office/drawing/2014/main" id="{DC13B1EE-BB60-1ABC-04A5-8EDE0EFBDD56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2522658-7601-4E87-B131-CFDD71204551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4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6388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3073C1DA-03FD-755E-4C47-A472B07FA5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389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C3FF673C-DDE4-2264-B58E-FD1FEF3824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6390" name="Рисунок 12">
            <a:extLst>
              <a:ext uri="{FF2B5EF4-FFF2-40B4-BE49-F238E27FC236}">
                <a16:creationId xmlns:a16="http://schemas.microsoft.com/office/drawing/2014/main" id="{499DBB37-CB9B-7CF2-89BC-DEAFEFC0E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Box 1">
            <a:extLst>
              <a:ext uri="{FF2B5EF4-FFF2-40B4-BE49-F238E27FC236}">
                <a16:creationId xmlns:a16="http://schemas.microsoft.com/office/drawing/2014/main" id="{49346EDA-83BF-35F3-E2A9-024511C04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775" y="122238"/>
            <a:ext cx="5832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600" b="1">
                <a:solidFill>
                  <a:srgbClr val="FF0000"/>
                </a:solidFill>
              </a:rPr>
              <a:t>Информация на стенде и </a:t>
            </a:r>
          </a:p>
          <a:p>
            <a:pPr algn="ctr" eaLnBrk="1" hangingPunct="1"/>
            <a:r>
              <a:rPr lang="ru-RU" altLang="en-US" sz="1600" b="1">
                <a:solidFill>
                  <a:srgbClr val="FF0000"/>
                </a:solidFill>
              </a:rPr>
              <a:t>официальном сайте в сети Интернет 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0EA787F-EF9F-46EE-02E2-4D75240EFDFA}"/>
              </a:ext>
            </a:extLst>
          </p:cNvPr>
          <p:cNvSpPr/>
          <p:nvPr/>
        </p:nvSpPr>
        <p:spPr>
          <a:xfrm>
            <a:off x="683568" y="738886"/>
            <a:ext cx="7488832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 количестве мест в первых классах не позднее 10 календарных дней с момента издания распорядительного акта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 закреплении образовательных организаций за конкретными территориями муниципального района  (городского округа) </a:t>
            </a:r>
          </a:p>
          <a:p>
            <a:pPr algn="just">
              <a:defRPr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(Например: если акт ОМС издан 15.03.2021, то информация должна быть размещена до 25.03.2021)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  <a:hlinkClick r:id="rId4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A0FECEA-2354-8470-29E8-631C316F5871}"/>
              </a:ext>
            </a:extLst>
          </p:cNvPr>
          <p:cNvSpPr/>
          <p:nvPr/>
        </p:nvSpPr>
        <p:spPr>
          <a:xfrm>
            <a:off x="760381" y="3554569"/>
            <a:ext cx="7561398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 наличии свободных мест в первых классах для приема детей, не проживающих на закрепленной территории, не позднее 5 июля текущего года</a:t>
            </a:r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0E78C6A7-4A62-8704-6C8C-1D4C292EF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Номер слайда 3">
            <a:extLst>
              <a:ext uri="{FF2B5EF4-FFF2-40B4-BE49-F238E27FC236}">
                <a16:creationId xmlns:a16="http://schemas.microsoft.com/office/drawing/2014/main" id="{7E412F9F-39B2-F0B6-939C-74E433CB6334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B780A3E8-6B39-4E9F-9EA3-E2093EDFD4EB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5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7412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9EBD81BB-2C73-4D40-86CB-C66D40C85A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7413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F3A91BBA-BC82-EDF7-7C4F-0E3B138051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7414" name="Рисунок 12">
            <a:extLst>
              <a:ext uri="{FF2B5EF4-FFF2-40B4-BE49-F238E27FC236}">
                <a16:creationId xmlns:a16="http://schemas.microsoft.com/office/drawing/2014/main" id="{56DA3792-80A1-393E-E0EE-8CE6610B1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FD01D3-7C5B-0E84-DBF5-3469A596433D}"/>
              </a:ext>
            </a:extLst>
          </p:cNvPr>
          <p:cNvSpPr txBox="1"/>
          <p:nvPr/>
        </p:nvSpPr>
        <p:spPr>
          <a:xfrm>
            <a:off x="1403648" y="84971"/>
            <a:ext cx="61926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/>
              <a:t>Места в образовательные организации предоставляются: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A2DE27-A218-F40B-B41C-DBA667E4E38D}"/>
              </a:ext>
            </a:extLst>
          </p:cNvPr>
          <p:cNvSpPr txBox="1"/>
          <p:nvPr/>
        </p:nvSpPr>
        <p:spPr>
          <a:xfrm>
            <a:off x="223926" y="836890"/>
            <a:ext cx="279434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dirty="0"/>
              <a:t>Во </a:t>
            </a:r>
            <a:r>
              <a:rPr lang="ru-RU" b="1" dirty="0">
                <a:solidFill>
                  <a:srgbClr val="FF0000"/>
                </a:solidFill>
              </a:rPr>
              <a:t>внеочередном порядке </a:t>
            </a:r>
            <a:r>
              <a:rPr lang="ru-RU" dirty="0"/>
              <a:t>в образовательные организации, </a:t>
            </a:r>
            <a:r>
              <a:rPr lang="ru-RU" b="1" u="sng" dirty="0"/>
              <a:t>имеющие интернат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ABF58-D69D-A436-CDB6-9F35BD50EFA1}"/>
              </a:ext>
            </a:extLst>
          </p:cNvPr>
          <p:cNvSpPr txBox="1"/>
          <p:nvPr/>
        </p:nvSpPr>
        <p:spPr>
          <a:xfrm>
            <a:off x="6154056" y="884935"/>
            <a:ext cx="296997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dirty="0"/>
              <a:t>В </a:t>
            </a:r>
            <a:r>
              <a:rPr lang="ru-RU" b="1" dirty="0">
                <a:solidFill>
                  <a:srgbClr val="FF0000"/>
                </a:solidFill>
              </a:rPr>
              <a:t>первоочередном порядке </a:t>
            </a:r>
            <a:r>
              <a:rPr lang="ru-RU" dirty="0"/>
              <a:t>в государственные и муниципальные образовательные организации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BE1625-E0D4-CC1F-6AD5-8CE46EBAEBCD}"/>
              </a:ext>
            </a:extLst>
          </p:cNvPr>
          <p:cNvSpPr txBox="1"/>
          <p:nvPr/>
        </p:nvSpPr>
        <p:spPr>
          <a:xfrm>
            <a:off x="3383868" y="875256"/>
            <a:ext cx="223224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</a:rPr>
              <a:t>Преимущественное право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0BF3B0-DC7B-8C33-36C9-A8CC3C09CE02}"/>
              </a:ext>
            </a:extLst>
          </p:cNvPr>
          <p:cNvSpPr txBox="1"/>
          <p:nvPr/>
        </p:nvSpPr>
        <p:spPr>
          <a:xfrm>
            <a:off x="138733" y="2678754"/>
            <a:ext cx="279434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- детям работников прокуратуры</a:t>
            </a:r>
          </a:p>
          <a:p>
            <a:pPr>
              <a:defRPr/>
            </a:pPr>
            <a:r>
              <a:rPr lang="ru-RU" dirty="0"/>
              <a:t>- детям судей</a:t>
            </a:r>
          </a:p>
          <a:p>
            <a:pPr>
              <a:defRPr/>
            </a:pPr>
            <a:r>
              <a:rPr lang="ru-RU" dirty="0"/>
              <a:t>- детям сотрудников следственного комитета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E98EAF-F6B9-A48A-4FC9-2A02FAD7D8BE}"/>
              </a:ext>
            </a:extLst>
          </p:cNvPr>
          <p:cNvSpPr txBox="1"/>
          <p:nvPr/>
        </p:nvSpPr>
        <p:spPr>
          <a:xfrm>
            <a:off x="3189647" y="2104913"/>
            <a:ext cx="2794346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Детям, проживающим в одной семье и имеющим общее место жительства в те образовательные организации, в которых обучаются их братья и (или) сестры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F518140-6DFA-F85A-3A12-39F15F545F08}"/>
              </a:ext>
            </a:extLst>
          </p:cNvPr>
          <p:cNvSpPr txBox="1"/>
          <p:nvPr/>
        </p:nvSpPr>
        <p:spPr>
          <a:xfrm>
            <a:off x="6154056" y="2885124"/>
            <a:ext cx="2969975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- детям военнослужащих</a:t>
            </a:r>
          </a:p>
          <a:p>
            <a:pPr>
              <a:defRPr/>
            </a:pPr>
            <a:r>
              <a:rPr lang="ru-RU" dirty="0"/>
              <a:t>- детям сотрудников полиции</a:t>
            </a:r>
          </a:p>
        </p:txBody>
      </p: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905FD847-BAC9-8B7A-4FA8-0E5C67031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7938"/>
            <a:ext cx="9144001" cy="516413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18435" name="Номер слайда 3">
            <a:extLst>
              <a:ext uri="{FF2B5EF4-FFF2-40B4-BE49-F238E27FC236}">
                <a16:creationId xmlns:a16="http://schemas.microsoft.com/office/drawing/2014/main" id="{99B24D4B-105C-C87D-2DB3-CAAB145926D0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72FDF0BE-3214-4A84-A559-0605E6288A3E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6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8436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B539AB11-D9B2-8464-0F4A-1687E5B59D8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37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64C125F3-ABE8-D377-B4A0-18EDD0D8120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8438" name="Рисунок 12">
            <a:extLst>
              <a:ext uri="{FF2B5EF4-FFF2-40B4-BE49-F238E27FC236}">
                <a16:creationId xmlns:a16="http://schemas.microsoft.com/office/drawing/2014/main" id="{82B8BADE-2F10-0D2C-DA6D-70CE223F6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Box 1">
            <a:extLst>
              <a:ext uri="{FF2B5EF4-FFF2-40B4-BE49-F238E27FC236}">
                <a16:creationId xmlns:a16="http://schemas.microsoft.com/office/drawing/2014/main" id="{A7BB7A7F-118C-AE7F-3B5F-DE4EE8A6B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2388" y="68263"/>
            <a:ext cx="58324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600" b="1">
                <a:solidFill>
                  <a:srgbClr val="FF0000"/>
                </a:solidFill>
              </a:rPr>
              <a:t>Сроки приема заявлений на обучение в первый класс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758EC0C-5666-FAB8-6F0C-39FB99A2DF98}"/>
              </a:ext>
            </a:extLst>
          </p:cNvPr>
          <p:cNvGraphicFramePr>
            <a:graphicFrameLocks noGrp="1"/>
          </p:cNvGraphicFramePr>
          <p:nvPr/>
        </p:nvGraphicFramePr>
        <p:xfrm>
          <a:off x="46038" y="685800"/>
          <a:ext cx="3870325" cy="4143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0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3375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 от 22.01.2014 № 32</a:t>
                      </a:r>
                    </a:p>
                    <a:p>
                      <a:r>
                        <a:rPr lang="ru-RU" sz="9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</a:p>
                    <a:p>
                      <a:pPr algn="ctr"/>
                      <a:r>
                        <a:rPr lang="ru-RU" sz="1400" b="1" u="sng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Утратил силу 21.09.2020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1" u="sng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Проживающие на закрепленной территории </a:t>
                      </a:r>
                    </a:p>
                    <a:p>
                      <a:endParaRPr lang="ru-RU" sz="1000" b="1" u="sng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февраля по 30 июня</a:t>
                      </a:r>
                    </a:p>
                    <a:p>
                      <a:r>
                        <a:rPr lang="ru-RU" sz="1500" b="0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 о приеме в течение 7 рабочих дней после приема документов.</a:t>
                      </a:r>
                    </a:p>
                    <a:p>
                      <a:endParaRPr lang="ru-RU" sz="15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1" u="sng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проживающие на закрепленной территории</a:t>
                      </a:r>
                    </a:p>
                    <a:p>
                      <a:endParaRPr lang="ru-RU" sz="1000" b="1" u="sng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5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1 июля до момента заполнения свободных мест, но не позднее 5 сентября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5" marR="91455" marT="45724" marB="45724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DCFF729-FFB1-6AC1-DA39-B4436DF5CB34}"/>
              </a:ext>
            </a:extLst>
          </p:cNvPr>
          <p:cNvSpPr/>
          <p:nvPr/>
        </p:nvSpPr>
        <p:spPr>
          <a:xfrm>
            <a:off x="4127500" y="695325"/>
            <a:ext cx="4824413" cy="4124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от 02.09.2020 № 458</a:t>
            </a:r>
          </a:p>
          <a:p>
            <a:pPr algn="ctr">
              <a:defRPr/>
            </a:pP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Вступил в силу 22.09.2020</a:t>
            </a:r>
          </a:p>
          <a:p>
            <a:pPr>
              <a:defRPr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1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Проживающие на закрепленной территории </a:t>
            </a:r>
          </a:p>
          <a:p>
            <a:pPr>
              <a:defRPr/>
            </a:pP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 также имеющие право на внеочередной, первоочередной и преимущественный прием) </a:t>
            </a:r>
          </a:p>
          <a:p>
            <a:pPr>
              <a:defRPr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 апреля по 30 июня</a:t>
            </a:r>
          </a:p>
          <a:p>
            <a:pPr>
              <a:defRPr/>
            </a:pPr>
            <a:r>
              <a:rPr lang="ru-RU" sz="1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 приеме в течение 3 рабочих дней после завершения приема заявлений.</a:t>
            </a:r>
          </a:p>
          <a:p>
            <a:pPr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(Например: 30.06.2021 (среда) – завершен прием заявлений, приказ о приеме должен быть издан 1-3 июля 2021)</a:t>
            </a:r>
          </a:p>
          <a:p>
            <a:pPr>
              <a:defRPr/>
            </a:pPr>
            <a:endParaRPr lang="ru-RU" sz="15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15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проживающие на закрепленной территории</a:t>
            </a:r>
          </a:p>
          <a:p>
            <a:pPr>
              <a:defRPr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6 июля до момента заполнения свободных мест, но не позднее 5 сентября</a:t>
            </a:r>
          </a:p>
          <a:p>
            <a:pPr>
              <a:defRPr/>
            </a:pPr>
            <a:r>
              <a:rPr lang="ru-RU" sz="1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 приеме в течение 5 рабочих дней после приема заявления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6F9A897-EA16-1046-D638-12D0C74752DA}"/>
              </a:ext>
            </a:extLst>
          </p:cNvPr>
          <p:cNvCxnSpPr/>
          <p:nvPr/>
        </p:nvCxnSpPr>
        <p:spPr>
          <a:xfrm>
            <a:off x="61913" y="727075"/>
            <a:ext cx="3854450" cy="406241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CB2ACA8D-0FF7-68BA-4728-ABA3F87E9B7C}"/>
              </a:ext>
            </a:extLst>
          </p:cNvPr>
          <p:cNvCxnSpPr/>
          <p:nvPr/>
        </p:nvCxnSpPr>
        <p:spPr>
          <a:xfrm flipH="1">
            <a:off x="61913" y="706438"/>
            <a:ext cx="3792537" cy="40830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633A40F0-FC21-3018-81AA-DF56EAD5D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0638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Номер слайда 3">
            <a:extLst>
              <a:ext uri="{FF2B5EF4-FFF2-40B4-BE49-F238E27FC236}">
                <a16:creationId xmlns:a16="http://schemas.microsoft.com/office/drawing/2014/main" id="{4B1DDB55-E861-1D59-EC6A-6048ED4485B0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4A785276-E8C4-4015-9026-075199651B0F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7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9460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89E78E8A-0179-3B1C-D121-48144B27C2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461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A4A0C7FC-9562-CE1E-27A0-0D9377C9C78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9462" name="Рисунок 12">
            <a:extLst>
              <a:ext uri="{FF2B5EF4-FFF2-40B4-BE49-F238E27FC236}">
                <a16:creationId xmlns:a16="http://schemas.microsoft.com/office/drawing/2014/main" id="{CECA19B4-0FB6-DFCA-8E99-A2C4FE9B9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TextBox 7">
            <a:extLst>
              <a:ext uri="{FF2B5EF4-FFF2-40B4-BE49-F238E27FC236}">
                <a16:creationId xmlns:a16="http://schemas.microsoft.com/office/drawing/2014/main" id="{3FA65359-36F1-6617-BEB5-58BA836C5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196850"/>
            <a:ext cx="5832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600" b="1">
                <a:solidFill>
                  <a:srgbClr val="FF0000"/>
                </a:solidFill>
              </a:rPr>
              <a:t>Возраст начала обучения в начальной школе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C08D2B68-6210-9CB0-954B-3DE89CBCF28E}"/>
              </a:ext>
            </a:extLst>
          </p:cNvPr>
          <p:cNvSpPr/>
          <p:nvPr/>
        </p:nvSpPr>
        <p:spPr>
          <a:xfrm>
            <a:off x="450322" y="1035895"/>
            <a:ext cx="8335621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в начальной школе начинается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6 лет 6 месяцев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(при отсутствии противопоказаний по состоянию здоровья, но не позже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лет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D33A84A-79F2-C4D2-E81B-C43AD964A8E8}"/>
              </a:ext>
            </a:extLst>
          </p:cNvPr>
          <p:cNvSpPr/>
          <p:nvPr/>
        </p:nvSpPr>
        <p:spPr>
          <a:xfrm>
            <a:off x="460375" y="2518721"/>
            <a:ext cx="8335621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обучения в более раннем или позднем возрасте требуется:</a:t>
            </a:r>
          </a:p>
          <a:p>
            <a:pPr marL="342900" indent="-342900">
              <a:buFontTx/>
              <a:buChar char="-"/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письменное заявление родителей (законных представителей)</a:t>
            </a:r>
          </a:p>
          <a:p>
            <a:pPr marL="342900" indent="-342900">
              <a:buFontTx/>
              <a:buChar char="-"/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разрешение учредителя школы</a:t>
            </a: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0BCBE65A-A8F9-38AF-01CA-AD458B273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0638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Номер слайда 3">
            <a:extLst>
              <a:ext uri="{FF2B5EF4-FFF2-40B4-BE49-F238E27FC236}">
                <a16:creationId xmlns:a16="http://schemas.microsoft.com/office/drawing/2014/main" id="{0A0DCDF1-3A39-C0F8-D171-6F4953EEB33D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841519D1-3174-485C-84B1-C0628A8CBF49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8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0484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7240DE30-5BE9-054A-1D30-135A07508D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5263BA87-1328-04E1-5FF0-7C7D06AB8B2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0486" name="Рисунок 12">
            <a:extLst>
              <a:ext uri="{FF2B5EF4-FFF2-40B4-BE49-F238E27FC236}">
                <a16:creationId xmlns:a16="http://schemas.microsoft.com/office/drawing/2014/main" id="{8B992021-55F4-391A-41EE-258D83622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Прямоугольник 1">
            <a:extLst>
              <a:ext uri="{FF2B5EF4-FFF2-40B4-BE49-F238E27FC236}">
                <a16:creationId xmlns:a16="http://schemas.microsoft.com/office/drawing/2014/main" id="{F78FCC64-5DE7-517B-5581-F30F2586D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600" y="130175"/>
            <a:ext cx="7766050" cy="407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Заявление о приеме на обучение и документы для приема на обучение подаются: </a:t>
            </a:r>
          </a:p>
          <a:p>
            <a:pPr algn="just" eaLnBrk="1" hangingPunct="1"/>
            <a:endParaRPr lang="ru-RU" altLang="en-US" sz="1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1200"/>
              </a:spcAft>
            </a:pP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en-US" sz="1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</a:t>
            </a: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в общеобразовательную организацию;</a:t>
            </a:r>
          </a:p>
          <a:p>
            <a:pPr algn="just" eaLnBrk="1" hangingPunct="1">
              <a:spcAft>
                <a:spcPts val="1200"/>
              </a:spcAft>
            </a:pP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en-US" sz="1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заказным письмом </a:t>
            </a: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с уведомлением о вручении;</a:t>
            </a:r>
          </a:p>
          <a:p>
            <a:pPr algn="just" eaLnBrk="1" hangingPunct="1">
              <a:spcAft>
                <a:spcPts val="1800"/>
              </a:spcAft>
            </a:pP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в электронной форме (документ на бумажном носителе, преобразованный в электронную форму путем сканирования или фотографирования) посредством </a:t>
            </a:r>
            <a:r>
              <a:rPr lang="ru-RU" altLang="en-US" sz="1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электронной почты </a:t>
            </a: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общеобразовательной организации или электронной информационной системы общеобразовательной организации, в том числе с использованием функционала официального сайта общеобразовательной организации в сети </a:t>
            </a:r>
            <a:r>
              <a:rPr lang="ru-RU" altLang="en-US" sz="1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</a:t>
            </a: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 или иным способом с использованием сети Интернет;</a:t>
            </a:r>
          </a:p>
          <a:p>
            <a:pPr algn="just" eaLnBrk="1" hangingPunct="1">
              <a:spcAft>
                <a:spcPts val="1200"/>
              </a:spcAft>
            </a:pP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- с использованием функционала (сервисов) </a:t>
            </a:r>
            <a:r>
              <a:rPr lang="ru-RU" altLang="en-US" sz="1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региональных порталов государственных и муниципальных услуг</a:t>
            </a:r>
            <a:r>
              <a:rPr lang="ru-RU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являющихся государственными информационными системами субъектов Российской Федерации, созданными органами государственной власти субъектов Российской Федерации (при наличии).</a:t>
            </a: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Users\Afanaseva\Desktop\Августовка 2014, 2015, 2016, 2017\Августовка 2017\Доклад министра\От Адели\Актуальные\фон презентация2.jpg">
            <a:extLst>
              <a:ext uri="{FF2B5EF4-FFF2-40B4-BE49-F238E27FC236}">
                <a16:creationId xmlns:a16="http://schemas.microsoft.com/office/drawing/2014/main" id="{AFD3253A-FE02-2FEE-1D00-2670B4C3A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0638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Номер слайда 3">
            <a:extLst>
              <a:ext uri="{FF2B5EF4-FFF2-40B4-BE49-F238E27FC236}">
                <a16:creationId xmlns:a16="http://schemas.microsoft.com/office/drawing/2014/main" id="{E7B2A634-D74C-4A17-A3C6-198527869E30}"/>
              </a:ext>
            </a:extLst>
          </p:cNvPr>
          <p:cNvSpPr txBox="1">
            <a:spLocks/>
          </p:cNvSpPr>
          <p:nvPr/>
        </p:nvSpPr>
        <p:spPr bwMode="auto">
          <a:xfrm>
            <a:off x="7019925" y="4516438"/>
            <a:ext cx="21336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02" rIns="91404" bIns="45702" anchor="ctr"/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82E302A2-F5C3-4B7B-ABB3-B434C989C36A}" type="slidenum">
              <a:rPr lang="ru-RU" altLang="ru-RU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9</a:t>
            </a:fld>
            <a:endParaRPr lang="ru-RU" altLang="ru-RU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1508" name="AutoShape 2" descr="blob:https://web.whatsapp.com/34d00eb7-3d17-4d28-8ea2-cb2c4e19eb17">
            <a:extLst>
              <a:ext uri="{FF2B5EF4-FFF2-40B4-BE49-F238E27FC236}">
                <a16:creationId xmlns:a16="http://schemas.microsoft.com/office/drawing/2014/main" id="{17A61990-783B-D56B-2098-4EA6CCC4D0C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1509" name="AutoShape 4" descr="blob:https://web.whatsapp.com/34d00eb7-3d17-4d28-8ea2-cb2c4e19eb17">
            <a:extLst>
              <a:ext uri="{FF2B5EF4-FFF2-40B4-BE49-F238E27FC236}">
                <a16:creationId xmlns:a16="http://schemas.microsoft.com/office/drawing/2014/main" id="{7F41E4DF-3D52-DBB2-9AD3-EDE42F91FB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21510" name="Рисунок 12">
            <a:extLst>
              <a:ext uri="{FF2B5EF4-FFF2-40B4-BE49-F238E27FC236}">
                <a16:creationId xmlns:a16="http://schemas.microsoft.com/office/drawing/2014/main" id="{97589A42-598C-B8A7-B597-77B0A0036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8" t="29362" r="43077" b="36147"/>
          <a:stretch>
            <a:fillRect/>
          </a:stretch>
        </p:blipFill>
        <p:spPr bwMode="auto">
          <a:xfrm>
            <a:off x="7866063" y="0"/>
            <a:ext cx="124777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Прямоугольник 1">
            <a:extLst>
              <a:ext uri="{FF2B5EF4-FFF2-40B4-BE49-F238E27FC236}">
                <a16:creationId xmlns:a16="http://schemas.microsoft.com/office/drawing/2014/main" id="{60075997-8E3E-85F7-93DF-21E0C3C92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0"/>
            <a:ext cx="27749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Образец заявления </a:t>
            </a:r>
          </a:p>
        </p:txBody>
      </p:sp>
      <p:pic>
        <p:nvPicPr>
          <p:cNvPr id="21512" name="Рисунок 6">
            <a:extLst>
              <a:ext uri="{FF2B5EF4-FFF2-40B4-BE49-F238E27FC236}">
                <a16:creationId xmlns:a16="http://schemas.microsoft.com/office/drawing/2014/main" id="{0706A24C-4C63-DF7C-9DDD-36DF6D8E43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12" t="23399" r="27951" b="16402"/>
          <a:stretch>
            <a:fillRect/>
          </a:stretch>
        </p:blipFill>
        <p:spPr bwMode="auto">
          <a:xfrm>
            <a:off x="4427538" y="555625"/>
            <a:ext cx="3244850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Рисунок 7">
            <a:extLst>
              <a:ext uri="{FF2B5EF4-FFF2-40B4-BE49-F238E27FC236}">
                <a16:creationId xmlns:a16="http://schemas.microsoft.com/office/drawing/2014/main" id="{EC9B9724-4327-A7BA-3854-65B5B530D5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26" t="16402" r="27162" b="8002"/>
          <a:stretch>
            <a:fillRect/>
          </a:stretch>
        </p:blipFill>
        <p:spPr bwMode="auto">
          <a:xfrm>
            <a:off x="684213" y="411163"/>
            <a:ext cx="324008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15180</TotalTime>
  <Words>579</Words>
  <Application>Microsoft Office PowerPoint</Application>
  <PresentationFormat>Экран (16:9)</PresentationFormat>
  <Paragraphs>86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1_Office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Afanaseva</dc:creator>
  <cp:lastModifiedBy>Гостевой пользователь</cp:lastModifiedBy>
  <cp:revision>1371</cp:revision>
  <cp:lastPrinted>2019-01-23T13:01:31Z</cp:lastPrinted>
  <dcterms:created xsi:type="dcterms:W3CDTF">2014-03-04T07:12:45Z</dcterms:created>
  <dcterms:modified xsi:type="dcterms:W3CDTF">2025-03-15T10:09:46Z</dcterms:modified>
</cp:coreProperties>
</file>