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60" r:id="rId3"/>
    <p:sldId id="261" r:id="rId4"/>
    <p:sldId id="263" r:id="rId5"/>
    <p:sldId id="264" r:id="rId6"/>
    <p:sldId id="265" r:id="rId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1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86775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C:\Users\Станислав\Downloads\шаблон 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1071562" y="1285875"/>
            <a:ext cx="6769100" cy="130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4400"/>
              <a:buFont typeface="Cambria"/>
              <a:buNone/>
            </a:pPr>
            <a:r>
              <a:rPr lang="en-US" sz="4400" b="1" i="1" u="none" dirty="0" err="1">
                <a:solidFill>
                  <a:srgbClr val="0F243E"/>
                </a:solidFill>
                <a:latin typeface="Cambria"/>
                <a:ea typeface="Cambria"/>
                <a:cs typeface="Cambria"/>
                <a:sym typeface="Cambria"/>
              </a:rPr>
              <a:t>Проект</a:t>
            </a:r>
            <a:r>
              <a:rPr lang="en-US" sz="4400" b="1" i="0" u="none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n-US" sz="4400" b="1" i="0" u="none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dirty="0"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"/>
          </p:nvPr>
        </p:nvSpPr>
        <p:spPr>
          <a:xfrm>
            <a:off x="179387" y="2060576"/>
            <a:ext cx="8785225" cy="1795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</a:pPr>
            <a:endParaRPr sz="2800" b="1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ru-RU" sz="2800" b="1" i="1" dirty="0">
                <a:solidFill>
                  <a:schemeClr val="tx1"/>
                </a:solidFill>
              </a:rPr>
              <a:t>«Школьный театр как одна из форм изучения основ </a:t>
            </a:r>
            <a:br>
              <a:rPr lang="ru-RU" sz="2800" b="1" i="1" dirty="0">
                <a:solidFill>
                  <a:schemeClr val="tx1"/>
                </a:solidFill>
              </a:rPr>
            </a:br>
            <a:r>
              <a:rPr lang="ru-RU" sz="2800" b="1" i="1" dirty="0">
                <a:solidFill>
                  <a:schemeClr val="tx1"/>
                </a:solidFill>
              </a:rPr>
              <a:t>татарской </a:t>
            </a:r>
            <a:r>
              <a:rPr lang="ru-RU" sz="2800" b="1" i="1" dirty="0" smtClean="0">
                <a:solidFill>
                  <a:schemeClr val="tx1"/>
                </a:solidFill>
              </a:rPr>
              <a:t>культуры</a:t>
            </a:r>
            <a:r>
              <a:rPr lang="ru-RU" sz="2800" b="1" i="1" dirty="0">
                <a:solidFill>
                  <a:schemeClr val="tx1"/>
                </a:solidFill>
              </a:rPr>
              <a:t>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179387" y="115887"/>
            <a:ext cx="8640762" cy="720725"/>
          </a:xfrm>
          <a:prstGeom prst="rect">
            <a:avLst/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2000"/>
            </a:pPr>
            <a:r>
              <a:rPr lang="ru-RU" b="1" dirty="0"/>
              <a:t>Муниципальное бюджетное общеобразовательное учреждение «</a:t>
            </a:r>
            <a:r>
              <a:rPr lang="ru-RU" b="1" dirty="0" err="1"/>
              <a:t>Кирельская</a:t>
            </a:r>
            <a:r>
              <a:rPr lang="ru-RU" b="1" dirty="0"/>
              <a:t> основная общеобразовательная школа» </a:t>
            </a:r>
            <a:r>
              <a:rPr lang="ru-RU" b="1" dirty="0" err="1"/>
              <a:t>Кирельского</a:t>
            </a:r>
            <a:r>
              <a:rPr lang="ru-RU" b="1" dirty="0"/>
              <a:t> сельского поселения Камско-</a:t>
            </a:r>
            <a:r>
              <a:rPr lang="ru-RU" b="1" dirty="0" err="1"/>
              <a:t>Устьинского</a:t>
            </a:r>
            <a:r>
              <a:rPr lang="ru-RU" b="1" dirty="0"/>
              <a:t> муниципального района Республики Татарстан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endParaRPr b="1" dirty="0"/>
          </a:p>
        </p:txBody>
      </p:sp>
      <p:sp>
        <p:nvSpPr>
          <p:cNvPr id="92" name="Google Shape;92;p13"/>
          <p:cNvSpPr txBox="1"/>
          <p:nvPr/>
        </p:nvSpPr>
        <p:spPr>
          <a:xfrm>
            <a:off x="4071937" y="4357687"/>
            <a:ext cx="457200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800" b="1" i="1" dirty="0" smtClean="0"/>
              <a:t>Разработчики </a:t>
            </a:r>
            <a:r>
              <a:rPr lang="ru-RU" sz="1800" b="1" i="1" dirty="0"/>
              <a:t>проекта</a:t>
            </a:r>
            <a:r>
              <a:rPr lang="ru-RU" sz="1800" dirty="0"/>
              <a:t>:</a:t>
            </a:r>
          </a:p>
          <a:p>
            <a:r>
              <a:rPr lang="ru-RU" sz="1800" dirty="0"/>
              <a:t>Директор МБОУ «</a:t>
            </a:r>
            <a:r>
              <a:rPr lang="ru-RU" sz="1800" dirty="0" err="1"/>
              <a:t>Кирельская</a:t>
            </a:r>
            <a:r>
              <a:rPr lang="ru-RU" sz="1800" dirty="0"/>
              <a:t> ООШ» </a:t>
            </a:r>
            <a:br>
              <a:rPr lang="ru-RU" sz="1800" dirty="0"/>
            </a:br>
            <a:r>
              <a:rPr lang="ru-RU" sz="1800" dirty="0"/>
              <a:t>Каримуллина ВА </a:t>
            </a:r>
          </a:p>
          <a:p>
            <a:r>
              <a:rPr lang="ru-RU" sz="1800" dirty="0"/>
              <a:t>ЗУВР МБОУ «</a:t>
            </a:r>
            <a:r>
              <a:rPr lang="ru-RU" sz="1800" dirty="0" err="1"/>
              <a:t>Кирельская</a:t>
            </a:r>
            <a:r>
              <a:rPr lang="ru-RU" sz="1800" dirty="0"/>
              <a:t> ООШ»</a:t>
            </a:r>
          </a:p>
          <a:p>
            <a:r>
              <a:rPr lang="ru-RU" sz="1800" dirty="0"/>
              <a:t>Каримуллин А.Р.</a:t>
            </a:r>
          </a:p>
          <a:p>
            <a:r>
              <a:rPr lang="ru-RU" sz="1800" dirty="0"/>
              <a:t>Учитель татарского языка </a:t>
            </a:r>
            <a:br>
              <a:rPr lang="ru-RU" sz="1800" dirty="0"/>
            </a:br>
            <a:r>
              <a:rPr lang="ru-RU" sz="1800" dirty="0"/>
              <a:t>МБОУ «</a:t>
            </a:r>
            <a:r>
              <a:rPr lang="ru-RU" sz="1800" dirty="0" err="1"/>
              <a:t>Кирельская</a:t>
            </a:r>
            <a:r>
              <a:rPr lang="ru-RU" sz="1800" dirty="0"/>
              <a:t> ООШ»</a:t>
            </a:r>
          </a:p>
          <a:p>
            <a:r>
              <a:rPr lang="ru-RU" sz="1800" dirty="0" err="1"/>
              <a:t>Гарифуллина</a:t>
            </a:r>
            <a:r>
              <a:rPr lang="ru-RU" sz="1800" dirty="0"/>
              <a:t> Г.Ф.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7" descr="C:\Users\Станислав\Downloads\шаблон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/>
          <p:nvPr/>
        </p:nvSpPr>
        <p:spPr>
          <a:xfrm>
            <a:off x="250825" y="142875"/>
            <a:ext cx="8569325" cy="50006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Актуальность </a:t>
            </a: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214312" y="857250"/>
            <a:ext cx="8929687" cy="578643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Театральное искусство близко и понятно, как детям, так и взрослым, прежде всего потому, что в основе его лежит игра.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игре  ученик  не только получает информацию об окружающем мире, законах общества, красоте человеческих отношений, но и учится жить в этом мире, строить взаимоотношения с окружающими, а это, в свою очередь, требует творческой активности личности, умения держать себя в обществе.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Каждый ребенок хочет сыграть свою роль в игре. Но как научить  обучающегося  играть, брать на себя роль и действовать? Этому поможет школьный  театр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Школьный  театр– особая конструктивная форма взаимодействия школьного образовательного учреждения с обучающимися, объединяющая  их в целях развития воспитательного потенциала школы  ; способствующая взаимодействию школы , приобщению взрослых и детей к театральному искусству, имеющему большую воспитательную и образовательную ценность в семейных взаимоотношениях, познанию истории и культуры Родины.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8" descr="C:\Users\Станислав\Downloads\шаблон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/>
          <p:nvPr/>
        </p:nvSpPr>
        <p:spPr>
          <a:xfrm>
            <a:off x="250825" y="142875"/>
            <a:ext cx="8569325" cy="164306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Arial"/>
              <a:buNone/>
            </a:pP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Цель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Развитие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конструктивного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взаимодействия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обучающимися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другой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атмосфере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где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учитель</a:t>
            </a:r>
            <a:r>
              <a:rPr lang="ru-RU" sz="2400" b="1" i="0" u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400" b="1" i="0" u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ученик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b="1" i="0" u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, родитель</a:t>
            </a:r>
            <a:r>
              <a:rPr lang="en-US" sz="2400" b="1" i="0" u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становятся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равноправными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участниками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действия</a:t>
            </a:r>
            <a:r>
              <a:rPr lang="en-US" sz="24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sp>
        <p:nvSpPr>
          <p:cNvPr id="129" name="Google Shape;129;p18"/>
          <p:cNvSpPr/>
          <p:nvPr/>
        </p:nvSpPr>
        <p:spPr>
          <a:xfrm>
            <a:off x="214312" y="2071687"/>
            <a:ext cx="8929687" cy="4572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ЗАДАЧИ: </a:t>
            </a:r>
            <a:endParaRPr/>
          </a:p>
          <a:p>
            <a:pPr marL="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Познакомить с элементами актерского мастерства;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Развивать творческое содружество в детско-взрослом коллективе;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Развивать сценическое творчество детей и взрослых, способность самостоятельно выбирать жесты, нужную интонацию, выражение лица; подводить к умению самостоятельно импровизировать в создании нового образа, сюжета;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Воспитывать заботливое и внимательное отношение к родным и близким; поддерживать и развивать желание делать приятное окружающим, доставлять радость младшим и старшим детям;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0" descr="C:\Users\Станислав\Downloads\шаблон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7950" y="-39687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/>
          <p:nvPr/>
        </p:nvSpPr>
        <p:spPr>
          <a:xfrm>
            <a:off x="428625" y="2286000"/>
            <a:ext cx="8175625" cy="3879850"/>
          </a:xfrm>
          <a:prstGeom prst="roundRect">
            <a:avLst>
              <a:gd name="adj" fmla="val 2969"/>
            </a:avLst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0"/>
          <p:cNvSpPr/>
          <p:nvPr/>
        </p:nvSpPr>
        <p:spPr>
          <a:xfrm>
            <a:off x="357187" y="285750"/>
            <a:ext cx="8320087" cy="85725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Этап КТД (коллективной творческой деятельности) </a:t>
            </a:r>
            <a:endParaRPr/>
          </a:p>
        </p:txBody>
      </p:sp>
      <p:sp>
        <p:nvSpPr>
          <p:cNvPr id="161" name="Google Shape;161;p20"/>
          <p:cNvSpPr txBox="1"/>
          <p:nvPr/>
        </p:nvSpPr>
        <p:spPr>
          <a:xfrm>
            <a:off x="1042987" y="2690812"/>
            <a:ext cx="6985000" cy="286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 произведения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 режиссера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 актеров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 декораторов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 костюмеров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1" descr="C:\Users\Станислав\Downloads\шаблон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1"/>
          <p:cNvSpPr txBox="1">
            <a:spLocks noGrp="1"/>
          </p:cNvSpPr>
          <p:nvPr>
            <p:ph type="ctrTitle"/>
          </p:nvPr>
        </p:nvSpPr>
        <p:spPr>
          <a:xfrm>
            <a:off x="685800" y="2920999"/>
            <a:ext cx="7772400" cy="679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ru-RU" sz="4000" b="1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4000" b="1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4000" b="1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40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4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4000" b="1" dirty="0" smtClean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4000" b="1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4000" b="1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Этап</a:t>
            </a:r>
            <a:r>
              <a:rPr lang="en-US" sz="4000" b="1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000" b="1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проведения</a:t>
            </a:r>
            <a:endParaRPr dirty="0"/>
          </a:p>
        </p:txBody>
      </p:sp>
      <p:sp>
        <p:nvSpPr>
          <p:cNvPr id="168" name="Google Shape;168;p21"/>
          <p:cNvSpPr txBox="1">
            <a:spLocks noGrp="1"/>
          </p:cNvSpPr>
          <p:nvPr>
            <p:ph type="subTitle" idx="1"/>
          </p:nvPr>
        </p:nvSpPr>
        <p:spPr>
          <a:xfrm>
            <a:off x="827087" y="4787900"/>
            <a:ext cx="7777162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b="1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4.Конструктивно-рефлексивный </a:t>
            </a:r>
            <a:r>
              <a:rPr lang="en-US" sz="4000" b="1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этап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71450"/>
            <a:ext cx="46736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2" descr="C:\Users\Станислав\Downloads\шаблон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2"/>
          <p:cNvSpPr/>
          <p:nvPr/>
        </p:nvSpPr>
        <p:spPr>
          <a:xfrm>
            <a:off x="250825" y="188912"/>
            <a:ext cx="8569325" cy="52546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Ожидаемые результаты</a:t>
            </a:r>
            <a:endParaRPr/>
          </a:p>
        </p:txBody>
      </p:sp>
      <p:sp>
        <p:nvSpPr>
          <p:cNvPr id="175" name="Google Shape;175;p22"/>
          <p:cNvSpPr/>
          <p:nvPr/>
        </p:nvSpPr>
        <p:spPr>
          <a:xfrm>
            <a:off x="214312" y="928687"/>
            <a:ext cx="8929687" cy="5715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0"/>
          </a:gradFill>
          <a:ln w="9525" cap="flat" cmpd="sng">
            <a:solidFill>
              <a:srgbClr val="98B95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Умение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оценивать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использовать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полученные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знания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умения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области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театрального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искусства</a:t>
            </a:r>
            <a:r>
              <a:rPr lang="ru-RU" sz="1600" b="0" i="0" u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знания татарского и русского языков</a:t>
            </a:r>
            <a:r>
              <a:rPr lang="en-US" sz="1600" b="0" i="0" u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Использование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необходимых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актерских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навыков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свободно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взаимодействовать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партнером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действовать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предлагаемых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обстоятельствах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импровизировать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сосредоточивать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внимание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эмоциональную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память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общаться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зрителем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Владение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необходимыми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навыками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пластической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выразительности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сценической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речи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Использование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практических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навыков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работе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над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внешним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обликом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героя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подбор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грима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костюмов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прически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Повышение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интереса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изучению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материала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связанного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искусством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театра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литературой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Активное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проявление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своих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индивидуальных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способно­стей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работе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над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спектаклем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обсуждение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костюмов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декораций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Развитие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адекватного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восприятия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понимание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взрослым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действий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ребенка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приобретение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опыта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совместных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переживаний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Удовлетворение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потребностей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ребенка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имеющие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важное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значение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развития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потребности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любви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в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одобрении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значимых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взрослых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Развитие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социальных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способов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взаимодействия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сверстниками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другими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взрослыми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в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познании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окружающего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мира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в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информационном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обмене</a:t>
            </a:r>
            <a:r>
              <a:rPr lang="en-US" sz="16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6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</a:t>
            </a:r>
            <a:r>
              <a:rPr lang="en-US" sz="1600" b="0" i="0" u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b="1" i="0" u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477</Words>
  <Application>Microsoft Office PowerPoint</Application>
  <PresentationFormat>Экран (4:3)</PresentationFormat>
  <Paragraphs>50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Проект </vt:lpstr>
      <vt:lpstr>Презентация PowerPoint</vt:lpstr>
      <vt:lpstr>Презентация PowerPoint</vt:lpstr>
      <vt:lpstr>Презентация PowerPoint</vt:lpstr>
      <vt:lpstr>   3. Этап проведения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</dc:title>
  <cp:lastModifiedBy>МБОУ Кирельская ООШ</cp:lastModifiedBy>
  <cp:revision>6</cp:revision>
  <dcterms:modified xsi:type="dcterms:W3CDTF">2022-04-18T01:11:55Z</dcterms:modified>
</cp:coreProperties>
</file>