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74" r:id="rId13"/>
    <p:sldId id="275" r:id="rId14"/>
    <p:sldId id="267" r:id="rId15"/>
    <p:sldId id="268" r:id="rId16"/>
    <p:sldId id="269" r:id="rId17"/>
    <p:sldId id="270" r:id="rId18"/>
    <p:sldId id="271" r:id="rId19"/>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2347" y="341"/>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5"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257175"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2628900" y="2844800"/>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3E611F2-FB1C-45AE-95B7-98D6E02FFBFD}" type="datetimeFigureOut">
              <a:rPr lang="ru-RU" smtClean="0"/>
              <a:pPr/>
              <a:t>02.10.2023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352F792-1FCB-4A1A-B889-5FD8C43A59D4}"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alpha val="79000"/>
              </a:srgbClr>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23E611F2-FB1C-45AE-95B7-98D6E02FFBFD}" type="datetimeFigureOut">
              <a:rPr lang="ru-RU" smtClean="0"/>
              <a:pPr/>
              <a:t>02.10.2023</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7352F792-1FCB-4A1A-B889-5FD8C43A59D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00042" y="5286380"/>
            <a:ext cx="5929354" cy="3000396"/>
          </a:xfrm>
          <a:effectLst>
            <a:outerShdw blurRad="50800" dist="38100" dir="8100000" algn="tr" rotWithShape="0">
              <a:prstClr val="black">
                <a:alpha val="40000"/>
              </a:prstClr>
            </a:outerShdw>
          </a:effectLst>
        </p:spPr>
        <p:txBody>
          <a:bodyPr>
            <a:noAutofit/>
          </a:bodyPr>
          <a:lstStyle/>
          <a:p>
            <a:pPr fontAlgn="base"/>
            <a:r>
              <a:rPr lang="ru-RU"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Татар </a:t>
            </a:r>
            <a:r>
              <a:rPr lang="ru-RU" sz="5400" b="1" dirty="0" err="1"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Суыксуы</a:t>
            </a:r>
            <a:r>
              <a:rPr lang="ru-RU" sz="5400" b="1" dirty="0" smtClean="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урта</a:t>
            </a:r>
            <a:r>
              <a:rPr lang="ru-RU"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гомуми</a:t>
            </a:r>
            <a:r>
              <a:rPr lang="ru-RU"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белем</a:t>
            </a:r>
            <a:r>
              <a:rPr lang="ru-RU"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ru-RU" sz="5400" b="1" dirty="0" err="1">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бирү мәктәбе</a:t>
            </a:r>
            <a:endParaRPr lang="ru-RU" sz="54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5" name="Рисунок 4" descr="image-22-09-23-02-27-3.jpeg"/>
          <p:cNvPicPr>
            <a:picLocks noChangeAspect="1"/>
          </p:cNvPicPr>
          <p:nvPr/>
        </p:nvPicPr>
        <p:blipFill>
          <a:blip r:embed="rId2"/>
          <a:stretch>
            <a:fillRect/>
          </a:stretch>
        </p:blipFill>
        <p:spPr>
          <a:xfrm>
            <a:off x="500042" y="214282"/>
            <a:ext cx="6024606" cy="451845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Длявстр"/>
          <p:cNvPicPr>
            <a:picLocks noChangeAspect="1" noChangeArrowheads="1"/>
          </p:cNvPicPr>
          <p:nvPr/>
        </p:nvPicPr>
        <p:blipFill>
          <a:blip r:embed="rId2" cstate="print"/>
          <a:srcRect l="1610" t="13689" r="19473" b="10442"/>
          <a:stretch>
            <a:fillRect/>
          </a:stretch>
        </p:blipFill>
        <p:spPr bwMode="auto">
          <a:xfrm>
            <a:off x="1428736" y="2428860"/>
            <a:ext cx="3643338" cy="2428892"/>
          </a:xfrm>
          <a:prstGeom prst="rect">
            <a:avLst/>
          </a:prstGeom>
          <a:noFill/>
          <a:ln w="9525">
            <a:noFill/>
            <a:miter lim="800000"/>
            <a:headEnd/>
            <a:tailEnd/>
          </a:ln>
        </p:spPr>
      </p:pic>
      <p:sp>
        <p:nvSpPr>
          <p:cNvPr id="26627" name="Rectangle 3"/>
          <p:cNvSpPr>
            <a:spLocks noChangeArrowheads="1"/>
          </p:cNvSpPr>
          <p:nvPr/>
        </p:nvSpPr>
        <p:spPr bwMode="auto">
          <a:xfrm>
            <a:off x="500018" y="4857752"/>
            <a:ext cx="6357982"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6677025" algn="l"/>
              </a:tabLst>
            </a:pPr>
            <a:r>
              <a:rPr kumimoji="0" lang="tt-RU" sz="14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Язилә апа!</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Без класста 37 идек. Елмаеп , йоп-йомшак итеп  басып килеп кергәч,  тәнәфестә без туздырган  тузанның, җилләтелмәгән   кечкенә класста утыруның сәламәтлеккә зур зыян икәнен   әйтеп узгач, классны бераз җилләткәч,  дөньяларны  онытып  тын да алмый математика  диңгезенә чума идек. Ник бер генә тапкыр да, ник бер генә  укучыга да:”Син  имтихан бирә алмаячаксың!” дип әйтмәдегез? Ныклы, төпле     белем биргәнегезгә ышануданмы, әллә укучының кечкенә йөрәген яралаудан курка идегезме? Ул вакытларда да математика катлаулы фән иде бит. Нинди генә хәлдә калсак та, такт саклый белергә кирәклегенә ничек оста өйрәттегез. Сез бүген дә безнең арада, сез бүген дә безнең балаларны матур җырларыгыз, шигырьләрегез белән куандырасыз.  Иҗат чишмәгез киләчәктә дә ургып аксын иде. Ходай Сезгә сәламәтлек бирсен!</a:t>
            </a:r>
            <a:r>
              <a:rPr lang="ru-RU" sz="1400" dirty="0" smtClean="0">
                <a:latin typeface="Times New Roman" pitchFamily="18" charset="0"/>
                <a:ea typeface="Times New Roman" pitchFamily="18" charset="0"/>
                <a:cs typeface="Times New Roman" pitchFamily="18" charset="0"/>
              </a:rPr>
              <a:t> </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Һәркайсыгыз турында  матур романнар язып булыр иде!  Бу фотодагы укытучыларымның берничәсе инде исән түгел. Сезнең  җаннарыгыз  тынычтыр , оҗмах  түрендәдер СЕЗ, фидакарь хезмәт кешеләре. Дәресләр безнең өчен генә түгел,  сезнең өчен дә иң изгесе иде. Һөнәри осталыкларыгыз алдында баш иям, авыр туфракларыгыз җиңел булсын!</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6677025" algn="l"/>
              </a:tabLst>
            </a:pPr>
            <a:r>
              <a:rPr kumimoji="0" lang="tt-RU" sz="14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1975/1976 уку елының   10Г  класс укучысы </a:t>
            </a:r>
          </a:p>
          <a:p>
            <a:pPr marL="0" marR="0" lvl="0" indent="0" algn="just" defTabSz="914400" rtl="0" eaLnBrk="0" fontAlgn="base" latinLnBrk="0" hangingPunct="0">
              <a:lnSpc>
                <a:spcPct val="100000"/>
              </a:lnSpc>
              <a:spcBef>
                <a:spcPct val="0"/>
              </a:spcBef>
              <a:spcAft>
                <a:spcPct val="0"/>
              </a:spcAft>
              <a:buClrTx/>
              <a:buSzTx/>
              <a:buFontTx/>
              <a:buNone/>
              <a:tabLst>
                <a:tab pos="6677025" algn="l"/>
              </a:tabLst>
            </a:pPr>
            <a:r>
              <a:rPr kumimoji="0" lang="tt-RU" sz="14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Насипова – Мадиярова Гөлназ</a:t>
            </a:r>
            <a:r>
              <a:rPr kumimoji="0" lang="ru-RU" sz="14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4" name="Прямоугольник 3"/>
          <p:cNvSpPr/>
          <p:nvPr/>
        </p:nvSpPr>
        <p:spPr>
          <a:xfrm>
            <a:off x="285728" y="857224"/>
            <a:ext cx="6357958" cy="1600438"/>
          </a:xfrm>
          <a:prstGeom prst="rect">
            <a:avLst/>
          </a:prstGeom>
        </p:spPr>
        <p:txBody>
          <a:bodyPr wrap="square">
            <a:spAutoFit/>
          </a:bodyPr>
          <a:lstStyle/>
          <a:p>
            <a:pPr lvl="0" algn="just" fontAlgn="base">
              <a:spcBef>
                <a:spcPct val="0"/>
              </a:spcBef>
              <a:spcAft>
                <a:spcPct val="0"/>
              </a:spcAft>
              <a:tabLst>
                <a:tab pos="6677025" algn="l"/>
              </a:tabLst>
            </a:pPr>
            <a:r>
              <a:rPr lang="tt-RU" sz="1400" dirty="0" smtClean="0">
                <a:latin typeface="Times New Roman" pitchFamily="18" charset="0"/>
                <a:ea typeface="Times New Roman" pitchFamily="18" charset="0"/>
                <a:cs typeface="Times New Roman" pitchFamily="18" charset="0"/>
              </a:rPr>
              <a:t>Каршымда </a:t>
            </a:r>
            <a:r>
              <a:rPr lang="tt-RU" sz="1400" dirty="0" smtClean="0">
                <a:solidFill>
                  <a:srgbClr val="FF0000"/>
                </a:solidFill>
                <a:latin typeface="Times New Roman" pitchFamily="18" charset="0"/>
                <a:ea typeface="Times New Roman" pitchFamily="18" charset="0"/>
                <a:cs typeface="Times New Roman" pitchFamily="18" charset="0"/>
              </a:rPr>
              <a:t>Сәрвәр Нуриевич</a:t>
            </a:r>
            <a:r>
              <a:rPr lang="tt-RU" sz="1400" dirty="0" smtClean="0">
                <a:latin typeface="Times New Roman" pitchFamily="18" charset="0"/>
                <a:ea typeface="Times New Roman" pitchFamily="18" charset="0"/>
                <a:cs typeface="Times New Roman" pitchFamily="18" charset="0"/>
              </a:rPr>
              <a:t> җитәкчелек иткән  чорда  төшелгән укытучыларымның фотосы. Алар белән   аерылышканга 34 ел гомер узган. Ник берсе онытылсын!  Әйткән сүзләрегез, бирелеп аңлаткан дәресләрегез мәңгелеккә колакта яңгырый, күз алдымда тора, </a:t>
            </a:r>
            <a:r>
              <a:rPr lang="tt-RU" sz="1400" dirty="0" smtClean="0">
                <a:solidFill>
                  <a:srgbClr val="FF0000"/>
                </a:solidFill>
                <a:latin typeface="Times New Roman" pitchFamily="18" charset="0"/>
                <a:ea typeface="Times New Roman" pitchFamily="18" charset="0"/>
                <a:cs typeface="Times New Roman" pitchFamily="18" charset="0"/>
              </a:rPr>
              <a:t>ХӨРМӘТЛЕ УКЫТУЧЫЛАРЫМ!</a:t>
            </a:r>
            <a:r>
              <a:rPr lang="tt-RU" sz="1400" dirty="0" smtClean="0">
                <a:latin typeface="Times New Roman" pitchFamily="18" charset="0"/>
                <a:ea typeface="Times New Roman" pitchFamily="18" charset="0"/>
                <a:cs typeface="Times New Roman" pitchFamily="18" charset="0"/>
              </a:rPr>
              <a:t> И, бөек шәхесләр! Һәркайсыгызга  чын күңелемнән рәхмәтләр укыйм. </a:t>
            </a:r>
            <a:r>
              <a:rPr lang="tt-RU" sz="1400" dirty="0" smtClean="0">
                <a:solidFill>
                  <a:srgbClr val="FF0000"/>
                </a:solidFill>
                <a:latin typeface="Times New Roman" pitchFamily="18" charset="0"/>
                <a:ea typeface="Times New Roman" pitchFamily="18" charset="0"/>
                <a:cs typeface="Times New Roman" pitchFamily="18" charset="0"/>
              </a:rPr>
              <a:t>Гөлнур апа!</a:t>
            </a:r>
            <a:r>
              <a:rPr lang="tt-RU" sz="1400" dirty="0" smtClean="0">
                <a:latin typeface="Times New Roman" pitchFamily="18" charset="0"/>
                <a:ea typeface="Times New Roman" pitchFamily="18" charset="0"/>
                <a:cs typeface="Times New Roman" pitchFamily="18" charset="0"/>
              </a:rPr>
              <a:t> Сез нинди яшь, матур  һәм  гадел идегез. Дөньяда тагын берәр кеше бар микән сезнеңчә  география   серләренә төшендерердәй?</a:t>
            </a:r>
            <a:endParaRPr lang="ru-RU" sz="1400" dirty="0" smtClean="0">
              <a:latin typeface="Times New Roman" pitchFamily="18" charset="0"/>
              <a:cs typeface="Times New Roman" pitchFamily="18" charset="0"/>
            </a:endParaRPr>
          </a:p>
        </p:txBody>
      </p:sp>
      <p:sp>
        <p:nvSpPr>
          <p:cNvPr id="5" name="Прямоугольник 4"/>
          <p:cNvSpPr/>
          <p:nvPr/>
        </p:nvSpPr>
        <p:spPr>
          <a:xfrm>
            <a:off x="214290" y="142844"/>
            <a:ext cx="6215106" cy="646331"/>
          </a:xfrm>
          <a:prstGeom prst="rect">
            <a:avLst/>
          </a:prstGeom>
        </p:spPr>
        <p:txBody>
          <a:bodyPr wrap="square">
            <a:spAutoFit/>
          </a:bodyPr>
          <a:lstStyle/>
          <a:p>
            <a:pPr algn="ctr"/>
            <a:r>
              <a:rPr lang="tt-RU" sz="3600" b="1" dirty="0" smtClean="0">
                <a:solidFill>
                  <a:srgbClr val="FF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Фотога карап уйлану... </a:t>
            </a:r>
            <a:endParaRPr lang="ru-RU" sz="36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66" y="428596"/>
            <a:ext cx="6072230" cy="3862596"/>
          </a:xfrm>
          <a:prstGeom prst="rect">
            <a:avLst/>
          </a:prstGeom>
        </p:spPr>
        <p:txBody>
          <a:bodyPr wrap="square">
            <a:spAutoFit/>
          </a:bodyPr>
          <a:lstStyle/>
          <a:p>
            <a:pPr algn="just"/>
            <a:r>
              <a:rPr lang="ru-RU" sz="2000" b="1" dirty="0" smtClean="0">
                <a:solidFill>
                  <a:srgbClr val="FF0000"/>
                </a:solidFill>
                <a:latin typeface="Times New Roman" pitchFamily="18" charset="0"/>
                <a:cs typeface="Times New Roman" pitchFamily="18" charset="0"/>
              </a:rPr>
              <a:t>Салихов </a:t>
            </a:r>
            <a:r>
              <a:rPr lang="ru-RU" sz="2000" b="1" dirty="0" err="1" smtClean="0">
                <a:solidFill>
                  <a:srgbClr val="FF0000"/>
                </a:solidFill>
                <a:latin typeface="Times New Roman" pitchFamily="18" charset="0"/>
                <a:cs typeface="Times New Roman" pitchFamily="18" charset="0"/>
              </a:rPr>
              <a:t>Зилус</a:t>
            </a:r>
            <a:r>
              <a:rPr lang="ru-RU" sz="2000" b="1" dirty="0" smtClean="0">
                <a:solidFill>
                  <a:srgbClr val="FF0000"/>
                </a:solidFill>
                <a:latin typeface="Times New Roman" pitchFamily="18" charset="0"/>
                <a:cs typeface="Times New Roman" pitchFamily="18" charset="0"/>
              </a:rPr>
              <a:t> </a:t>
            </a:r>
            <a:r>
              <a:rPr lang="ru-RU" sz="2000" b="1" dirty="0" err="1" smtClean="0">
                <a:solidFill>
                  <a:srgbClr val="FF0000"/>
                </a:solidFill>
                <a:latin typeface="Times New Roman" pitchFamily="18" charset="0"/>
                <a:cs typeface="Times New Roman" pitchFamily="18" charset="0"/>
              </a:rPr>
              <a:t>Шәрип улы</a:t>
            </a:r>
            <a:r>
              <a:rPr lang="ru-RU" sz="2000" b="1" dirty="0" smtClean="0">
                <a:solidFill>
                  <a:srgbClr val="FF0000"/>
                </a:solidFill>
                <a:latin typeface="Times New Roman" pitchFamily="18" charset="0"/>
                <a:cs typeface="Times New Roman" pitchFamily="18" charset="0"/>
              </a:rPr>
              <a:t> </a:t>
            </a:r>
            <a:r>
              <a:rPr lang="ru-RU" sz="1600" dirty="0" err="1" smtClean="0">
                <a:latin typeface="Times New Roman" pitchFamily="18" charset="0"/>
                <a:cs typeface="Times New Roman" pitchFamily="18" charset="0"/>
              </a:rPr>
              <a:t>Актаныш</a:t>
            </a:r>
            <a:r>
              <a:rPr lang="ru-RU" sz="1600" dirty="0" smtClean="0">
                <a:latin typeface="Times New Roman" pitchFamily="18" charset="0"/>
                <a:cs typeface="Times New Roman" pitchFamily="18" charset="0"/>
              </a:rPr>
              <a:t> районы Татар </a:t>
            </a:r>
            <a:r>
              <a:rPr lang="ru-RU" sz="1500" dirty="0" err="1" smtClean="0">
                <a:latin typeface="Times New Roman" pitchFamily="18" charset="0"/>
                <a:cs typeface="Times New Roman" pitchFamily="18" charset="0"/>
              </a:rPr>
              <a:t>Суыксуы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урта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мәктәбендә </a:t>
            </a:r>
            <a:r>
              <a:rPr lang="ru-RU" sz="1500" dirty="0" smtClean="0">
                <a:latin typeface="Times New Roman" pitchFamily="18" charset="0"/>
                <a:cs typeface="Times New Roman" pitchFamily="18" charset="0"/>
              </a:rPr>
              <a:t>1995-2010 </a:t>
            </a:r>
            <a:r>
              <a:rPr lang="ru-RU" sz="1500" dirty="0" err="1" smtClean="0">
                <a:latin typeface="Times New Roman" pitchFamily="18" charset="0"/>
                <a:cs typeface="Times New Roman" pitchFamily="18" charset="0"/>
              </a:rPr>
              <a:t>елларда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мәктәп </a:t>
            </a:r>
            <a:r>
              <a:rPr lang="ru-RU" sz="1500" dirty="0" smtClean="0">
                <a:latin typeface="Times New Roman" pitchFamily="18" charset="0"/>
                <a:cs typeface="Times New Roman" pitchFamily="18" charset="0"/>
              </a:rPr>
              <a:t>директоры </a:t>
            </a:r>
            <a:r>
              <a:rPr lang="ru-RU" sz="1500" dirty="0" err="1" smtClean="0">
                <a:latin typeface="Times New Roman" pitchFamily="18" charset="0"/>
                <a:cs typeface="Times New Roman" pitchFamily="18" charset="0"/>
              </a:rPr>
              <a:t>вазифасын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башкарды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Ул</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үзен энергияле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үз эшенең остасы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итеп</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танытты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Үз сүзен, үз фикерен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ачык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әйтә белүе, укытучылар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белән уртак</a:t>
            </a:r>
            <a:r>
              <a:rPr lang="ru-RU" sz="1500" dirty="0" smtClean="0">
                <a:latin typeface="Times New Roman" pitchFamily="18" charset="0"/>
                <a:cs typeface="Times New Roman" pitchFamily="18" charset="0"/>
              </a:rPr>
              <a:t> тел </a:t>
            </a:r>
            <a:r>
              <a:rPr lang="ru-RU" sz="1500" dirty="0" err="1" smtClean="0">
                <a:latin typeface="Times New Roman" pitchFamily="18" charset="0"/>
                <a:cs typeface="Times New Roman" pitchFamily="18" charset="0"/>
              </a:rPr>
              <a:t>табуы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заман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сулышы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белән яшәве аның тынгысыз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холкыннан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килә</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Зилус</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Шәрип улы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эш</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сөючән, тәҗрибәле </a:t>
            </a:r>
            <a:r>
              <a:rPr lang="ru-RU" sz="1500" dirty="0" smtClean="0">
                <a:latin typeface="Times New Roman" pitchFamily="18" charset="0"/>
                <a:cs typeface="Times New Roman" pitchFamily="18" charset="0"/>
              </a:rPr>
              <a:t>педагог, </a:t>
            </a:r>
            <a:r>
              <a:rPr lang="ru-RU" sz="1500" dirty="0" err="1" smtClean="0">
                <a:latin typeface="Times New Roman" pitchFamily="18" charset="0"/>
                <a:cs typeface="Times New Roman" pitchFamily="18" charset="0"/>
              </a:rPr>
              <a:t>ярдәмчел, көчле, рухлы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шәхес.</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Шуңа күрә авыл</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халкы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алдында</a:t>
            </a:r>
            <a:r>
              <a:rPr lang="ru-RU" sz="1500" dirty="0" smtClean="0">
                <a:latin typeface="Times New Roman" pitchFamily="18" charset="0"/>
                <a:cs typeface="Times New Roman" pitchFamily="18" charset="0"/>
              </a:rPr>
              <a:t> да </a:t>
            </a:r>
            <a:r>
              <a:rPr lang="ru-RU" sz="1500" dirty="0" err="1" smtClean="0">
                <a:latin typeface="Times New Roman" pitchFamily="18" charset="0"/>
                <a:cs typeface="Times New Roman" pitchFamily="18" charset="0"/>
              </a:rPr>
              <a:t>абруе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зур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Зилус</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Шәрип улы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җитәкчелек иткән елларда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мәктәп укучылары</a:t>
            </a:r>
            <a:r>
              <a:rPr lang="ru-RU" sz="1500" dirty="0" smtClean="0">
                <a:latin typeface="Times New Roman" pitchFamily="18" charset="0"/>
                <a:cs typeface="Times New Roman" pitchFamily="18" charset="0"/>
              </a:rPr>
              <a:t> район, республика </a:t>
            </a:r>
            <a:r>
              <a:rPr lang="ru-RU" sz="1500" dirty="0" err="1" smtClean="0">
                <a:latin typeface="Times New Roman" pitchFamily="18" charset="0"/>
                <a:cs typeface="Times New Roman" pitchFamily="18" charset="0"/>
              </a:rPr>
              <a:t>күләмендә үткәрелгән чараларда</a:t>
            </a:r>
            <a:r>
              <a:rPr lang="ru-RU" sz="1500" dirty="0" smtClean="0">
                <a:latin typeface="Times New Roman" pitchFamily="18" charset="0"/>
                <a:cs typeface="Times New Roman" pitchFamily="18" charset="0"/>
              </a:rPr>
              <a:t> актив </a:t>
            </a:r>
            <a:r>
              <a:rPr lang="ru-RU" sz="1500" dirty="0" err="1" smtClean="0">
                <a:latin typeface="Times New Roman" pitchFamily="18" charset="0"/>
                <a:cs typeface="Times New Roman" pitchFamily="18" charset="0"/>
              </a:rPr>
              <a:t>катнашып</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җиңү яуладылар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Зилус</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Шәрип улы-яхшы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гаилә башлыгы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тормыш</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иптәше белән ике</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кыз</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һәм бер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ул</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үстереп, аларга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югары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белем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бирделәр </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бүгенге көндә алар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һәрберсе тормышта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үз урынын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табып</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эшлилэр</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Лаеклы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ялда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булуына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карамастан</a:t>
            </a:r>
            <a:r>
              <a:rPr lang="ru-RU" sz="1500" dirty="0" smtClean="0">
                <a:latin typeface="Times New Roman" pitchFamily="18" charset="0"/>
                <a:cs typeface="Times New Roman" pitchFamily="18" charset="0"/>
              </a:rPr>
              <a:t>, З.Ш.Салихов </a:t>
            </a:r>
            <a:r>
              <a:rPr lang="ru-RU" sz="1500" dirty="0" err="1" smtClean="0">
                <a:latin typeface="Times New Roman" pitchFamily="18" charset="0"/>
                <a:cs typeface="Times New Roman" pitchFamily="18" charset="0"/>
              </a:rPr>
              <a:t>бүген дә мәктәп белән аралашып</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яши</a:t>
            </a:r>
            <a:r>
              <a:rPr lang="ru-RU" sz="1500" dirty="0" smtClean="0">
                <a:latin typeface="Times New Roman" pitchFamily="18" charset="0"/>
                <a:cs typeface="Times New Roman" pitchFamily="18" charset="0"/>
              </a:rPr>
              <a:t>. Мин </a:t>
            </a:r>
            <a:r>
              <a:rPr lang="ru-RU" sz="1500" dirty="0" err="1" smtClean="0">
                <a:latin typeface="Times New Roman" pitchFamily="18" charset="0"/>
                <a:cs typeface="Times New Roman" pitchFamily="18" charset="0"/>
              </a:rPr>
              <a:t>аны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остазым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буларак</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хөрмәт итәм һәм киләчәктә дә сау-сәламәт булуын</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телим</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Мәктәпнең </a:t>
            </a:r>
            <a:r>
              <a:rPr lang="ru-RU" sz="1500" dirty="0" smtClean="0">
                <a:latin typeface="Times New Roman" pitchFamily="18" charset="0"/>
                <a:cs typeface="Times New Roman" pitchFamily="18" charset="0"/>
              </a:rPr>
              <a:t>химия-биология </a:t>
            </a:r>
            <a:r>
              <a:rPr lang="ru-RU" sz="1500" dirty="0" err="1" smtClean="0">
                <a:latin typeface="Times New Roman" pitchFamily="18" charset="0"/>
                <a:cs typeface="Times New Roman" pitchFamily="18" charset="0"/>
              </a:rPr>
              <a:t>укытучысы</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Халикова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Илиза</a:t>
            </a:r>
            <a:r>
              <a:rPr lang="ru-RU" sz="1500" dirty="0" smtClean="0">
                <a:latin typeface="Times New Roman" pitchFamily="18" charset="0"/>
                <a:cs typeface="Times New Roman" pitchFamily="18" charset="0"/>
              </a:rPr>
              <a:t> </a:t>
            </a:r>
            <a:r>
              <a:rPr lang="ru-RU" sz="1500" dirty="0" err="1" smtClean="0">
                <a:latin typeface="Times New Roman" pitchFamily="18" charset="0"/>
                <a:cs typeface="Times New Roman" pitchFamily="18" charset="0"/>
              </a:rPr>
              <a:t>Нәсих кызы</a:t>
            </a:r>
            <a:r>
              <a:rPr lang="ru-RU" sz="1500" dirty="0" smtClean="0">
                <a:latin typeface="Times New Roman" pitchFamily="18" charset="0"/>
                <a:cs typeface="Times New Roman" pitchFamily="18" charset="0"/>
              </a:rPr>
              <a:t>.</a:t>
            </a:r>
            <a:endParaRPr lang="ru-RU" sz="1500" dirty="0">
              <a:latin typeface="Times New Roman" pitchFamily="18" charset="0"/>
              <a:cs typeface="Times New Roman" pitchFamily="18" charset="0"/>
            </a:endParaRPr>
          </a:p>
        </p:txBody>
      </p:sp>
      <p:pic>
        <p:nvPicPr>
          <p:cNvPr id="27650" name="Picture 2"/>
          <p:cNvPicPr>
            <a:picLocks noChangeAspect="1" noChangeArrowheads="1"/>
          </p:cNvPicPr>
          <p:nvPr/>
        </p:nvPicPr>
        <p:blipFill>
          <a:blip r:embed="rId2"/>
          <a:srcRect/>
          <a:stretch>
            <a:fillRect/>
          </a:stretch>
        </p:blipFill>
        <p:spPr bwMode="auto">
          <a:xfrm>
            <a:off x="357166" y="4429124"/>
            <a:ext cx="5857916" cy="4107406"/>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428604" y="3714744"/>
            <a:ext cx="6072230"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tt-RU" sz="1600" dirty="0" smtClean="0">
                <a:latin typeface="Times New Roman" pitchFamily="18" charset="0"/>
                <a:cs typeface="Times New Roman" pitchFamily="18" charset="0"/>
              </a:rPr>
              <a:t>Җитәкче </a:t>
            </a:r>
            <a:r>
              <a:rPr lang="tt-RU" sz="1600" dirty="0" smtClean="0">
                <a:latin typeface="Times New Roman" pitchFamily="18" charset="0"/>
                <a:cs typeface="Times New Roman" pitchFamily="18" charset="0"/>
              </a:rPr>
              <a:t>алдына һәрвакыт зур бурычлар, яңадан – яңа таләпләр куела. XXI гасыр директоры нинди булырга тиеш ? Ул заман сулышы белән атлаучы, узенең белемен даими арттыручы,тынгысыз, эш сөючән булырга тиеш. Зөлфирэ апа нәкъ шундый директорларның берсе булды. Ул эшләгән дәвердә мәктәбебез зур уңышларга иреште:</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- 2014 нче елда мәктәбебезгә капитал төзекләндерү эше башкарылды;</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- 2011-2012 нче уку елына әзерлек нәтиҗәләре буенча район күләмендә 1 нче урынны алып, интерактив такта белән бүләкләнде;</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- 2015-2016 нчы уку елына әзерлек буенча Татарстан фән һәм мәгариф министрлыгының   I дәрәҗә дипломына ия булды; </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 “Өй алдыбыз –гөлбакча”  конкурсында 2011, 2012, 2014, 2017 нче елларда җиңүче;</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“Йолдызлык-2012” конкурсында гран-прига лаек булдык.</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2010-2018 елларда барлык укучыларыбыз да,  имтиханнарны уңышлы тапшырып, өлгергәнлек аттестаты алдылар,фэн олимпиадаларына катнашып призлы урыннар яуладылар.</a:t>
            </a:r>
            <a:endParaRPr lang="ru-RU" sz="1600" dirty="0" smtClean="0">
              <a:latin typeface="Times New Roman" pitchFamily="18" charset="0"/>
              <a:cs typeface="Times New Roman" pitchFamily="18" charset="0"/>
            </a:endParaRPr>
          </a:p>
          <a:p>
            <a:r>
              <a:rPr lang="tt-RU" sz="1400" dirty="0" smtClean="0"/>
              <a:t> </a:t>
            </a:r>
            <a:endParaRPr lang="ru-RU" sz="1400" dirty="0"/>
          </a:p>
        </p:txBody>
      </p:sp>
      <p:sp>
        <p:nvSpPr>
          <p:cNvPr id="1029" name="AutoShape 5" descr="blob:https://web.telegram.org/1d5386bb-d27d-4e11-b01f-cfbe65733b1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1" name="AutoShape 7" descr="blob:https://web.telegram.org/1d5386bb-d27d-4e11-b01f-cfbe65733b1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27" name="Picture 3" descr="C:\Users\User\Desktop\Пед орг\МБОУ «Татарско-Суксинская СОШ»\Латыпова Зульфира Хикмателгаяновна.jpg"/>
          <p:cNvPicPr>
            <a:picLocks noChangeAspect="1" noChangeArrowheads="1"/>
          </p:cNvPicPr>
          <p:nvPr/>
        </p:nvPicPr>
        <p:blipFill>
          <a:blip r:embed="rId2" cstate="print"/>
          <a:srcRect t="15448"/>
          <a:stretch>
            <a:fillRect/>
          </a:stretch>
        </p:blipFill>
        <p:spPr bwMode="auto">
          <a:xfrm>
            <a:off x="3929065" y="714348"/>
            <a:ext cx="2375501" cy="3000396"/>
          </a:xfrm>
          <a:prstGeom prst="rect">
            <a:avLst/>
          </a:prstGeom>
          <a:noFill/>
        </p:spPr>
      </p:pic>
      <p:sp>
        <p:nvSpPr>
          <p:cNvPr id="9" name="Прямоугольник 8"/>
          <p:cNvSpPr/>
          <p:nvPr/>
        </p:nvSpPr>
        <p:spPr>
          <a:xfrm>
            <a:off x="428604" y="571472"/>
            <a:ext cx="3429024" cy="3293209"/>
          </a:xfrm>
          <a:prstGeom prst="rect">
            <a:avLst/>
          </a:prstGeom>
        </p:spPr>
        <p:txBody>
          <a:bodyPr wrap="square">
            <a:spAutoFit/>
          </a:bodyPr>
          <a:lstStyle/>
          <a:p>
            <a:pPr algn="just"/>
            <a:r>
              <a:rPr lang="tt-RU" sz="1600" dirty="0" smtClean="0">
                <a:latin typeface="Times New Roman" pitchFamily="18" charset="0"/>
                <a:cs typeface="Times New Roman" pitchFamily="18" charset="0"/>
              </a:rPr>
              <a:t>Безнең Татар Суыксуы урта мәктәбен 2010-2018 нче елларда </a:t>
            </a:r>
            <a:r>
              <a:rPr lang="tt-RU" sz="1600" dirty="0" smtClean="0">
                <a:solidFill>
                  <a:srgbClr val="FF0000"/>
                </a:solidFill>
                <a:latin typeface="Times New Roman" pitchFamily="18" charset="0"/>
                <a:cs typeface="Times New Roman" pitchFamily="18" charset="0"/>
              </a:rPr>
              <a:t>Латыйпова Зөлфирә Хикмәтелгаян</a:t>
            </a:r>
            <a:r>
              <a:rPr lang="tt-RU" sz="1600" dirty="0" smtClean="0">
                <a:latin typeface="Times New Roman" pitchFamily="18" charset="0"/>
                <a:cs typeface="Times New Roman" pitchFamily="18" charset="0"/>
              </a:rPr>
              <a:t> кызы җитәкләде. Ул - бай тарихлы мәктәбебезнең беренче хатын-кыз директоры.  Зөлфирә Хикмәтелгаян кызы чын мәгънәсендә көчле рухлы, энергияле, эрудицияле, үз эшенең остасы булды. Зөлфирә апа безнең барыбызны да кеше буларак,  укытучы буларак хөрмәт итте, һәрвакыт ярдәм кулы сузды, төпле киңәшләрен бирде.  </a:t>
            </a:r>
            <a:endParaRPr lang="ru-RU" sz="1600" dirty="0" smtClean="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noChangeArrowheads="1"/>
          </p:cNvPicPr>
          <p:nvPr/>
        </p:nvPicPr>
        <p:blipFill>
          <a:blip r:embed="rId2"/>
          <a:srcRect l="18438" t="20079" r="24433" b="23854"/>
          <a:stretch>
            <a:fillRect/>
          </a:stretch>
        </p:blipFill>
        <p:spPr bwMode="auto">
          <a:xfrm>
            <a:off x="3786190" y="5572132"/>
            <a:ext cx="2814591" cy="2071702"/>
          </a:xfrm>
          <a:prstGeom prst="rect">
            <a:avLst/>
          </a:prstGeom>
          <a:noFill/>
          <a:ln w="9525">
            <a:noFill/>
            <a:miter lim="800000"/>
            <a:headEnd/>
            <a:tailEnd/>
          </a:ln>
          <a:effectLst/>
        </p:spPr>
      </p:pic>
      <p:sp>
        <p:nvSpPr>
          <p:cNvPr id="4" name="Прямоугольник 3"/>
          <p:cNvSpPr/>
          <p:nvPr/>
        </p:nvSpPr>
        <p:spPr>
          <a:xfrm>
            <a:off x="500042" y="214282"/>
            <a:ext cx="5715040" cy="5262979"/>
          </a:xfrm>
          <a:prstGeom prst="rect">
            <a:avLst/>
          </a:prstGeom>
        </p:spPr>
        <p:txBody>
          <a:bodyPr wrap="square">
            <a:spAutoFit/>
          </a:bodyPr>
          <a:lstStyle/>
          <a:p>
            <a:pPr algn="just"/>
            <a:r>
              <a:rPr lang="tt-RU" sz="1600" dirty="0" smtClean="0">
                <a:latin typeface="Times New Roman" pitchFamily="18" charset="0"/>
                <a:cs typeface="Times New Roman" pitchFamily="18" charset="0"/>
              </a:rPr>
              <a:t>Остазым Зөлфирә Хикмәтелгаян кызын укытучы буларак та хөрмәт итәм. “Укытучы булып туарга кирәк”, - ди халык. Бу сүзләр нәкъ аның турында. Күпме түземлелек, сабырлык, тәртип, җыйнаклык, вакытны дөрес бүлә белү, балаларны ярату, гомер буе  үрнәк булып яшәү, дөрес аралаша белү һәм тагын бик күп сыйфатларга ия булу кирәк укытучы кешегә. Күп эзләнү, һәр эштә осталык, белемгә омтылучанлык та укытучы өчен бик әһәмиятле. Зөлфирә апа балаларга 44 ел инде  тарих һәм җәмгыять белеме фәннәреннән белем бирә.Фән олимпиадаларында аның укучылары муниципаль этапта күп еллар җиңү яуладылар.  2022-2023 уку елында 10 сыйныф укучысы Минһаҗев Динар республикада җәмгыять белеме фәненнән призер булды.</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Ул Татарстан республикасы  һәм Россия Федерациясе  фән һәм мәгариф министрлыкларының   Мактау кәгазенә, Актаныш районы башлыгы Грамотасына ия.</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Гаиләдә тормыш иптәше Ирек абый белән ике малай үстереп,  аларга югары белем бирделәр. Бугенге көндә уллары  , уңышлары белән һарвакыт сөендереп торалар.</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Остазыма киләчәктә ныклы сәламәтлек, уңышлар телим. </a:t>
            </a:r>
            <a:endParaRPr lang="ru-RU" sz="1600" dirty="0" smtClean="0">
              <a:latin typeface="Times New Roman" pitchFamily="18" charset="0"/>
              <a:cs typeface="Times New Roman" pitchFamily="18" charset="0"/>
            </a:endParaRPr>
          </a:p>
          <a:p>
            <a:pPr algn="just"/>
            <a:r>
              <a:rPr lang="tt-RU" sz="1600" dirty="0" smtClean="0">
                <a:latin typeface="Times New Roman" pitchFamily="18" charset="0"/>
                <a:cs typeface="Times New Roman" pitchFamily="18" charset="0"/>
              </a:rPr>
              <a:t>                Гыйльфанова Рәмилә Шәүкәт кызы.</a:t>
            </a:r>
            <a:endParaRPr lang="ru-RU" sz="1600" dirty="0" smtClean="0">
              <a:latin typeface="Times New Roman" pitchFamily="18" charset="0"/>
              <a:cs typeface="Times New Roman" pitchFamily="18" charset="0"/>
            </a:endParaRPr>
          </a:p>
        </p:txBody>
      </p:sp>
      <p:sp>
        <p:nvSpPr>
          <p:cNvPr id="2050" name="AutoShape 2" descr="blob:https://web.telegram.org/9b1b23c6-9bba-41e1-a765-49e2f79d157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052" name="AutoShape 4" descr="blob:https://web.telegram.org/9b1b23c6-9bba-41e1-a765-49e2f79d1573"/>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3" name="Picture 5"/>
          <p:cNvPicPr>
            <a:picLocks noChangeAspect="1" noChangeArrowheads="1"/>
          </p:cNvPicPr>
          <p:nvPr/>
        </p:nvPicPr>
        <p:blipFill>
          <a:blip r:embed="rId3"/>
          <a:srcRect/>
          <a:stretch>
            <a:fillRect/>
          </a:stretch>
        </p:blipFill>
        <p:spPr bwMode="auto">
          <a:xfrm>
            <a:off x="214290" y="5429256"/>
            <a:ext cx="2643206" cy="1928958"/>
          </a:xfrm>
          <a:prstGeom prst="rect">
            <a:avLst/>
          </a:prstGeom>
          <a:noFill/>
          <a:ln w="9525">
            <a:noFill/>
            <a:miter lim="800000"/>
            <a:headEnd/>
            <a:tailEnd/>
          </a:ln>
          <a:effectLst/>
        </p:spPr>
      </p:pic>
      <p:pic>
        <p:nvPicPr>
          <p:cNvPr id="2054" name="Picture 6"/>
          <p:cNvPicPr>
            <a:picLocks noChangeAspect="1" noChangeArrowheads="1"/>
          </p:cNvPicPr>
          <p:nvPr/>
        </p:nvPicPr>
        <p:blipFill>
          <a:blip r:embed="rId4"/>
          <a:srcRect/>
          <a:stretch>
            <a:fillRect/>
          </a:stretch>
        </p:blipFill>
        <p:spPr bwMode="auto">
          <a:xfrm>
            <a:off x="714356" y="7072330"/>
            <a:ext cx="2928958" cy="193156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srcRect/>
          <a:stretch>
            <a:fillRect/>
          </a:stretch>
        </p:blipFill>
        <p:spPr bwMode="auto">
          <a:xfrm>
            <a:off x="500042" y="384267"/>
            <a:ext cx="5927743" cy="8331137"/>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srcRect t="1799" r="820"/>
          <a:stretch>
            <a:fillRect/>
          </a:stretch>
        </p:blipFill>
        <p:spPr bwMode="auto">
          <a:xfrm>
            <a:off x="714355" y="428595"/>
            <a:ext cx="5572165" cy="8072495"/>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a:srcRect/>
          <a:stretch>
            <a:fillRect/>
          </a:stretch>
        </p:blipFill>
        <p:spPr bwMode="auto">
          <a:xfrm>
            <a:off x="428604" y="500034"/>
            <a:ext cx="6070619" cy="7987093"/>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a:srcRect/>
          <a:stretch>
            <a:fillRect/>
          </a:stretch>
        </p:blipFill>
        <p:spPr bwMode="auto">
          <a:xfrm>
            <a:off x="428604" y="357158"/>
            <a:ext cx="6104701" cy="8215370"/>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5362ef7e-dd41-4a7f-a707-5c3d08acb992"/>
          <p:cNvPicPr>
            <a:picLocks noChangeAspect="1" noChangeArrowheads="1"/>
          </p:cNvPicPr>
          <p:nvPr/>
        </p:nvPicPr>
        <p:blipFill>
          <a:blip r:embed="rId2"/>
          <a:srcRect/>
          <a:stretch>
            <a:fillRect/>
          </a:stretch>
        </p:blipFill>
        <p:spPr bwMode="auto">
          <a:xfrm>
            <a:off x="928670" y="4857752"/>
            <a:ext cx="4714908" cy="3192268"/>
          </a:xfrm>
          <a:prstGeom prst="rect">
            <a:avLst/>
          </a:prstGeom>
          <a:noFill/>
          <a:ln w="9525">
            <a:noFill/>
            <a:miter lim="800000"/>
            <a:headEnd/>
            <a:tailEnd/>
          </a:ln>
        </p:spPr>
      </p:pic>
      <p:sp>
        <p:nvSpPr>
          <p:cNvPr id="32771" name="Rectangle 3"/>
          <p:cNvSpPr>
            <a:spLocks noChangeArrowheads="1"/>
          </p:cNvSpPr>
          <p:nvPr/>
        </p:nvSpPr>
        <p:spPr bwMode="auto">
          <a:xfrm>
            <a:off x="285728" y="285720"/>
            <a:ext cx="6286544" cy="39241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Балалар бакчасы    </a:t>
            </a:r>
            <a:r>
              <a:rPr kumimoji="0" lang="tt-RU"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tt-RU" sz="28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Татар  </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Әҗебие авылы мәктәбен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1975</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Татар Суыусуы авылына Балвлвр бакчасы итеп күчереп сала башлыйлар.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1981</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бу бина ишекләрен ачып балаларны үзенә чакыра. Мөдир булып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Мансурова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Хәмидә</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эшли башлый. Тәрбиячеләр: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Галиуллина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Нәзифә</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Латыйпова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Хөршидә</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медсестра булып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Арсланова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Илсөяр</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эшли башлый.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1984-1985</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елларда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мөдир булып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Әхмәтҗанова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Римма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эшли.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1985</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тагын бер балалар бакчасы ачыла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Әхмәтҗанова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Римма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мөдир булып “Чулпан” балалар бакчасында эшли башлый. “Ромашка” балалар бакчасын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1985</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елдан</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бүгенге көнгә кадәр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Галиуллина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Нәзифә</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җитәкли.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1987</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район күләмендә үткәрелгән “Чигүле читекләрем” конкурсында 3 нче урынны алалар.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2000</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“Яшел ут” конкурсында 2 нче урынга, “Ел бакчасы ” конкурсында җиңеп премиягә лаек булалар.</a:t>
            </a:r>
            <a:r>
              <a:rPr lang="ru-RU" sz="1300" dirty="0" smtClean="0">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1985</a:t>
            </a:r>
            <a:r>
              <a:rPr kumimoji="0" lang="tt-RU" sz="1300" b="0"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елда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“Чулпан” балалар бакчасы “Сельхозхимия”нең Кормаш бүлекчәсе җитәкчесе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Шакиров</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Әбугали</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инициативасы белән оешманың ташландык кирпич бинасы балалар бакчасы итеп үзгәртелә. Тәрбиячеләр булып озак еллар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Мәдиярова</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Гөлназ</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тәрбияче ярдәмчесе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Мөхәммәтова</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tt-RU" sz="13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Нәҗибә</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(ачылганнар бирле) эшлиләр.Чулпан балалар бакчасы   елда ябыла.</a:t>
            </a:r>
            <a:r>
              <a:rPr lang="ru-RU" sz="1300" dirty="0" smtClean="0">
                <a:latin typeface="Times New Roman" pitchFamily="18" charset="0"/>
                <a:ea typeface="Calibri" pitchFamily="34" charset="0"/>
                <a:cs typeface="Times New Roman" pitchFamily="18" charset="0"/>
              </a:rPr>
              <a:t> </a:t>
            </a:r>
            <a:r>
              <a:rPr kumimoji="0" lang="tt-RU" sz="13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Бугенге кондә “Ромашка” Балалар бакчасы эшли. Бакчаның мөдире -  </a:t>
            </a:r>
            <a:r>
              <a:rPr kumimoji="0" lang="tt-RU" sz="13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Галиуллина Айгол.</a:t>
            </a:r>
            <a:endParaRPr kumimoji="0" lang="tt-RU" sz="1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00042" y="857224"/>
            <a:ext cx="614366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t-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Мәктәп  тарихы</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Революциягә  кадәр  Татар Суксуы  авылында  мәктәп  булмаган, балаларны  Тәлдәев Хөснимәрдән  йортында, мәдрәсәдә укытканнар.  Революциядән  соң  мәктәп  ачыла.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1926-28 нче елларда</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комплектлы  итеп яңа  бина  төзелә. Беренче  директор-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Алиев  Кәрәм</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1932 нче елда</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мәктәпкә заманча  проект  белән яңа бина  төзелә һәм  шул  бинада  җидееллык  мәктәп  ачыла.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1936 елдан</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мәктәп  урта мәктәп  статусын  ала.  Ләкин, Ватан  сугышына авылның  ир-егетләре  белән  бергә мәктәп укытучыларының да китүе  нәтиҗәсендә, 1943 нче елдан мәктәп  кабат  җидееллык кына  булып  кала.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1966/67 нче  уку елыннан</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мәктәп  кабат,  икенче  тапкыр  урта  мәктәп  статусын  ала.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20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1979/80 нче  уку  елының  26 ноябреннән</a:t>
            </a: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уку  типовой проект  белән   төзелгән яңа  бинада  башлана.  </a:t>
            </a:r>
            <a:endParaRPr kumimoji="0" lang="tt-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428604" y="500034"/>
            <a:ext cx="6143668" cy="812530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tab pos="4229100" algn="l"/>
              </a:tabLst>
            </a:pPr>
            <a:r>
              <a:rPr kumimoji="0" lang="tt-RU" sz="2800" b="1" i="0" u="none" strike="noStrike" cap="none" normalizeH="0" baseline="0" dirty="0" smtClean="0">
                <a:ln>
                  <a:noFill/>
                </a:ln>
                <a:solidFill>
                  <a:srgbClr val="FF0000"/>
                </a:solidFill>
                <a:effectLst>
                  <a:outerShdw blurRad="38100" dist="38100" dir="2700000" algn="tl">
                    <a:srgbClr val="000000">
                      <a:alpha val="43137"/>
                    </a:srgbClr>
                  </a:outerShdw>
                </a:effectLst>
                <a:latin typeface="Times New Roman" pitchFamily="18" charset="0"/>
                <a:ea typeface="Times New Roman" pitchFamily="18" charset="0"/>
                <a:cs typeface="Times New Roman" pitchFamily="18" charset="0"/>
              </a:rPr>
              <a:t>Татар Суксуы  мәктәбендә  директор  вазифасын  башкаручылар</a:t>
            </a:r>
          </a:p>
          <a:p>
            <a:pPr marL="0" marR="0" lvl="0" indent="449263" algn="ctr" defTabSz="914400" rtl="0" eaLnBrk="1" fontAlgn="base" latinLnBrk="0" hangingPunct="1">
              <a:lnSpc>
                <a:spcPct val="100000"/>
              </a:lnSpc>
              <a:spcBef>
                <a:spcPct val="0"/>
              </a:spcBef>
              <a:spcAft>
                <a:spcPct val="0"/>
              </a:spcAft>
              <a:buClrTx/>
              <a:buSzTx/>
              <a:buFontTx/>
              <a:buNone/>
              <a:tabLst>
                <a:tab pos="4229100" algn="l"/>
              </a:tabLst>
            </a:pPr>
            <a:endParaRPr kumimoji="0" lang="ru-RU" sz="2400" b="0" i="0" u="none" strike="noStrike" cap="none" normalizeH="0" baseline="0" dirty="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Алиев  К.</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1926-1929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Гобәйдуллин Р.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1929-1932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3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Мурашов Г.</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1932-1936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4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Мәҗитов Д.</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1936-1941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5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Галимов  А.</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1941-1943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6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Арсланов М.</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1943-1952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7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Гаязов Ягъфәр Гаяз улы</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(1952-1965)</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8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Латыйпов  Зәгърәф Салих улы</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1966- 1970)</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9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Абуяров Сәрвәр Нури улы</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1970-1980)</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10.</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Галявов Рафаэль Галәуф</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1980-1987 нче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11</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Сальников Лев Николаевич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1987-1991 нче</a:t>
            </a:r>
            <a:r>
              <a:rPr kumimoji="0" lang="tt-RU"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еллар</a:t>
            </a: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12</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Галимов Фәһим  Галим улы</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1991-1995 нче  еллар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13.</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Салихов  Зилус Шәрип улы</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1995-1999 нчы  еллар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14.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Хаҗиев Алмаз</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Сәяф улы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1999-2004 нче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15.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Салихов  Зилус  Шәрипович</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2004-2010 нчы еллар</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16. </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Латыйпова Зөлфирә Хикмәтелгаян кызы</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2010-2018</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449263" algn="just" eaLnBrk="0" fontAlgn="base" hangingPunct="0">
              <a:spcBef>
                <a:spcPct val="0"/>
              </a:spcBef>
              <a:spcAft>
                <a:spcPct val="0"/>
              </a:spcAft>
              <a:tabLst>
                <a:tab pos="4229100" algn="l"/>
              </a:tabLst>
            </a:pP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17</a:t>
            </a:r>
            <a:r>
              <a:rPr kumimoji="0" lang="tt-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r>
              <a:rPr kumimoji="0" lang="tt-RU"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Газизов Фидан Фирдәвис улы </a:t>
            </a:r>
            <a:r>
              <a:rPr kumimoji="0" lang="tt-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2018 елдан эшли</a:t>
            </a:r>
            <a:endParaRPr kumimoji="0" lang="tt-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428604" y="500034"/>
            <a:ext cx="5715040"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0" fontAlgn="base" latinLnBrk="0" hangingPunct="0">
              <a:lnSpc>
                <a:spcPct val="100000"/>
              </a:lnSpc>
              <a:spcBef>
                <a:spcPct val="0"/>
              </a:spcBef>
              <a:spcAft>
                <a:spcPct val="0"/>
              </a:spcAft>
              <a:buClrTx/>
              <a:buSzTx/>
              <a:buFontTx/>
              <a:buNone/>
              <a:tabLst>
                <a:tab pos="4229100" algn="l"/>
              </a:tabLst>
            </a:pPr>
            <a:r>
              <a:rPr kumimoji="0" lang="tt-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t-RU" sz="28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1970-1980 еллар</a:t>
            </a:r>
            <a:endParaRPr kumimoji="0" lang="ru-RU" sz="28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449263" algn="just" defTabSz="914400" rtl="0" eaLnBrk="0" fontAlgn="base" latinLnBrk="0" hangingPunct="0">
              <a:lnSpc>
                <a:spcPct val="100000"/>
              </a:lnSpc>
              <a:spcBef>
                <a:spcPct val="0"/>
              </a:spcBef>
              <a:spcAft>
                <a:spcPct val="0"/>
              </a:spcAft>
              <a:buClrTx/>
              <a:buSzTx/>
              <a:buFontTx/>
              <a:buNone/>
              <a:tabLst>
                <a:tab pos="4229100" algn="l"/>
              </a:tabLst>
            </a:pPr>
            <a:r>
              <a:rPr kumimoji="0" lang="tt-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Урта  мәктәпкә якын –тирә авыллардан да  укучылар  килеп  укый башлый.  Шул  укучыларга  яшәү өчен шартлар тудыру максатыннан, авылның иске  клубы, колхоз идарәсе, партко һәм авыл советы зданиеләре  интернатлар итеп үзгәртелә. Урта  белеме  булмаган  яшьләрне һәм авыл хуҗалыгында эшләүче белгечләрне кичке  урта  мәктәп  укуына тарта. Урта  мәктәпнең  яңа зданиесе салынып бетә.                             </a:t>
            </a:r>
            <a:endParaRPr kumimoji="0" lang="tt-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4" name="Рисунок 3" descr="встреча в школе"/>
          <p:cNvPicPr/>
          <p:nvPr/>
        </p:nvPicPr>
        <p:blipFill>
          <a:blip r:embed="rId2" cstate="print"/>
          <a:srcRect t="17421" r="25056"/>
          <a:stretch>
            <a:fillRect/>
          </a:stretch>
        </p:blipFill>
        <p:spPr bwMode="auto">
          <a:xfrm>
            <a:off x="642918" y="4714876"/>
            <a:ext cx="5286412" cy="342902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img074"/>
          <p:cNvPicPr/>
          <p:nvPr/>
        </p:nvPicPr>
        <p:blipFill>
          <a:blip r:embed="rId2" cstate="print"/>
          <a:srcRect t="4366" b="21027"/>
          <a:stretch>
            <a:fillRect/>
          </a:stretch>
        </p:blipFill>
        <p:spPr bwMode="auto">
          <a:xfrm>
            <a:off x="571480" y="500034"/>
            <a:ext cx="2428892" cy="2428892"/>
          </a:xfrm>
          <a:prstGeom prst="rect">
            <a:avLst/>
          </a:prstGeom>
          <a:ln>
            <a:noFill/>
          </a:ln>
          <a:effectLst>
            <a:outerShdw blurRad="292100" dist="139700" dir="2700000" algn="tl" rotWithShape="0">
              <a:srgbClr val="333333">
                <a:alpha val="65000"/>
              </a:srgbClr>
            </a:outerShdw>
          </a:effectLst>
        </p:spPr>
      </p:pic>
      <p:sp>
        <p:nvSpPr>
          <p:cNvPr id="17415" name="Rectangle 7"/>
          <p:cNvSpPr>
            <a:spLocks noChangeArrowheads="1"/>
          </p:cNvSpPr>
          <p:nvPr/>
        </p:nvSpPr>
        <p:spPr bwMode="auto">
          <a:xfrm>
            <a:off x="0" y="0"/>
            <a:ext cx="6858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7416" name="Rectangle 8"/>
          <p:cNvSpPr>
            <a:spLocks noChangeArrowheads="1"/>
          </p:cNvSpPr>
          <p:nvPr/>
        </p:nvSpPr>
        <p:spPr bwMode="auto">
          <a:xfrm>
            <a:off x="428604" y="3071802"/>
            <a:ext cx="6215106"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229100" algn="l"/>
              </a:tabLst>
            </a:pPr>
            <a:r>
              <a:rPr lang="tt-RU" sz="1400" dirty="0" smtClean="0">
                <a:latin typeface="Times New Roman" pitchFamily="18" charset="0"/>
                <a:cs typeface="Times New Roman" pitchFamily="18" charset="0"/>
              </a:rPr>
              <a:t>Мәктәптә </a:t>
            </a:r>
            <a:r>
              <a:rPr lang="tt-RU" sz="1400" dirty="0">
                <a:latin typeface="Times New Roman" pitchFamily="18" charset="0"/>
                <a:cs typeface="Times New Roman" pitchFamily="18" charset="0"/>
              </a:rPr>
              <a:t>аңа кадәр балаларны ашату булмый. Ашханә  төзетеп укучыларны кайнар аш белән тукландыручы -  </a:t>
            </a:r>
            <a:r>
              <a:rPr lang="tt-RU" sz="1400" b="1" dirty="0">
                <a:latin typeface="Times New Roman" pitchFamily="18" charset="0"/>
                <a:cs typeface="Times New Roman" pitchFamily="18" charset="0"/>
              </a:rPr>
              <a:t>Сәрвәр Нуриевич</a:t>
            </a:r>
            <a:r>
              <a:rPr lang="tt-RU" sz="1400" dirty="0">
                <a:latin typeface="Times New Roman" pitchFamily="18" charset="0"/>
                <a:cs typeface="Times New Roman" pitchFamily="18" charset="0"/>
              </a:rPr>
              <a:t>  була. Ул вакытта уку 3 сменалы иде. Башлангыч класс  укучылары  иртәнге    якта, ә югары класс укучылары кичке якта укыйлар. Кичләрен уку кичке мәктәптә  укып эшләүчеләр өчен оештырыла. </a:t>
            </a:r>
            <a:r>
              <a:rPr lang="tt-RU" sz="1400" b="1" dirty="0">
                <a:latin typeface="Times New Roman" pitchFamily="18" charset="0"/>
                <a:cs typeface="Times New Roman" pitchFamily="18" charset="0"/>
              </a:rPr>
              <a:t>Сәрвәр Нуриевич</a:t>
            </a:r>
            <a:r>
              <a:rPr lang="tt-RU" sz="1400" dirty="0">
                <a:latin typeface="Times New Roman" pitchFamily="18" charset="0"/>
                <a:cs typeface="Times New Roman" pitchFamily="18" charset="0"/>
              </a:rPr>
              <a:t> үзе дә еш кына ачык дәресләр бирә һәм шул ук вакытта укытучыларның да дәресләренә керә. Мәсәлән, төрле укытучы керә торган өлкән класс укучылары янында аның 6 сәгать  рәттән дәрес тыңлап, производство киңәшмәсендә анализ ясаган вакытлары хәтердә калган. Ул үзенең көчле лектор, пропагандист сыйфат ларына ия булуы белән аерылып тора, лекцияләр белән авылларда еш чыгыш ясый. Ул чакларда телевидение юк, шунлыктан халык шул чыгышлардан илдәге хәлләр белән таныша. Укытучыларга карата гадел һәм таләпчән булуы, аларны кирәк чакларда яклый белүе укытучыларның авторитетын күтәрергә ярдәм итә иде. Иптәш Абуяровның тормыш иптәше Нәсимә апа һәм аларның 2 кызлары да укытучылар иде. Бу чорда мәктәпнең завучлары булып </a:t>
            </a:r>
            <a:r>
              <a:rPr lang="tt-RU" sz="1400" b="1" dirty="0">
                <a:latin typeface="Times New Roman" pitchFamily="18" charset="0"/>
                <a:cs typeface="Times New Roman" pitchFamily="18" charset="0"/>
              </a:rPr>
              <a:t>Агъләмов Илфак</a:t>
            </a:r>
            <a:r>
              <a:rPr lang="tt-RU" sz="1400" dirty="0">
                <a:latin typeface="Times New Roman" pitchFamily="18" charset="0"/>
                <a:cs typeface="Times New Roman" pitchFamily="18" charset="0"/>
              </a:rPr>
              <a:t> һәм </a:t>
            </a:r>
            <a:r>
              <a:rPr lang="tt-RU" sz="1400" b="1" dirty="0">
                <a:latin typeface="Times New Roman" pitchFamily="18" charset="0"/>
                <a:cs typeface="Times New Roman" pitchFamily="18" charset="0"/>
              </a:rPr>
              <a:t>Фаррахова Кәнҗимәләр</a:t>
            </a:r>
            <a:r>
              <a:rPr lang="tt-RU" sz="1400" dirty="0">
                <a:latin typeface="Times New Roman" pitchFamily="18" charset="0"/>
                <a:cs typeface="Times New Roman" pitchFamily="18" charset="0"/>
              </a:rPr>
              <a:t> эшләде.  Ул чорның укучылары арасында танылган шәхесләр – </a:t>
            </a:r>
            <a:r>
              <a:rPr lang="tt-RU" sz="1400" b="1" dirty="0">
                <a:latin typeface="Times New Roman" pitchFamily="18" charset="0"/>
                <a:cs typeface="Times New Roman" pitchFamily="18" charset="0"/>
              </a:rPr>
              <a:t>Муратов Фәнүс Муллагали улы</a:t>
            </a:r>
            <a:r>
              <a:rPr lang="tt-RU" sz="1400" dirty="0">
                <a:latin typeface="Times New Roman" pitchFamily="18" charset="0"/>
                <a:cs typeface="Times New Roman" pitchFamily="18" charset="0"/>
              </a:rPr>
              <a:t> – терапевт (Казанда), </a:t>
            </a:r>
            <a:r>
              <a:rPr lang="tt-RU" sz="1400" b="1" dirty="0">
                <a:latin typeface="Times New Roman" pitchFamily="18" charset="0"/>
                <a:cs typeface="Times New Roman" pitchFamily="18" charset="0"/>
              </a:rPr>
              <a:t>Салихов Илдар Шәрип улы</a:t>
            </a:r>
            <a:r>
              <a:rPr lang="tt-RU" sz="1400" dirty="0">
                <a:latin typeface="Times New Roman" pitchFamily="18" charset="0"/>
                <a:cs typeface="Times New Roman" pitchFamily="18" charset="0"/>
              </a:rPr>
              <a:t> – физик (Алабугада), педагогия  фәннәре  кандидаты, </a:t>
            </a:r>
            <a:r>
              <a:rPr lang="tt-RU" sz="1400" b="1" dirty="0">
                <a:latin typeface="Times New Roman" pitchFamily="18" charset="0"/>
                <a:cs typeface="Times New Roman" pitchFamily="18" charset="0"/>
              </a:rPr>
              <a:t>Хафизова Афродита Хатыйп  кызы</a:t>
            </a:r>
            <a:r>
              <a:rPr lang="tt-RU" sz="1400" dirty="0">
                <a:latin typeface="Times New Roman" pitchFamily="18" charset="0"/>
                <a:cs typeface="Times New Roman" pitchFamily="18" charset="0"/>
              </a:rPr>
              <a:t> –</a:t>
            </a:r>
            <a:endParaRPr lang="ru-RU" sz="1400" dirty="0">
              <a:latin typeface="Times New Roman" pitchFamily="18" charset="0"/>
              <a:cs typeface="Times New Roman" pitchFamily="18" charset="0"/>
            </a:endParaRPr>
          </a:p>
          <a:p>
            <a:pPr algn="just"/>
            <a:r>
              <a:rPr lang="tt-RU" sz="1400" dirty="0">
                <a:latin typeface="Times New Roman" pitchFamily="18" charset="0"/>
                <a:cs typeface="Times New Roman" pitchFamily="18" charset="0"/>
              </a:rPr>
              <a:t> Стоматолог (Чистайда),  Яңа Кормаштан </a:t>
            </a:r>
            <a:r>
              <a:rPr lang="tt-RU" sz="1400" b="1" dirty="0">
                <a:latin typeface="Times New Roman" pitchFamily="18" charset="0"/>
                <a:cs typeface="Times New Roman" pitchFamily="18" charset="0"/>
              </a:rPr>
              <a:t>Кашбразыев Юныс</a:t>
            </a:r>
            <a:r>
              <a:rPr lang="tt-RU" sz="1400" dirty="0">
                <a:latin typeface="Times New Roman" pitchFamily="18" charset="0"/>
                <a:cs typeface="Times New Roman" pitchFamily="18" charset="0"/>
              </a:rPr>
              <a:t> </a:t>
            </a:r>
            <a:r>
              <a:rPr lang="tt-RU" sz="1400" b="1" dirty="0">
                <a:latin typeface="Times New Roman" pitchFamily="18" charset="0"/>
                <a:cs typeface="Times New Roman" pitchFamily="18" charset="0"/>
              </a:rPr>
              <a:t>Абрар улы</a:t>
            </a:r>
            <a:r>
              <a:rPr lang="tt-RU" sz="1400" dirty="0">
                <a:latin typeface="Times New Roman" pitchFamily="18" charset="0"/>
                <a:cs typeface="Times New Roman" pitchFamily="18" charset="0"/>
              </a:rPr>
              <a:t> – инженер (Мәскәү өлкәсендә</a:t>
            </a:r>
            <a:r>
              <a:rPr lang="tt-RU" sz="1400" b="1" dirty="0">
                <a:latin typeface="Times New Roman" pitchFamily="18" charset="0"/>
                <a:cs typeface="Times New Roman" pitchFamily="18" charset="0"/>
              </a:rPr>
              <a:t>)</a:t>
            </a:r>
            <a:r>
              <a:rPr lang="tt-RU" sz="1400" dirty="0">
                <a:latin typeface="Times New Roman" pitchFamily="18" charset="0"/>
                <a:cs typeface="Times New Roman" pitchFamily="18" charset="0"/>
              </a:rPr>
              <a:t> һәм башка бик    күпләр.                  </a:t>
            </a:r>
            <a:endParaRPr lang="ru-RU" sz="1400" dirty="0">
              <a:latin typeface="Times New Roman" pitchFamily="18" charset="0"/>
              <a:cs typeface="Times New Roman" pitchFamily="18" charset="0"/>
            </a:endParaRPr>
          </a:p>
          <a:p>
            <a:pPr algn="just"/>
            <a:r>
              <a:rPr lang="tt-RU" sz="1400" b="1" dirty="0">
                <a:latin typeface="Times New Roman" pitchFamily="18" charset="0"/>
                <a:cs typeface="Times New Roman" pitchFamily="18" charset="0"/>
              </a:rPr>
              <a:t>Муратов Өлфәт, пенсиядәге укытучы</a:t>
            </a:r>
            <a:endParaRPr kumimoji="0" lang="tt-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Прямоугольник 4"/>
          <p:cNvSpPr/>
          <p:nvPr/>
        </p:nvSpPr>
        <p:spPr>
          <a:xfrm>
            <a:off x="3071810" y="785786"/>
            <a:ext cx="3429000" cy="2246769"/>
          </a:xfrm>
          <a:prstGeom prst="rect">
            <a:avLst/>
          </a:prstGeom>
        </p:spPr>
        <p:txBody>
          <a:bodyPr>
            <a:spAutoFit/>
          </a:bodyPr>
          <a:lstStyle/>
          <a:p>
            <a:pPr lvl="0" algn="just" fontAlgn="base">
              <a:spcBef>
                <a:spcPct val="0"/>
              </a:spcBef>
              <a:spcAft>
                <a:spcPct val="0"/>
              </a:spcAft>
              <a:tabLst>
                <a:tab pos="4229100" algn="l"/>
              </a:tabLst>
            </a:pPr>
            <a:r>
              <a:rPr lang="tt-RU" sz="1400" b="1" dirty="0" smtClean="0">
                <a:solidFill>
                  <a:srgbClr val="FF0000"/>
                </a:solidFill>
                <a:latin typeface="Times New Roman" pitchFamily="18" charset="0"/>
                <a:ea typeface="Times New Roman" pitchFamily="18" charset="0"/>
                <a:cs typeface="Times New Roman" pitchFamily="18" charset="0"/>
              </a:rPr>
              <a:t>Абуяров Сәрвәр Нуриевич</a:t>
            </a:r>
            <a:r>
              <a:rPr lang="tt-RU" sz="1400" dirty="0" smtClean="0">
                <a:latin typeface="Times New Roman" pitchFamily="18" charset="0"/>
                <a:ea typeface="Times New Roman" pitchFamily="18" charset="0"/>
                <a:cs typeface="Times New Roman" pitchFamily="18" charset="0"/>
              </a:rPr>
              <a:t>  Татар Суксуы урта мәктәбендә 69-70 нче елларда эшли башлый. Тарих һәм җәмгыять белеме дәресләрен укытты. Үз фәнен яхшы белүче , киң эрудицияле педагог иде. </a:t>
            </a:r>
            <a:r>
              <a:rPr lang="tt-RU" sz="1400" b="1" dirty="0" smtClean="0">
                <a:solidFill>
                  <a:srgbClr val="FF0000"/>
                </a:solidFill>
                <a:latin typeface="Times New Roman" pitchFamily="18" charset="0"/>
                <a:ea typeface="Times New Roman" pitchFamily="18" charset="0"/>
                <a:cs typeface="Times New Roman" pitchFamily="18" charset="0"/>
              </a:rPr>
              <a:t>  </a:t>
            </a:r>
            <a:r>
              <a:rPr lang="tt-RU" sz="1400" dirty="0" smtClean="0">
                <a:latin typeface="Times New Roman" pitchFamily="18" charset="0"/>
                <a:ea typeface="Times New Roman" pitchFamily="18" charset="0"/>
                <a:cs typeface="Times New Roman" pitchFamily="18" charset="0"/>
              </a:rPr>
              <a:t>Эшли башлау белән иске мәктәп ихатасында мастерской һәм ашханә төзетә. Мастерскойда укучылар балта, тырма һәм чүкеч саплары кебек эш  кораллары </a:t>
            </a:r>
            <a:r>
              <a:rPr lang="tt-RU" sz="1400" dirty="0" smtClean="0">
                <a:latin typeface="Times New Roman" pitchFamily="18" charset="0"/>
                <a:cs typeface="Times New Roman" pitchFamily="18" charset="0"/>
              </a:rPr>
              <a:t>ясый. </a:t>
            </a:r>
            <a:endParaRPr lang="tt-RU" sz="1400" dirty="0" smtClean="0">
              <a:latin typeface="Times New Roman" pitchFamily="18" charset="0"/>
              <a:ea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Рисунок 5" descr="img154"/>
          <p:cNvPicPr>
            <a:picLocks noChangeArrowheads="1"/>
          </p:cNvPicPr>
          <p:nvPr/>
        </p:nvPicPr>
        <p:blipFill>
          <a:blip r:embed="rId2"/>
          <a:srcRect/>
          <a:stretch>
            <a:fillRect/>
          </a:stretch>
        </p:blipFill>
        <p:spPr bwMode="auto">
          <a:xfrm>
            <a:off x="1714488" y="4643438"/>
            <a:ext cx="3643338" cy="4286248"/>
          </a:xfrm>
          <a:prstGeom prst="rect">
            <a:avLst/>
          </a:prstGeom>
          <a:noFill/>
        </p:spPr>
      </p:pic>
      <p:sp>
        <p:nvSpPr>
          <p:cNvPr id="2059" name="Rectangle 11"/>
          <p:cNvSpPr>
            <a:spLocks noChangeArrowheads="1"/>
          </p:cNvSpPr>
          <p:nvPr/>
        </p:nvSpPr>
        <p:spPr bwMode="auto">
          <a:xfrm>
            <a:off x="285728" y="1285852"/>
            <a:ext cx="6286544" cy="329320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229100" algn="l"/>
              </a:tabLst>
            </a:pP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Минем педагогик стажым – 35 ел. Тат.Суксу урта  мәктәбендә</a:t>
            </a:r>
            <a:r>
              <a:rPr lang="ru-RU" sz="1600" dirty="0" smtClean="0">
                <a:latin typeface="Times New Roman" pitchFamily="18" charset="0"/>
                <a:ea typeface="Times New Roman" pitchFamily="18" charset="0"/>
                <a:cs typeface="Times New Roman" pitchFamily="18" charset="0"/>
              </a:rPr>
              <a:t> </a:t>
            </a: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эшләвемә 32 ел.Үземнең хезмәт юлымда 9  директор белән   эшләргә туры килде. Беренче хезмәт биографиямне башлап  җибәргәндә </a:t>
            </a:r>
            <a:r>
              <a:rPr kumimoji="0" lang="tt-RU"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Мөниров Фирдәвис</a:t>
            </a:r>
            <a:r>
              <a:rPr lang="ru-RU" sz="1600" dirty="0" smtClean="0">
                <a:latin typeface="Times New Roman" pitchFamily="18" charset="0"/>
                <a:ea typeface="Times New Roman" pitchFamily="18" charset="0"/>
                <a:cs typeface="Times New Roman" pitchFamily="18" charset="0"/>
              </a:rPr>
              <a:t> </a:t>
            </a:r>
            <a:r>
              <a:rPr kumimoji="0" lang="tt-RU" sz="1600" b="0"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Габдрахман улының</a:t>
            </a: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олы ярдәмен тойдым. Ә инде Тат.Суксу урта мәктәбендә эшли башлаган елларда директор  </a:t>
            </a:r>
            <a:r>
              <a:rPr kumimoji="0" lang="tt-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Абуяров Сәрвәр Нуриевич</a:t>
            </a: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–гадел, тынгы-сыз җитәкче буларак,  безне -  яшь укытучыларны чын-чынлап эшкә өйрәтте. Үз эшеңә җаваплы   карарга, балаларны хезмәткә,  төгәллеккә, тәртипкә өйрәтергә  кирәклегенә без  нәкъ шушы чорда өйрәндек. Ул вакытта  мәктәп-тә укытучылар коллективы  зур, балалар саны күп иде. Шуңа да карамастан, педагогик эшчәнлек югары бәяләнде.   Минем, укытучы буларак, </a:t>
            </a:r>
            <a:r>
              <a:rPr kumimoji="0" lang="tt-RU" sz="1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Абуяров Сәрвәр  Нуриевичка</a:t>
            </a:r>
            <a:r>
              <a:rPr kumimoji="0" lang="tt-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хөрмәтем зур.  </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29100" algn="l"/>
              </a:tabLst>
            </a:pPr>
            <a:r>
              <a:rPr kumimoji="0" lang="tt-RU" sz="1600" b="0"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     </a:t>
            </a:r>
            <a:r>
              <a:rPr kumimoji="0" lang="tt-RU" sz="1600" b="1" i="0" u="none" strike="noStrike" cap="none" normalizeH="0" baseline="0" dirty="0" smtClean="0">
                <a:ln>
                  <a:noFill/>
                </a:ln>
                <a:solidFill>
                  <a:srgbClr val="7030A0"/>
                </a:solidFill>
                <a:effectLst/>
                <a:latin typeface="Times New Roman" pitchFamily="18" charset="0"/>
                <a:ea typeface="Times New Roman" pitchFamily="18" charset="0"/>
                <a:cs typeface="Times New Roman" pitchFamily="18" charset="0"/>
              </a:rPr>
              <a:t>Мансурова Флёра, башлангыч класслар укытучысы</a:t>
            </a:r>
            <a:endParaRPr kumimoji="0" lang="tt-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60" name="Rectangle 12"/>
          <p:cNvSpPr>
            <a:spLocks noChangeArrowheads="1"/>
          </p:cNvSpPr>
          <p:nvPr/>
        </p:nvSpPr>
        <p:spPr bwMode="auto">
          <a:xfrm>
            <a:off x="357166" y="357158"/>
            <a:ext cx="607223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229100" algn="l"/>
              </a:tabLst>
            </a:pPr>
            <a:r>
              <a:rPr kumimoji="0" lang="tt-RU" sz="4000" b="1" i="0" u="none" strike="noStrike" cap="none" normalizeH="0" baseline="0" dirty="0" smtClean="0">
                <a:ln>
                  <a:noFill/>
                </a:ln>
                <a:solidFill>
                  <a:srgbClr val="00B050"/>
                </a:solidFill>
                <a:effectLst/>
                <a:latin typeface="Times New Roman" pitchFamily="18" charset="0"/>
                <a:ea typeface="Times New Roman" pitchFamily="18" charset="0"/>
                <a:cs typeface="Times New Roman" pitchFamily="18" charset="0"/>
              </a:rPr>
              <a:t>Мәктәп тарихыннан...</a:t>
            </a:r>
            <a:endParaRPr kumimoji="0" lang="tt-RU" sz="4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фото"/>
          <p:cNvPicPr>
            <a:picLocks noChangeAspect="1" noChangeArrowheads="1"/>
          </p:cNvPicPr>
          <p:nvPr/>
        </p:nvPicPr>
        <p:blipFill>
          <a:blip r:embed="rId2"/>
          <a:srcRect l="8548" t="35400" r="50525"/>
          <a:stretch>
            <a:fillRect/>
          </a:stretch>
        </p:blipFill>
        <p:spPr bwMode="auto">
          <a:xfrm>
            <a:off x="785794" y="2643174"/>
            <a:ext cx="5321300" cy="3933825"/>
          </a:xfrm>
          <a:prstGeom prst="rect">
            <a:avLst/>
          </a:prstGeom>
          <a:noFill/>
          <a:ln w="9525">
            <a:noFill/>
            <a:miter lim="800000"/>
            <a:headEnd/>
            <a:tailEnd/>
          </a:ln>
        </p:spPr>
      </p:pic>
      <p:sp>
        <p:nvSpPr>
          <p:cNvPr id="20483" name="Rectangle 3"/>
          <p:cNvSpPr>
            <a:spLocks noChangeArrowheads="1"/>
          </p:cNvSpPr>
          <p:nvPr/>
        </p:nvSpPr>
        <p:spPr bwMode="auto">
          <a:xfrm>
            <a:off x="214290" y="7429520"/>
            <a:ext cx="6357982"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416300" algn="l"/>
              </a:tabLst>
            </a:pPr>
            <a:r>
              <a:rPr kumimoji="0" lang="tt-RU" sz="2200" b="1"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Сәрвәр Нуриевичның хезмәттәшләре җәйге каникулга китәр алдыннан</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484" name="WordArt 4"/>
          <p:cNvSpPr>
            <a:spLocks noChangeArrowheads="1" noChangeShapeType="1" noTextEdit="1"/>
          </p:cNvSpPr>
          <p:nvPr/>
        </p:nvSpPr>
        <p:spPr bwMode="auto">
          <a:xfrm>
            <a:off x="285728" y="1071538"/>
            <a:ext cx="6357982" cy="1000132"/>
          </a:xfrm>
          <a:prstGeom prst="rect">
            <a:avLst/>
          </a:prstGeom>
        </p:spPr>
        <p:txBody>
          <a:bodyPr wrap="none" fromWordArt="1">
            <a:prstTxWarp prst="textPlain">
              <a:avLst>
                <a:gd name="adj" fmla="val 50000"/>
              </a:avLst>
            </a:prstTxWarp>
          </a:bodyPr>
          <a:lstStyle/>
          <a:p>
            <a:pPr algn="ctr" rtl="0"/>
            <a:r>
              <a:rPr lang="ru-RU" sz="1800" kern="10" spc="0" dirty="0" err="1"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Фотоларда</a:t>
            </a:r>
            <a:r>
              <a:rPr lang="ru-RU" sz="1800" kern="10" spc="0" dirty="0"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 -</a:t>
            </a:r>
            <a:r>
              <a:rPr lang="ru-RU" sz="1800" kern="10" spc="0" dirty="0" err="1"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яшьлек</a:t>
            </a:r>
            <a:r>
              <a:rPr lang="ru-RU" sz="1800" kern="10" spc="0" dirty="0"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  </a:t>
            </a:r>
            <a:r>
              <a:rPr lang="ru-RU" sz="1800" kern="10" spc="0" dirty="0" err="1"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еллары</a:t>
            </a:r>
            <a:r>
              <a:rPr lang="ru-RU" sz="1800" kern="10" spc="0" dirty="0"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 </a:t>
            </a:r>
          </a:p>
          <a:p>
            <a:pPr algn="ctr" rtl="0"/>
            <a:r>
              <a:rPr lang="ru-RU" sz="1800" kern="10" spc="0" dirty="0" err="1"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фотоларда</a:t>
            </a:r>
            <a:r>
              <a:rPr lang="ru-RU" sz="1800" kern="10" spc="0" dirty="0"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 </a:t>
            </a:r>
            <a:r>
              <a:rPr lang="ru-RU" sz="1800" kern="10" spc="0" dirty="0" err="1"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-хезмәт  юллары</a:t>
            </a:r>
            <a:r>
              <a:rPr lang="ru-RU" sz="1800" kern="10" spc="0" dirty="0" smtClean="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rPr>
              <a:t>...</a:t>
            </a:r>
            <a:endParaRPr lang="ru-RU" sz="1800" kern="10" spc="0" dirty="0">
              <a:ln w="19050">
                <a:solidFill>
                  <a:srgbClr val="FF0000"/>
                </a:solidFill>
                <a:round/>
                <a:headEnd/>
                <a:tailEnd/>
              </a:ln>
              <a:solidFill>
                <a:srgbClr val="FF0000"/>
              </a:solidFill>
              <a:effectLst>
                <a:outerShdw blurRad="38100" dist="38100" dir="2700000" algn="tl">
                  <a:srgbClr val="000000">
                    <a:alpha val="43137"/>
                  </a:srgbClr>
                </a:outerShdw>
              </a:effectLst>
              <a:latin typeface="Times New Roman" pitchFamily="18" charset="0"/>
              <a:ea typeface="Arial Unicode MS"/>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WordArt 2"/>
          <p:cNvSpPr>
            <a:spLocks noChangeArrowheads="1" noChangeShapeType="1" noTextEdit="1"/>
          </p:cNvSpPr>
          <p:nvPr/>
        </p:nvSpPr>
        <p:spPr bwMode="auto">
          <a:xfrm>
            <a:off x="214290" y="642910"/>
            <a:ext cx="6357982" cy="857256"/>
          </a:xfrm>
          <a:prstGeom prst="rect">
            <a:avLst/>
          </a:prstGeom>
        </p:spPr>
        <p:txBody>
          <a:bodyPr wrap="none" fromWordArt="1">
            <a:prstTxWarp prst="textPlain">
              <a:avLst>
                <a:gd name="adj" fmla="val 50000"/>
              </a:avLst>
            </a:prstTxWarp>
          </a:bodyPr>
          <a:lstStyle/>
          <a:p>
            <a:pPr algn="ctr" rtl="0"/>
            <a:r>
              <a:rPr lang="ru-RU" sz="1400" kern="10" spc="0" dirty="0" err="1" smtClean="0">
                <a:ln w="19050">
                  <a:solidFill>
                    <a:srgbClr val="FF0000"/>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"Гомерләр үтә икән ул</a:t>
            </a:r>
            <a:r>
              <a:rPr lang="ru-RU" sz="1400" kern="10" spc="0" dirty="0" smtClean="0">
                <a:ln w="19050">
                  <a:solidFill>
                    <a:srgbClr val="FF0000"/>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 </a:t>
            </a:r>
          </a:p>
          <a:p>
            <a:pPr algn="ctr" rtl="0"/>
            <a:r>
              <a:rPr lang="ru-RU" sz="1400" kern="10" spc="0" dirty="0" smtClean="0">
                <a:ln w="19050">
                  <a:solidFill>
                    <a:srgbClr val="FF0000"/>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  </a:t>
            </a:r>
            <a:r>
              <a:rPr lang="ru-RU" sz="1400" kern="10" spc="0" dirty="0" err="1" smtClean="0">
                <a:ln w="19050">
                  <a:solidFill>
                    <a:srgbClr val="FF0000"/>
                  </a:solidFill>
                  <a:round/>
                  <a:headEnd/>
                  <a:tailEnd/>
                </a:ln>
                <a:solidFill>
                  <a:srgbClr val="FF0000"/>
                </a:solidFill>
                <a:effectLst>
                  <a:outerShdw dist="35921" dir="2700000" algn="ctr" rotWithShape="0">
                    <a:srgbClr val="990000"/>
                  </a:outerShdw>
                </a:effectLst>
                <a:latin typeface="Arial Unicode MS"/>
                <a:ea typeface="Arial Unicode MS"/>
                <a:cs typeface="Arial Unicode MS"/>
              </a:rPr>
              <a:t>үтә дә китә икән..."</a:t>
            </a:r>
            <a:endParaRPr lang="ru-RU" sz="1400" kern="10" spc="0" dirty="0">
              <a:ln w="19050">
                <a:solidFill>
                  <a:srgbClr val="FF0000"/>
                </a:solidFill>
                <a:round/>
                <a:headEnd/>
                <a:tailEnd/>
              </a:ln>
              <a:solidFill>
                <a:srgbClr val="FF0000"/>
              </a:solidFill>
              <a:effectLst>
                <a:outerShdw dist="35921" dir="2700000" algn="ctr" rotWithShape="0">
                  <a:srgbClr val="990000"/>
                </a:outerShdw>
              </a:effectLst>
              <a:latin typeface="Arial Unicode MS"/>
              <a:ea typeface="Arial Unicode MS"/>
              <a:cs typeface="Arial Unicode MS"/>
            </a:endParaRPr>
          </a:p>
        </p:txBody>
      </p:sp>
      <p:pic>
        <p:nvPicPr>
          <p:cNvPr id="21507" name="Picture 3" descr="Рисунок (3)"/>
          <p:cNvPicPr>
            <a:picLocks noChangeAspect="1" noChangeArrowheads="1"/>
          </p:cNvPicPr>
          <p:nvPr/>
        </p:nvPicPr>
        <p:blipFill>
          <a:blip r:embed="rId2"/>
          <a:srcRect l="11809" t="21664" r="22552" b="1213"/>
          <a:stretch>
            <a:fillRect/>
          </a:stretch>
        </p:blipFill>
        <p:spPr bwMode="auto">
          <a:xfrm>
            <a:off x="581543" y="1785918"/>
            <a:ext cx="5680039" cy="4071966"/>
          </a:xfrm>
          <a:prstGeom prst="rect">
            <a:avLst/>
          </a:prstGeom>
          <a:noFill/>
          <a:ln w="9525">
            <a:noFill/>
            <a:miter lim="800000"/>
            <a:headEnd/>
            <a:tailEnd/>
          </a:ln>
        </p:spPr>
      </p:pic>
      <p:sp>
        <p:nvSpPr>
          <p:cNvPr id="21508" name="Rectangle 4"/>
          <p:cNvSpPr>
            <a:spLocks noChangeArrowheads="1"/>
          </p:cNvSpPr>
          <p:nvPr/>
        </p:nvSpPr>
        <p:spPr bwMode="auto">
          <a:xfrm>
            <a:off x="285728" y="6429388"/>
            <a:ext cx="6357982"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895850" algn="l"/>
              </a:tabLst>
            </a:pPr>
            <a:r>
              <a:rPr kumimoji="0" lang="tt-RU" sz="2200" b="1"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Сәрвәр Нуриевич</a:t>
            </a:r>
            <a:r>
              <a:rPr kumimoji="0" lang="tt-RU" sz="2200" b="1" i="0" u="none" strike="noStrike" cap="none" normalizeH="0" dirty="0" smtClean="0">
                <a:ln>
                  <a:noFill/>
                </a:ln>
                <a:solidFill>
                  <a:srgbClr val="7030A0"/>
                </a:solidFill>
                <a:effectLst/>
                <a:latin typeface="Arial" pitchFamily="34" charset="0"/>
                <a:ea typeface="Times New Roman" pitchFamily="18" charset="0"/>
                <a:cs typeface="Arial" pitchFamily="34" charset="0"/>
              </a:rPr>
              <a:t> </a:t>
            </a:r>
            <a:r>
              <a:rPr kumimoji="0" lang="tt-RU" sz="2200" b="1"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хезмәттәшләре өчен җитәкче генә түгел,</a:t>
            </a:r>
            <a:r>
              <a:rPr kumimoji="0" lang="tt-RU" sz="2200" b="1" i="0" u="none" strike="noStrike" cap="none" normalizeH="0" dirty="0" smtClean="0">
                <a:ln>
                  <a:noFill/>
                </a:ln>
                <a:solidFill>
                  <a:srgbClr val="7030A0"/>
                </a:solidFill>
                <a:effectLst/>
                <a:latin typeface="Arial" pitchFamily="34" charset="0"/>
                <a:ea typeface="Times New Roman" pitchFamily="18" charset="0"/>
                <a:cs typeface="Arial" pitchFamily="34" charset="0"/>
              </a:rPr>
              <a:t> </a:t>
            </a:r>
            <a:r>
              <a:rPr kumimoji="0" lang="tt-RU" sz="2200" b="1" i="0" u="none" strike="noStrike" cap="none" normalizeH="0" baseline="0" dirty="0" smtClean="0">
                <a:ln>
                  <a:noFill/>
                </a:ln>
                <a:solidFill>
                  <a:srgbClr val="7030A0"/>
                </a:solidFill>
                <a:effectLst/>
                <a:latin typeface="Arial" pitchFamily="34" charset="0"/>
                <a:ea typeface="Times New Roman" pitchFamily="18" charset="0"/>
                <a:cs typeface="Arial" pitchFamily="34" charset="0"/>
              </a:rPr>
              <a:t>күңелле итеп ял да оештыручы.</a:t>
            </a:r>
            <a:endParaRPr kumimoji="0" lang="tt-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для встречи"/>
          <p:cNvPicPr>
            <a:picLocks noChangeAspect="1" noChangeArrowheads="1"/>
          </p:cNvPicPr>
          <p:nvPr/>
        </p:nvPicPr>
        <p:blipFill>
          <a:blip r:embed="rId2" cstate="print"/>
          <a:srcRect l="2515" t="13402" r="19937"/>
          <a:stretch>
            <a:fillRect/>
          </a:stretch>
        </p:blipFill>
        <p:spPr bwMode="auto">
          <a:xfrm>
            <a:off x="928670" y="642910"/>
            <a:ext cx="4527082" cy="2143140"/>
          </a:xfrm>
          <a:prstGeom prst="rect">
            <a:avLst/>
          </a:prstGeom>
          <a:noFill/>
          <a:ln w="9525">
            <a:noFill/>
            <a:miter lim="800000"/>
            <a:headEnd/>
            <a:tailEnd/>
          </a:ln>
        </p:spPr>
      </p:pic>
      <p:sp>
        <p:nvSpPr>
          <p:cNvPr id="24579" name="Rectangle 3"/>
          <p:cNvSpPr>
            <a:spLocks noChangeArrowheads="1"/>
          </p:cNvSpPr>
          <p:nvPr/>
        </p:nvSpPr>
        <p:spPr bwMode="auto">
          <a:xfrm>
            <a:off x="285728" y="2928926"/>
            <a:ext cx="6357982" cy="63863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229100" algn="l"/>
              </a:tabLst>
            </a:pP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Тәкъдирнең яхшысы да, яманы да аллаһтан –мин  моңа ышанам. Шулай да Казан Дәүләт педагогия Институтын бетереп Актаныш РОНОсына мөрәҗә-гать иткәч, Әхсән Шакирович (фотода –уңнан икенче):</a:t>
            </a:r>
            <a:r>
              <a:rPr kumimoji="0" lang="tt-RU" sz="14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”Тат.Суксуга географ кирәк, директоры-</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Сәрвәр Нуриевич Абуяров</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(уңнан өченче), бик әйбәт кеше” диде. Шаулап-гөрләп торган Казаннан Көләгеш сазлыгына килеп эләгү бик үк сөендермәде. Ә инде эшли  башлагач, бу як кешеләрен, табигатен үз итеп инде картлыгымны каршылыйм. </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Сәрвәр Нуриевич</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үтә дә таләпчән, оста җитәкче иде. Яшьләргә бер-нинди дә ташламалар бирү булмады. Ике смена укытабыз, политукулар үткәрәбез, үзешчән сәнгатьтә катнашабыз. Яңа мәктәп төзелеп бетеп анда күчкәч, директор булып </a:t>
            </a:r>
            <a:r>
              <a:rPr kumimoji="0" lang="tt-RU" sz="14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Рафаэль Галявович Галявов</a:t>
            </a: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(уңнан беренче) килде. Киң эрудицияле, сабыр, тактлы кеше ул Рафаэль абый. Ул эшләгән елларны без  “либерализация” еллары дип әйтә идек. Бер елны  “Диләфрүзгә дүрт кияү” </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29100" algn="l"/>
              </a:tabLst>
            </a:pPr>
            <a:r>
              <a:rPr kumimoji="0" lang="tt-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дигән спектакль белән 19 авылда, Уфада, Казанда чыгыш ясадык, радиога да яздырдылар. </a:t>
            </a:r>
          </a:p>
          <a:p>
            <a:pPr lvl="0" algn="just" fontAlgn="base">
              <a:spcBef>
                <a:spcPct val="0"/>
              </a:spcBef>
              <a:spcAft>
                <a:spcPct val="0"/>
              </a:spcAft>
              <a:tabLst>
                <a:tab pos="4229100" algn="l"/>
              </a:tabLst>
            </a:pPr>
            <a:r>
              <a:rPr lang="tt-RU" sz="1400" b="1" dirty="0" smtClean="0">
                <a:solidFill>
                  <a:srgbClr val="FF0000"/>
                </a:solidFill>
                <a:latin typeface="Times New Roman" pitchFamily="18" charset="0"/>
                <a:ea typeface="Times New Roman" pitchFamily="18" charset="0"/>
                <a:cs typeface="Times New Roman" pitchFamily="18" charset="0"/>
              </a:rPr>
              <a:t>Мирза Марданович Хөснимарданов</a:t>
            </a:r>
            <a:r>
              <a:rPr lang="tt-RU" sz="1400" dirty="0" smtClean="0">
                <a:latin typeface="Times New Roman" pitchFamily="18" charset="0"/>
                <a:ea typeface="Times New Roman" pitchFamily="18" charset="0"/>
                <a:cs typeface="Times New Roman" pitchFamily="18" charset="0"/>
              </a:rPr>
              <a:t> (сулдан өченче) – минем</a:t>
            </a:r>
            <a:r>
              <a:rPr lang="ru-RU" sz="1400" dirty="0" smtClean="0">
                <a:latin typeface="Times New Roman" pitchFamily="18" charset="0"/>
                <a:ea typeface="Times New Roman" pitchFamily="18" charset="0"/>
                <a:cs typeface="Times New Roman" pitchFamily="18" charset="0"/>
              </a:rPr>
              <a:t> </a:t>
            </a:r>
            <a:r>
              <a:rPr lang="tt-RU" sz="1400" dirty="0" smtClean="0">
                <a:latin typeface="Times New Roman" pitchFamily="18" charset="0"/>
                <a:ea typeface="Times New Roman" pitchFamily="18" charset="0"/>
                <a:cs typeface="Times New Roman" pitchFamily="18" charset="0"/>
              </a:rPr>
              <a:t>укытучым,  Актаныш урта мәктәбе директоры. 1980 нче елны 9ынчы класста СССРның экономик географиясеннән “СССРның авыл хуҗалыгы”дигән темага ачык дәрес бирдем. Ачык дәрестә Актаныш районының авыл хуҗалыгы белгечләре 17кеше катнашты, араларыннан берсен генә–Мирза Мардановичны гына белә идем.Ул миңа зур рәхмәт әйтте, уңышлар теләде.  Үземнең эш дәверендә бик күп ачык дәресләр бирергә туры килде, әмма үзеңнең остазың   алдында имтихан тоту-иң дулкынландыргычы.</a:t>
            </a:r>
            <a:r>
              <a:rPr lang="ru-RU" sz="1400" dirty="0" smtClean="0">
                <a:latin typeface="Times New Roman" pitchFamily="18" charset="0"/>
                <a:ea typeface="Times New Roman" pitchFamily="18" charset="0"/>
                <a:cs typeface="Times New Roman" pitchFamily="18" charset="0"/>
              </a:rPr>
              <a:t> </a:t>
            </a:r>
            <a:r>
              <a:rPr lang="tt-RU" sz="1400" dirty="0" smtClean="0">
                <a:latin typeface="Times New Roman" pitchFamily="18" charset="0"/>
                <a:ea typeface="Times New Roman" pitchFamily="18" charset="0"/>
                <a:cs typeface="Times New Roman" pitchFamily="18" charset="0"/>
              </a:rPr>
              <a:t>Менә шундый </a:t>
            </a:r>
            <a:r>
              <a:rPr lang="tt-RU" sz="1400" b="1" dirty="0" smtClean="0">
                <a:solidFill>
                  <a:srgbClr val="FF0000"/>
                </a:solidFill>
                <a:latin typeface="Times New Roman" pitchFamily="18" charset="0"/>
                <a:ea typeface="Times New Roman" pitchFamily="18" charset="0"/>
                <a:cs typeface="Times New Roman" pitchFamily="18" charset="0"/>
              </a:rPr>
              <a:t>ил бәясе ирләр</a:t>
            </a:r>
            <a:r>
              <a:rPr lang="tt-RU" sz="1400" dirty="0" smtClean="0">
                <a:latin typeface="Times New Roman" pitchFamily="18" charset="0"/>
                <a:ea typeface="Times New Roman" pitchFamily="18" charset="0"/>
                <a:cs typeface="Times New Roman" pitchFamily="18" charset="0"/>
              </a:rPr>
              <a:t>  миңа эшемдә терәк булдылар,</a:t>
            </a:r>
            <a:r>
              <a:rPr lang="ru-RU" sz="1400" dirty="0" smtClean="0">
                <a:latin typeface="Times New Roman" pitchFamily="18" charset="0"/>
                <a:ea typeface="Times New Roman" pitchFamily="18" charset="0"/>
                <a:cs typeface="Times New Roman" pitchFamily="18" charset="0"/>
              </a:rPr>
              <a:t> </a:t>
            </a:r>
            <a:r>
              <a:rPr lang="tt-RU" sz="1400" dirty="0" smtClean="0">
                <a:latin typeface="Times New Roman" pitchFamily="18" charset="0"/>
                <a:ea typeface="Times New Roman" pitchFamily="18" charset="0"/>
                <a:cs typeface="Times New Roman" pitchFamily="18" charset="0"/>
              </a:rPr>
              <a:t>аларның хәер-фатихасы, Аллаһның ярдәме белән  60 яшемә кадәр   хезмәтемне  булдыралганча сезгә – </a:t>
            </a:r>
            <a:r>
              <a:rPr lang="tt-RU" sz="1400" b="1" dirty="0" smtClean="0">
                <a:solidFill>
                  <a:srgbClr val="0070C0"/>
                </a:solidFill>
                <a:latin typeface="Times New Roman" pitchFamily="18" charset="0"/>
                <a:ea typeface="Times New Roman" pitchFamily="18" charset="0"/>
                <a:cs typeface="Times New Roman" pitchFamily="18" charset="0"/>
              </a:rPr>
              <a:t>БАЛАЛАРГА</a:t>
            </a:r>
            <a:r>
              <a:rPr lang="tt-RU" sz="1400" dirty="0" smtClean="0">
                <a:latin typeface="Times New Roman" pitchFamily="18" charset="0"/>
                <a:ea typeface="Times New Roman" pitchFamily="18" charset="0"/>
                <a:cs typeface="Times New Roman" pitchFamily="18" charset="0"/>
              </a:rPr>
              <a:t> багышладым. </a:t>
            </a:r>
            <a:r>
              <a:rPr lang="tt-RU" sz="1400" dirty="0" smtClean="0">
                <a:solidFill>
                  <a:srgbClr val="0070C0"/>
                </a:solidFill>
                <a:latin typeface="Times New Roman" pitchFamily="18" charset="0"/>
                <a:ea typeface="Times New Roman" pitchFamily="18" charset="0"/>
                <a:cs typeface="Times New Roman" pitchFamily="18" charset="0"/>
              </a:rPr>
              <a:t>	</a:t>
            </a:r>
            <a:r>
              <a:rPr lang="tt-RU" sz="1400" b="1" dirty="0" smtClean="0">
                <a:solidFill>
                  <a:srgbClr val="7030A0"/>
                </a:solidFill>
                <a:latin typeface="Times New Roman" pitchFamily="18" charset="0"/>
                <a:ea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pPr lvl="0" eaLnBrk="0" fontAlgn="base" hangingPunct="0">
              <a:spcBef>
                <a:spcPct val="0"/>
              </a:spcBef>
              <a:spcAft>
                <a:spcPct val="0"/>
              </a:spcAft>
              <a:tabLst>
                <a:tab pos="4229100" algn="l"/>
              </a:tabLst>
            </a:pPr>
            <a:r>
              <a:rPr lang="tt-RU" sz="1400" b="1" dirty="0" smtClean="0">
                <a:solidFill>
                  <a:srgbClr val="7030A0"/>
                </a:solidFill>
                <a:latin typeface="Times New Roman" pitchFamily="18" charset="0"/>
                <a:ea typeface="Times New Roman" pitchFamily="18" charset="0"/>
                <a:cs typeface="Times New Roman" pitchFamily="18" charset="0"/>
              </a:rPr>
              <a:t>Әюпова Гөлнур Батырхан кызы, пенсиядәге укытучы.                                                                                                                                                             </a:t>
            </a:r>
            <a:endParaRPr lang="tt-RU" sz="1400" dirty="0" smtClean="0">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29100" algn="l"/>
              </a:tabLst>
            </a:pPr>
            <a:endParaRPr kumimoji="0" lang="tt-RU"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29100" algn="l"/>
              </a:tabLst>
            </a:pPr>
            <a:endParaRPr kumimoji="0" lang="tt-RU" sz="15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229100" algn="l"/>
              </a:tabLst>
            </a:pPr>
            <a:endParaRPr kumimoji="0" lang="tt-RU" sz="15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428604" y="142844"/>
            <a:ext cx="5715040" cy="523220"/>
          </a:xfrm>
          <a:prstGeom prst="rect">
            <a:avLst/>
          </a:prstGeom>
        </p:spPr>
        <p:txBody>
          <a:bodyPr wrap="square">
            <a:spAutoFit/>
          </a:bodyPr>
          <a:lstStyle/>
          <a:p>
            <a:pPr algn="ctr"/>
            <a:r>
              <a:rPr lang="tt-RU" sz="28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Ил бәясе ирләр</a:t>
            </a:r>
            <a:endParaRPr lang="ru-RU" sz="2800" b="1" dirty="0">
              <a:solidFill>
                <a:srgbClr val="FF0000"/>
              </a:solidFill>
              <a:effectLst>
                <a:outerShdw blurRad="38100" dist="38100" dir="2700000" algn="tl">
                  <a:srgbClr val="000000">
                    <a:alpha val="43137"/>
                  </a:srgbClr>
                </a:outerShdw>
              </a:effectLst>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TotalTime>
  <Words>1944</Words>
  <Application>Microsoft Office PowerPoint</Application>
  <PresentationFormat>Экран (4:3)</PresentationFormat>
  <Paragraphs>69</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Тема Office</vt:lpstr>
      <vt:lpstr>Татар Суыксуы урта гомуми белем бирү мәктәбе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Татар Суыксу урта гомуми белем бирү мәктәбе</dc:title>
  <dc:creator>User</dc:creator>
  <cp:lastModifiedBy>User</cp:lastModifiedBy>
  <cp:revision>29</cp:revision>
  <dcterms:created xsi:type="dcterms:W3CDTF">2023-09-27T05:43:03Z</dcterms:created>
  <dcterms:modified xsi:type="dcterms:W3CDTF">2023-10-02T09:42:08Z</dcterms:modified>
</cp:coreProperties>
</file>